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9" r:id="rId4"/>
    <p:sldId id="258" r:id="rId5"/>
    <p:sldId id="261" r:id="rId6"/>
    <p:sldId id="262" r:id="rId7"/>
    <p:sldId id="268" r:id="rId8"/>
    <p:sldId id="300" r:id="rId9"/>
    <p:sldId id="264" r:id="rId10"/>
    <p:sldId id="285" r:id="rId11"/>
    <p:sldId id="287" r:id="rId12"/>
    <p:sldId id="270" r:id="rId13"/>
    <p:sldId id="280" r:id="rId14"/>
    <p:sldId id="296" r:id="rId15"/>
    <p:sldId id="282" r:id="rId16"/>
    <p:sldId id="289" r:id="rId17"/>
    <p:sldId id="293" r:id="rId18"/>
    <p:sldId id="271" r:id="rId19"/>
    <p:sldId id="281" r:id="rId20"/>
    <p:sldId id="283" r:id="rId21"/>
    <p:sldId id="290" r:id="rId22"/>
    <p:sldId id="297" r:id="rId23"/>
    <p:sldId id="299" r:id="rId24"/>
    <p:sldId id="294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8A3D5-FAE7-A94F-8EBB-DCDF9C071D27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E0214-5160-2B42-B622-6830C83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82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8F042-25ED-4406-A061-035BC06A35BF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863-BBAC-4C6C-8B0D-55D60C03E1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Motivational Interviewing:</a:t>
            </a:r>
            <a:br>
              <a:rPr lang="en-US" dirty="0" smtClean="0"/>
            </a:br>
            <a:r>
              <a:rPr lang="en-US" dirty="0" smtClean="0"/>
              <a:t>An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by </a:t>
            </a:r>
          </a:p>
          <a:p>
            <a:endParaRPr lang="en-US" dirty="0" smtClean="0"/>
          </a:p>
          <a:p>
            <a:r>
              <a:rPr lang="en-US" dirty="0" smtClean="0"/>
              <a:t>Constance Brooks, Ph.D., PMHCNS-BC, PHCNS-BC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Slides are based work of Miller and  </a:t>
            </a:r>
            <a:r>
              <a:rPr lang="en-US" sz="2400" dirty="0" err="1" smtClean="0"/>
              <a:t>Rollnick</a:t>
            </a:r>
            <a:r>
              <a:rPr lang="en-US" sz="2400" dirty="0" smtClean="0"/>
              <a:t> and Tammy Day ( 2013) last modified (February,2014)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Contemplation 			Preparation</a:t>
            </a:r>
          </a:p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sz="2000" dirty="0" smtClean="0"/>
              <a:t>				We usually jump in here</a:t>
            </a:r>
            <a:r>
              <a:rPr lang="en-US" dirty="0" smtClean="0"/>
              <a:t>									      Action							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Pre-contemplation			Maintenance</a:t>
            </a:r>
            <a:endParaRPr lang="en-US" dirty="0"/>
          </a:p>
        </p:txBody>
      </p:sp>
      <p:sp>
        <p:nvSpPr>
          <p:cNvPr id="12" name="Bent Arrow 11"/>
          <p:cNvSpPr/>
          <p:nvPr/>
        </p:nvSpPr>
        <p:spPr>
          <a:xfrm>
            <a:off x="1600200" y="2209800"/>
            <a:ext cx="1447800" cy="9906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1752600" y="3733800"/>
            <a:ext cx="457200" cy="12954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Bent Arrow 14"/>
          <p:cNvSpPr/>
          <p:nvPr/>
        </p:nvSpPr>
        <p:spPr>
          <a:xfrm rot="5400000">
            <a:off x="6324600" y="2209800"/>
            <a:ext cx="990600" cy="9906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6858000" y="3962400"/>
            <a:ext cx="457200" cy="990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>
          <a:xfrm>
            <a:off x="5867400" y="3124200"/>
            <a:ext cx="7620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Basic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OARS</a:t>
            </a:r>
          </a:p>
          <a:p>
            <a:pPr lvl="1">
              <a:buNone/>
            </a:pPr>
            <a:r>
              <a:rPr lang="en-US" dirty="0" smtClean="0"/>
              <a:t>Ask </a:t>
            </a: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dirty="0" smtClean="0"/>
              <a:t>pen-ended questions-not short-answer, yes-no, or rhetorical questions.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ffirm the person—comment positively on strengths, effort and intention.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R</a:t>
            </a:r>
            <a:r>
              <a:rPr lang="en-US" dirty="0" smtClean="0"/>
              <a:t>eflect what the person says—active listening.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S</a:t>
            </a:r>
            <a:r>
              <a:rPr lang="en-US" dirty="0" smtClean="0"/>
              <a:t>ummarize—draw together the person’s own perspective on change.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argue for one side, an ambivalent person is likely to defend the other side.</a:t>
            </a:r>
          </a:p>
          <a:p>
            <a:r>
              <a:rPr lang="en-US" dirty="0" smtClean="0"/>
              <a:t>As a person defends the status quo, the likelihood of change decreases.</a:t>
            </a:r>
          </a:p>
          <a:p>
            <a:r>
              <a:rPr lang="en-US" dirty="0" smtClean="0"/>
              <a:t>Resist the urge to only take up the “good” side of ambivalence.</a:t>
            </a:r>
          </a:p>
          <a:p>
            <a:r>
              <a:rPr lang="en-US" dirty="0" smtClean="0"/>
              <a:t>Resist the reflex to provide a “fix” or solution.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Responding to sustain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Sustain talk is the persons own motivation and verbalization to maintain the status quo. </a:t>
            </a:r>
          </a:p>
          <a:p>
            <a:endParaRPr lang="en-US" dirty="0" smtClean="0"/>
          </a:p>
          <a:p>
            <a:r>
              <a:rPr lang="en-US" dirty="0" smtClean="0"/>
              <a:t>Don’t argue:  pushing against what is important to the per son only gives fuel</a:t>
            </a:r>
            <a:r>
              <a:rPr lang="en-US" dirty="0"/>
              <a:t> </a:t>
            </a:r>
            <a:r>
              <a:rPr lang="en-US" dirty="0" smtClean="0"/>
              <a:t>to the status quo.</a:t>
            </a:r>
          </a:p>
          <a:p>
            <a:r>
              <a:rPr lang="en-US" dirty="0" smtClean="0"/>
              <a:t>Strategic response of reflection,  emphasizing autonomy and reframing </a:t>
            </a:r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sustain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effective responses that tend to defuse resistance and refocus on change:</a:t>
            </a:r>
          </a:p>
          <a:p>
            <a:pPr lvl="1"/>
            <a:r>
              <a:rPr lang="en-US" dirty="0" smtClean="0"/>
              <a:t>Reflection—acknowledge by reflecting back.</a:t>
            </a:r>
          </a:p>
          <a:p>
            <a:pPr lvl="1"/>
            <a:r>
              <a:rPr lang="en-US" dirty="0" smtClean="0"/>
              <a:t>Amplified reflection—overstating a bit.</a:t>
            </a:r>
          </a:p>
          <a:p>
            <a:pPr lvl="1"/>
            <a:r>
              <a:rPr lang="en-US" dirty="0" smtClean="0"/>
              <a:t>Double-sided reflection—on the one hand…and on the other…</a:t>
            </a:r>
          </a:p>
          <a:p>
            <a:pPr lvl="1"/>
            <a:r>
              <a:rPr lang="en-US" dirty="0" smtClean="0"/>
              <a:t>Emphasize personal choice, ability to control and maintain autonomy.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make any change, what do you think will happen?</a:t>
            </a:r>
          </a:p>
          <a:p>
            <a:endParaRPr lang="en-US" dirty="0"/>
          </a:p>
          <a:p>
            <a:r>
              <a:rPr lang="en-US" dirty="0" smtClean="0"/>
              <a:t>Where would you like to be in _____years?</a:t>
            </a:r>
          </a:p>
          <a:p>
            <a:pPr lvl="1"/>
            <a:r>
              <a:rPr lang="en-US" dirty="0" smtClean="0"/>
              <a:t>What do you hope will be different?</a:t>
            </a:r>
          </a:p>
          <a:p>
            <a:pPr lvl="1"/>
            <a:r>
              <a:rPr lang="en-US" dirty="0" smtClean="0"/>
              <a:t>An how does _____________ fit into that?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The person is more likely to hear and heed your advice if you have permission to give it.</a:t>
            </a:r>
          </a:p>
          <a:p>
            <a:pPr lvl="1"/>
            <a:r>
              <a:rPr lang="en-US" dirty="0" smtClean="0"/>
              <a:t>Three forms of Permission: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The person asks for advice.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You ask permission to give it.</a:t>
            </a:r>
          </a:p>
          <a:p>
            <a:pPr marL="1828800" lvl="3" indent="-457200"/>
            <a:r>
              <a:rPr lang="en-US" dirty="0" smtClean="0"/>
              <a:t>There’s something that concerns me here.  Would it be all right if I….?</a:t>
            </a:r>
          </a:p>
          <a:p>
            <a:pPr marL="1828800" lvl="3" indent="-457200"/>
            <a:r>
              <a:rPr lang="en-US" dirty="0" smtClean="0"/>
              <a:t>Would you like to know….?</a:t>
            </a:r>
          </a:p>
          <a:p>
            <a:pPr marL="1828800" lvl="3" indent="-457200"/>
            <a:r>
              <a:rPr lang="en-US" dirty="0" smtClean="0"/>
              <a:t>I could tell you some things other persons have tried that worked…</a:t>
            </a:r>
          </a:p>
          <a:p>
            <a:pPr marL="1828800" lvl="3" indent="-457200"/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You preface your advice with permission to disagree/disregard.</a:t>
            </a:r>
          </a:p>
          <a:p>
            <a:pPr marL="1828800" lvl="3" indent="-457200"/>
            <a:r>
              <a:rPr lang="en-US" dirty="0" smtClean="0"/>
              <a:t>This may or may not be of interest to you….</a:t>
            </a:r>
          </a:p>
          <a:p>
            <a:pPr marL="1828800" lvl="3" indent="-457200"/>
            <a:r>
              <a:rPr lang="en-US" dirty="0" smtClean="0"/>
              <a:t>I don’t know how you’ll feel about this….</a:t>
            </a:r>
          </a:p>
          <a:p>
            <a:pPr marL="1828800" lvl="3" indent="-457200"/>
            <a:r>
              <a:rPr lang="en-US" dirty="0" smtClean="0"/>
              <a:t>Tell me what you think of this...</a:t>
            </a:r>
          </a:p>
          <a:p>
            <a:pPr marL="1828800" lvl="3" indent="-457200">
              <a:buNone/>
            </a:pPr>
            <a:endParaRPr lang="en-US" dirty="0" smtClean="0"/>
          </a:p>
          <a:p>
            <a:pPr marL="1371600" lvl="2" indent="-457200">
              <a:buNone/>
            </a:pPr>
            <a:r>
              <a:rPr lang="en-US" sz="2800" dirty="0" smtClean="0"/>
              <a:t>It is better to offer several options, rather than suggesting only one.</a:t>
            </a:r>
          </a:p>
          <a:p>
            <a:pPr marL="1371600" lvl="2" indent="-457200">
              <a:buNone/>
            </a:pPr>
            <a:endParaRPr lang="en-US" dirty="0" smtClean="0"/>
          </a:p>
          <a:p>
            <a:pPr marL="1828800" lvl="3" indent="-457200"/>
            <a:endParaRPr lang="en-US" dirty="0"/>
          </a:p>
          <a:p>
            <a:pPr marL="1371600" lvl="2" indent="-45720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Stages of Change:  Using an MI Approach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				</a:t>
            </a:r>
          </a:p>
          <a:p>
            <a:pPr>
              <a:buNone/>
            </a:pPr>
            <a:r>
              <a:rPr lang="en-US" dirty="0" smtClean="0"/>
              <a:t>					Preparation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Contemplation		               Action							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	Pre-contemplation		 Maintenance</a:t>
            </a:r>
            <a:endParaRPr lang="en-US" dirty="0"/>
          </a:p>
        </p:txBody>
      </p:sp>
      <p:sp>
        <p:nvSpPr>
          <p:cNvPr id="12" name="Bent Arrow 11"/>
          <p:cNvSpPr/>
          <p:nvPr/>
        </p:nvSpPr>
        <p:spPr>
          <a:xfrm>
            <a:off x="2057400" y="2057400"/>
            <a:ext cx="1447800" cy="990600"/>
          </a:xfrm>
          <a:prstGeom prst="ben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1981200" y="3657600"/>
            <a:ext cx="457200" cy="1295400"/>
          </a:xfrm>
          <a:prstGeom prst="up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Bent Arrow 14"/>
          <p:cNvSpPr/>
          <p:nvPr/>
        </p:nvSpPr>
        <p:spPr>
          <a:xfrm rot="5400000">
            <a:off x="5867400" y="2133600"/>
            <a:ext cx="990600" cy="990600"/>
          </a:xfrm>
          <a:prstGeom prst="ben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6324600" y="3733800"/>
            <a:ext cx="457200" cy="1219200"/>
          </a:xfrm>
          <a:prstGeom prst="down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962400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Explore </a:t>
            </a:r>
          </a:p>
          <a:p>
            <a:r>
              <a:rPr lang="en-US" b="1" dirty="0" smtClean="0"/>
              <a:t>Concerns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371600"/>
            <a:ext cx="1417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Explore</a:t>
            </a:r>
          </a:p>
          <a:p>
            <a:r>
              <a:rPr lang="en-US" b="1" dirty="0" smtClean="0"/>
              <a:t>Ambivalence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447800"/>
            <a:ext cx="953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Explore </a:t>
            </a:r>
          </a:p>
          <a:p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3733800"/>
            <a:ext cx="1928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Explore Strategies</a:t>
            </a:r>
          </a:p>
          <a:p>
            <a:r>
              <a:rPr lang="en-US" b="1" dirty="0" smtClean="0"/>
              <a:t>Provide support &amp;</a:t>
            </a:r>
          </a:p>
          <a:p>
            <a:r>
              <a:rPr lang="en-US" b="1" dirty="0" smtClean="0"/>
              <a:t>encouragement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5943600"/>
            <a:ext cx="2038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Support/Encourage</a:t>
            </a:r>
          </a:p>
          <a:p>
            <a:r>
              <a:rPr lang="en-US" b="1" dirty="0" smtClean="0"/>
              <a:t>Anticipate Relapse</a:t>
            </a:r>
            <a:endParaRPr lang="en-US" b="1" dirty="0"/>
          </a:p>
        </p:txBody>
      </p:sp>
      <p:cxnSp>
        <p:nvCxnSpPr>
          <p:cNvPr id="21" name="Straight Arrow Connector 20"/>
          <p:cNvCxnSpPr>
            <a:stCxn id="10" idx="3"/>
          </p:cNvCxnSpPr>
          <p:nvPr/>
        </p:nvCxnSpPr>
        <p:spPr>
          <a:xfrm>
            <a:off x="1645783" y="1694766"/>
            <a:ext cx="411617" cy="5912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1"/>
          </p:cNvCxnSpPr>
          <p:nvPr/>
        </p:nvCxnSpPr>
        <p:spPr>
          <a:xfrm rot="10800000" flipV="1">
            <a:off x="6781800" y="1770966"/>
            <a:ext cx="838200" cy="5150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43000" y="42672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6705600" y="41910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6400800" y="5638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1"/>
          </p:cNvCxnSpPr>
          <p:nvPr/>
        </p:nvCxnSpPr>
        <p:spPr>
          <a:xfrm rot="10800000" flipV="1">
            <a:off x="5562600" y="1770966"/>
            <a:ext cx="2057400" cy="2864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3"/>
          </p:cNvCxnSpPr>
          <p:nvPr/>
        </p:nvCxnSpPr>
        <p:spPr>
          <a:xfrm>
            <a:off x="1645783" y="1694766"/>
            <a:ext cx="2088017" cy="3626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Counsel in a way that invites the person to make the arguments for change.</a:t>
            </a:r>
          </a:p>
          <a:p>
            <a:r>
              <a:rPr lang="en-US" dirty="0" smtClean="0"/>
              <a:t>Common dimensions to ask about (DARN-C)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</a:t>
            </a:r>
            <a:r>
              <a:rPr lang="en-US" dirty="0" smtClean="0"/>
              <a:t>esire—want, prefer, wish.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bility-able, can, could, possible.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</a:t>
            </a:r>
            <a:r>
              <a:rPr lang="en-US" dirty="0" smtClean="0"/>
              <a:t>easons-specific arguments for change—why do it? What would be good?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eed-important, have to, need to, it matters.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</a:t>
            </a:r>
            <a:r>
              <a:rPr lang="en-US" dirty="0" smtClean="0"/>
              <a:t>ommitment Language (the goal/action plan): this predicts actual change.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Eliciting Change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simplest way:  Ask for it, in open-ended questions to elicit desire, ability, reasons, need.</a:t>
            </a:r>
          </a:p>
          <a:p>
            <a:pPr lvl="1"/>
            <a:r>
              <a:rPr lang="en-US" i="1" dirty="0" smtClean="0"/>
              <a:t>In what ways</a:t>
            </a:r>
            <a:r>
              <a:rPr lang="en-US" dirty="0" smtClean="0"/>
              <a:t> would it be good for you to?</a:t>
            </a:r>
          </a:p>
          <a:p>
            <a:pPr lvl="1"/>
            <a:r>
              <a:rPr lang="en-US" dirty="0" smtClean="0"/>
              <a:t>If you decide to……., </a:t>
            </a:r>
            <a:r>
              <a:rPr lang="en-US" i="1" dirty="0" smtClean="0"/>
              <a:t>how</a:t>
            </a:r>
            <a:r>
              <a:rPr lang="en-US" dirty="0" smtClean="0"/>
              <a:t> would </a:t>
            </a:r>
            <a:r>
              <a:rPr lang="en-US" i="1" dirty="0" smtClean="0"/>
              <a:t>you</a:t>
            </a:r>
            <a:r>
              <a:rPr lang="en-US" dirty="0" smtClean="0"/>
              <a:t> do it?</a:t>
            </a:r>
          </a:p>
          <a:p>
            <a:pPr lvl="1"/>
            <a:r>
              <a:rPr lang="en-US" dirty="0" smtClean="0"/>
              <a:t>What would be the </a:t>
            </a:r>
            <a:r>
              <a:rPr lang="en-US" i="1" dirty="0" smtClean="0"/>
              <a:t>good things </a:t>
            </a:r>
            <a:r>
              <a:rPr lang="en-US" dirty="0" smtClean="0"/>
              <a:t>about….?</a:t>
            </a:r>
          </a:p>
          <a:p>
            <a:pPr lvl="1"/>
            <a:r>
              <a:rPr lang="en-US" i="1" dirty="0" smtClean="0"/>
              <a:t>Why</a:t>
            </a:r>
            <a:r>
              <a:rPr lang="en-US" dirty="0" smtClean="0"/>
              <a:t> would you </a:t>
            </a:r>
            <a:r>
              <a:rPr lang="en-US" i="1" dirty="0" smtClean="0"/>
              <a:t>want</a:t>
            </a:r>
            <a:r>
              <a:rPr lang="en-US" dirty="0" smtClean="0"/>
              <a:t> to…….?</a:t>
            </a:r>
          </a:p>
          <a:p>
            <a:pPr lvl="1"/>
            <a:endParaRPr lang="en-US" dirty="0"/>
          </a:p>
          <a:p>
            <a:r>
              <a:rPr lang="en-US" dirty="0" smtClean="0"/>
              <a:t>The balance:  What are the good things about ____ and what are the not so good things?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MOTIVATION:  Early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3276600"/>
          </a:xfrm>
        </p:spPr>
        <p:txBody>
          <a:bodyPr/>
          <a:lstStyle/>
          <a:p>
            <a:r>
              <a:rPr lang="en-US" dirty="0" smtClean="0"/>
              <a:t>People are either motivated or not.</a:t>
            </a:r>
          </a:p>
          <a:p>
            <a:r>
              <a:rPr lang="en-US" dirty="0" smtClean="0"/>
              <a:t>If not, there is not much we can do about it.</a:t>
            </a:r>
          </a:p>
          <a:p>
            <a:r>
              <a:rPr lang="en-US" dirty="0" smtClean="0"/>
              <a:t>Motivated means agreeing with the helper.</a:t>
            </a:r>
          </a:p>
          <a:p>
            <a:r>
              <a:rPr lang="en-US" dirty="0" smtClean="0"/>
              <a:t>Confrontation is the best way to bring about change.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Change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hear change talk, </a:t>
            </a:r>
            <a:r>
              <a:rPr lang="en-US" b="1" dirty="0" smtClean="0"/>
              <a:t>don’t just sit there!!!</a:t>
            </a:r>
          </a:p>
          <a:p>
            <a:pPr lvl="1"/>
            <a:r>
              <a:rPr lang="en-US" dirty="0" smtClean="0"/>
              <a:t>Reflect it—Restate it back to the patient.</a:t>
            </a:r>
          </a:p>
          <a:p>
            <a:pPr lvl="1"/>
            <a:r>
              <a:rPr lang="en-US" dirty="0" smtClean="0"/>
              <a:t>Ask for examples/elaboration:  when was the last time, in what ways,</a:t>
            </a:r>
          </a:p>
          <a:p>
            <a:pPr lvl="1"/>
            <a:r>
              <a:rPr lang="en-US" dirty="0" smtClean="0"/>
              <a:t>Ask for more: What else? What other reasons?</a:t>
            </a:r>
          </a:p>
          <a:p>
            <a:pPr lvl="1"/>
            <a:r>
              <a:rPr lang="en-US" dirty="0" smtClean="0"/>
              <a:t>Affirm change talk-reinforce, encourage, support it.</a:t>
            </a:r>
          </a:p>
          <a:p>
            <a:pPr lvl="1"/>
            <a:r>
              <a:rPr lang="en-US" dirty="0" smtClean="0"/>
              <a:t>Summarize—”collecting flowers into a bouquet”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TAKE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elicit patient/person commitment.</a:t>
            </a:r>
          </a:p>
          <a:p>
            <a:r>
              <a:rPr lang="en-US" dirty="0" smtClean="0"/>
              <a:t>Setting a specific goal will help patient/person stay on track and accountable.</a:t>
            </a:r>
          </a:p>
          <a:p>
            <a:r>
              <a:rPr lang="en-US" dirty="0" smtClean="0"/>
              <a:t>Be specific:  what, when, who, where &amp; how?</a:t>
            </a:r>
          </a:p>
          <a:p>
            <a:r>
              <a:rPr lang="en-US" dirty="0" smtClean="0"/>
              <a:t>Set a confidence level.</a:t>
            </a:r>
          </a:p>
          <a:p>
            <a:r>
              <a:rPr lang="en-US" dirty="0" smtClean="0"/>
              <a:t>TAKE NOTES AND FOLLOW-UP!  If the patient/person knows you are concerned enough to follow-up, their motivation will be propelled!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16 year old girl has come to you for help in losing weight.  She opens the conversation with the following statement:  I hate being fat. Everybody makes fun of me. </a:t>
            </a:r>
          </a:p>
          <a:p>
            <a:r>
              <a:rPr lang="en-US" dirty="0" smtClean="0"/>
              <a:t>Engage this student in conversation applying principles of 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01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Basic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OARS</a:t>
            </a:r>
          </a:p>
          <a:p>
            <a:pPr lvl="1">
              <a:buNone/>
            </a:pPr>
            <a:r>
              <a:rPr lang="en-US" dirty="0" smtClean="0"/>
              <a:t>Ask </a:t>
            </a: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dirty="0" smtClean="0"/>
              <a:t>pen-ended questions-not short-answer, yes-no, or rhetorical questions.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ffirm the person—comment positively on strengths, effort and intention.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R</a:t>
            </a:r>
            <a:r>
              <a:rPr lang="en-US" dirty="0" smtClean="0"/>
              <a:t>eflect what the person says—active listening.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S</a:t>
            </a:r>
            <a:r>
              <a:rPr lang="en-US" dirty="0" smtClean="0"/>
              <a:t>ummarize—draw together the person’s own perspective on change.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39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2668" y="2057400"/>
            <a:ext cx="6379731" cy="320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“Compliant”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Agree with healthcare professional.</a:t>
            </a:r>
          </a:p>
          <a:p>
            <a:r>
              <a:rPr lang="en-US" dirty="0" smtClean="0"/>
              <a:t>Purchase health care insurance</a:t>
            </a:r>
          </a:p>
          <a:p>
            <a:r>
              <a:rPr lang="en-US" dirty="0" smtClean="0"/>
              <a:t>Expresses need for assistance and to make changes.</a:t>
            </a:r>
          </a:p>
          <a:p>
            <a:r>
              <a:rPr lang="en-US" dirty="0" smtClean="0"/>
              <a:t>Show distress about the situation.</a:t>
            </a:r>
          </a:p>
          <a:p>
            <a:r>
              <a:rPr lang="en-US" dirty="0" smtClean="0"/>
              <a:t>Compliant with treatment plan.</a:t>
            </a:r>
          </a:p>
          <a:p>
            <a:r>
              <a:rPr lang="en-US" dirty="0" smtClean="0"/>
              <a:t>Changes are made.</a:t>
            </a:r>
          </a:p>
          <a:p>
            <a:r>
              <a:rPr lang="en-US" dirty="0" smtClean="0"/>
              <a:t>Really careful to take good care of themselves.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“Non-Compliant”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Disagreeing with the provider.</a:t>
            </a:r>
          </a:p>
          <a:p>
            <a:r>
              <a:rPr lang="en-US" dirty="0" smtClean="0"/>
              <a:t>Resisting a diagnosis/label.</a:t>
            </a:r>
          </a:p>
          <a:p>
            <a:r>
              <a:rPr lang="en-US" dirty="0" smtClean="0"/>
              <a:t>Refusing or declining help.</a:t>
            </a:r>
          </a:p>
          <a:p>
            <a:r>
              <a:rPr lang="en-US" dirty="0" smtClean="0"/>
              <a:t>Stating no need for assistance or change.</a:t>
            </a:r>
          </a:p>
          <a:p>
            <a:r>
              <a:rPr lang="en-US" dirty="0" smtClean="0"/>
              <a:t>Doesn’t follow treatment plan.</a:t>
            </a:r>
          </a:p>
          <a:p>
            <a:r>
              <a:rPr lang="en-US" dirty="0" smtClean="0"/>
              <a:t>Doesn’t make changes.</a:t>
            </a:r>
          </a:p>
          <a:p>
            <a:r>
              <a:rPr lang="en-US" dirty="0" smtClean="0"/>
              <a:t>Doesn’t care. No effort to obtain access to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Discussion: 16 y/o F student who has come to you seeking help with losing weight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Explain why the student should make the change.</a:t>
            </a:r>
          </a:p>
          <a:p>
            <a:r>
              <a:rPr lang="en-US" dirty="0" smtClean="0"/>
              <a:t>Give at least 3 specific benefits that would result from the change.</a:t>
            </a:r>
          </a:p>
          <a:p>
            <a:r>
              <a:rPr lang="en-US" dirty="0" smtClean="0"/>
              <a:t>Tell the student how to change.</a:t>
            </a:r>
          </a:p>
          <a:p>
            <a:r>
              <a:rPr lang="en-US" dirty="0" smtClean="0"/>
              <a:t>Emphasize how important it is to change.</a:t>
            </a:r>
          </a:p>
          <a:p>
            <a:r>
              <a:rPr lang="en-US" dirty="0" smtClean="0"/>
              <a:t>Emphasize what will happen if no change is made.</a:t>
            </a:r>
          </a:p>
          <a:p>
            <a:r>
              <a:rPr lang="en-US" dirty="0" smtClean="0"/>
              <a:t>Direct the student to do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That Feel?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perspective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School Nurse perspective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Human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basic human nature to resist direction, especially about something you are ambivalent about.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also basic human nature to believe what we hear ourselves say.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Spirit of 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Acceptance</a:t>
            </a:r>
          </a:p>
          <a:p>
            <a:pPr lvl="1"/>
            <a:r>
              <a:rPr lang="en-US" dirty="0"/>
              <a:t>Absolute worth</a:t>
            </a:r>
          </a:p>
          <a:p>
            <a:pPr lvl="1"/>
            <a:r>
              <a:rPr lang="en-US" dirty="0"/>
              <a:t>Affirmation</a:t>
            </a:r>
          </a:p>
          <a:p>
            <a:pPr lvl="1"/>
            <a:r>
              <a:rPr lang="en-US" dirty="0"/>
              <a:t>Autonomy</a:t>
            </a:r>
          </a:p>
          <a:p>
            <a:pPr lvl="1"/>
            <a:r>
              <a:rPr lang="en-US" dirty="0"/>
              <a:t>Accurate </a:t>
            </a:r>
            <a:r>
              <a:rPr lang="en-US" dirty="0" smtClean="0"/>
              <a:t>empathy</a:t>
            </a:r>
          </a:p>
          <a:p>
            <a:r>
              <a:rPr lang="en-US" dirty="0" smtClean="0"/>
              <a:t>Compassion :  to have your heart in the right place so that trust you establish is deserved.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21361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Spirit of 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Collaboration vs. Prescription </a:t>
            </a:r>
          </a:p>
          <a:p>
            <a:r>
              <a:rPr lang="en-US" dirty="0" smtClean="0"/>
              <a:t>Evocation vs. Installation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Requires a willingness to no longer operate from the authoritative role and begin to look at the person’s capacity vs. incapacity, with a genuine interest in his or her experience and perspective.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0298C1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1072</Words>
  <Application>Microsoft Office PowerPoint</Application>
  <PresentationFormat>On-screen Show (4:3)</PresentationFormat>
  <Paragraphs>178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Motivational Interviewing: An Introduction</vt:lpstr>
      <vt:lpstr>MOTIVATION:  Early Concepts</vt:lpstr>
      <vt:lpstr>“Compliant”</vt:lpstr>
      <vt:lpstr>“Non-Compliant”</vt:lpstr>
      <vt:lpstr>Discussion: 16 y/o F student who has come to you seeking help with losing weight</vt:lpstr>
      <vt:lpstr>How Did That Feel?</vt:lpstr>
      <vt:lpstr>Basic Human Nature</vt:lpstr>
      <vt:lpstr>The Spirit of MI</vt:lpstr>
      <vt:lpstr>The Spirit of MI</vt:lpstr>
      <vt:lpstr>Stages of Change</vt:lpstr>
      <vt:lpstr>Four Basic Skills </vt:lpstr>
      <vt:lpstr>Ambivalence</vt:lpstr>
      <vt:lpstr>Responding to sustain talk</vt:lpstr>
      <vt:lpstr>Responding to sustain talk</vt:lpstr>
      <vt:lpstr>Looking Forward</vt:lpstr>
      <vt:lpstr>Giving Advice</vt:lpstr>
      <vt:lpstr> Stages of Change:  Using an MI Approach </vt:lpstr>
      <vt:lpstr>Change Talk</vt:lpstr>
      <vt:lpstr>Eliciting Change Talk</vt:lpstr>
      <vt:lpstr>Responding to Change Talk</vt:lpstr>
      <vt:lpstr>TIME TO TAKE ACTION</vt:lpstr>
      <vt:lpstr>Practice</vt:lpstr>
      <vt:lpstr>Four Basic Skills </vt:lpstr>
      <vt:lpstr>DISCUSSION</vt:lpstr>
    </vt:vector>
  </TitlesOfParts>
  <Company>FCM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Motivational Interviewing an introduction</dc:title>
  <dc:creator>Day, Tamara M.</dc:creator>
  <cp:lastModifiedBy>colem</cp:lastModifiedBy>
  <cp:revision>158</cp:revision>
  <cp:lastPrinted>2013-11-07T21:35:21Z</cp:lastPrinted>
  <dcterms:created xsi:type="dcterms:W3CDTF">2008-11-11T18:21:15Z</dcterms:created>
  <dcterms:modified xsi:type="dcterms:W3CDTF">2014-03-27T15:47:47Z</dcterms:modified>
</cp:coreProperties>
</file>