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50"/>
  </p:notesMasterIdLst>
  <p:handoutMasterIdLst>
    <p:handoutMasterId r:id="rId51"/>
  </p:handoutMasterIdLst>
  <p:sldIdLst>
    <p:sldId id="256" r:id="rId4"/>
    <p:sldId id="280" r:id="rId5"/>
    <p:sldId id="305" r:id="rId6"/>
    <p:sldId id="308" r:id="rId7"/>
    <p:sldId id="281" r:id="rId8"/>
    <p:sldId id="306" r:id="rId9"/>
    <p:sldId id="292" r:id="rId10"/>
    <p:sldId id="293" r:id="rId11"/>
    <p:sldId id="294" r:id="rId12"/>
    <p:sldId id="333" r:id="rId13"/>
    <p:sldId id="296" r:id="rId14"/>
    <p:sldId id="302" r:id="rId15"/>
    <p:sldId id="303" r:id="rId16"/>
    <p:sldId id="295" r:id="rId17"/>
    <p:sldId id="331" r:id="rId18"/>
    <p:sldId id="289" r:id="rId19"/>
    <p:sldId id="279" r:id="rId20"/>
    <p:sldId id="319" r:id="rId21"/>
    <p:sldId id="273" r:id="rId22"/>
    <p:sldId id="269" r:id="rId23"/>
    <p:sldId id="258" r:id="rId24"/>
    <p:sldId id="259" r:id="rId25"/>
    <p:sldId id="268" r:id="rId26"/>
    <p:sldId id="260" r:id="rId27"/>
    <p:sldId id="321" r:id="rId28"/>
    <p:sldId id="320" r:id="rId29"/>
    <p:sldId id="274" r:id="rId30"/>
    <p:sldId id="322" r:id="rId31"/>
    <p:sldId id="267" r:id="rId32"/>
    <p:sldId id="262" r:id="rId33"/>
    <p:sldId id="266" r:id="rId34"/>
    <p:sldId id="323" r:id="rId35"/>
    <p:sldId id="271" r:id="rId36"/>
    <p:sldId id="309" r:id="rId37"/>
    <p:sldId id="310" r:id="rId38"/>
    <p:sldId id="311" r:id="rId39"/>
    <p:sldId id="312" r:id="rId40"/>
    <p:sldId id="313" r:id="rId41"/>
    <p:sldId id="315" r:id="rId42"/>
    <p:sldId id="299" r:id="rId43"/>
    <p:sldId id="265" r:id="rId44"/>
    <p:sldId id="318" r:id="rId45"/>
    <p:sldId id="329" r:id="rId46"/>
    <p:sldId id="326" r:id="rId47"/>
    <p:sldId id="328" r:id="rId48"/>
    <p:sldId id="277"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9871" autoAdjust="0"/>
  </p:normalViewPr>
  <p:slideViewPr>
    <p:cSldViewPr>
      <p:cViewPr varScale="1">
        <p:scale>
          <a:sx n="67" d="100"/>
          <a:sy n="67" d="100"/>
        </p:scale>
        <p:origin x="1267"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0621075580266"/>
          <c:y val="6.0339780896953327E-2"/>
          <c:w val="0.7442591539175476"/>
          <c:h val="0.80350992810681277"/>
        </c:manualLayout>
      </c:layout>
      <c:barChart>
        <c:barDir val="col"/>
        <c:grouping val="clustered"/>
        <c:varyColors val="0"/>
        <c:ser>
          <c:idx val="0"/>
          <c:order val="0"/>
          <c:tx>
            <c:strRef>
              <c:f>Sheet1!$B$1</c:f>
              <c:strCache>
                <c:ptCount val="1"/>
                <c:pt idx="0">
                  <c:v>Pre</c:v>
                </c:pt>
              </c:strCache>
            </c:strRef>
          </c:tx>
          <c:spPr>
            <a:solidFill>
              <a:schemeClr val="accent1">
                <a:lumMod val="40000"/>
                <a:lumOff val="60000"/>
              </a:schemeClr>
            </a:solidFill>
          </c:spPr>
          <c:invertIfNegative val="0"/>
          <c:dPt>
            <c:idx val="1"/>
            <c:invertIfNegative val="0"/>
            <c:bubble3D val="0"/>
            <c:spPr>
              <a:solidFill>
                <a:schemeClr val="accent3">
                  <a:lumMod val="20000"/>
                  <a:lumOff val="80000"/>
                </a:schemeClr>
              </a:solidFill>
            </c:spPr>
          </c:dPt>
          <c:dPt>
            <c:idx val="2"/>
            <c:invertIfNegative val="0"/>
            <c:bubble3D val="0"/>
            <c:spPr>
              <a:solidFill>
                <a:schemeClr val="accent2">
                  <a:lumMod val="40000"/>
                  <a:lumOff val="60000"/>
                </a:schemeClr>
              </a:solidFill>
            </c:spPr>
          </c:dPt>
          <c:dLbls>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Active Schools</c:v>
                </c:pt>
                <c:pt idx="1">
                  <c:v>Child Fitness</c:v>
                </c:pt>
                <c:pt idx="2">
                  <c:v>Core 4+</c:v>
                </c:pt>
              </c:strCache>
            </c:strRef>
          </c:cat>
          <c:val>
            <c:numRef>
              <c:f>Sheet1!$B$2:$B$4</c:f>
              <c:numCache>
                <c:formatCode>General</c:formatCode>
                <c:ptCount val="3"/>
                <c:pt idx="0">
                  <c:v>17</c:v>
                </c:pt>
                <c:pt idx="1">
                  <c:v>35</c:v>
                </c:pt>
                <c:pt idx="2">
                  <c:v>74</c:v>
                </c:pt>
              </c:numCache>
            </c:numRef>
          </c:val>
        </c:ser>
        <c:ser>
          <c:idx val="1"/>
          <c:order val="1"/>
          <c:tx>
            <c:strRef>
              <c:f>Sheet1!$C$1</c:f>
              <c:strCache>
                <c:ptCount val="1"/>
                <c:pt idx="0">
                  <c:v>Post</c:v>
                </c:pt>
              </c:strCache>
            </c:strRef>
          </c:tx>
          <c:spPr>
            <a:solidFill>
              <a:schemeClr val="accent3">
                <a:lumMod val="60000"/>
                <a:lumOff val="40000"/>
              </a:schemeClr>
            </a:solidFill>
          </c:spPr>
          <c:invertIfNegative val="0"/>
          <c:dPt>
            <c:idx val="0"/>
            <c:invertIfNegative val="0"/>
            <c:bubble3D val="0"/>
            <c:spPr>
              <a:solidFill>
                <a:schemeClr val="tx2">
                  <a:lumMod val="60000"/>
                  <a:lumOff val="40000"/>
                </a:schemeClr>
              </a:solidFill>
            </c:spPr>
          </c:dPt>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Active Schools</c:v>
                </c:pt>
                <c:pt idx="1">
                  <c:v>Child Fitness</c:v>
                </c:pt>
                <c:pt idx="2">
                  <c:v>Core 4+</c:v>
                </c:pt>
              </c:strCache>
            </c:strRef>
          </c:cat>
          <c:val>
            <c:numRef>
              <c:f>Sheet1!$C$2:$C$4</c:f>
              <c:numCache>
                <c:formatCode>General</c:formatCode>
                <c:ptCount val="3"/>
                <c:pt idx="0">
                  <c:v>67</c:v>
                </c:pt>
                <c:pt idx="1">
                  <c:v>83</c:v>
                </c:pt>
              </c:numCache>
            </c:numRef>
          </c:val>
        </c:ser>
        <c:dLbls>
          <c:showLegendKey val="0"/>
          <c:showVal val="0"/>
          <c:showCatName val="0"/>
          <c:showSerName val="0"/>
          <c:showPercent val="0"/>
          <c:showBubbleSize val="0"/>
        </c:dLbls>
        <c:gapWidth val="150"/>
        <c:axId val="174847904"/>
        <c:axId val="174848296"/>
      </c:barChart>
      <c:catAx>
        <c:axId val="174847904"/>
        <c:scaling>
          <c:orientation val="minMax"/>
        </c:scaling>
        <c:delete val="0"/>
        <c:axPos val="b"/>
        <c:numFmt formatCode="General" sourceLinked="0"/>
        <c:majorTickMark val="out"/>
        <c:minorTickMark val="none"/>
        <c:tickLblPos val="nextTo"/>
        <c:txPr>
          <a:bodyPr/>
          <a:lstStyle/>
          <a:p>
            <a:pPr>
              <a:defRPr sz="1600" b="1"/>
            </a:pPr>
            <a:endParaRPr lang="en-US"/>
          </a:p>
        </c:txPr>
        <c:crossAx val="174848296"/>
        <c:crosses val="autoZero"/>
        <c:auto val="1"/>
        <c:lblAlgn val="ctr"/>
        <c:lblOffset val="100"/>
        <c:noMultiLvlLbl val="0"/>
      </c:catAx>
      <c:valAx>
        <c:axId val="174848296"/>
        <c:scaling>
          <c:orientation val="minMax"/>
          <c:max val="100"/>
        </c:scaling>
        <c:delete val="0"/>
        <c:axPos val="l"/>
        <c:majorGridlines/>
        <c:numFmt formatCode="General" sourceLinked="1"/>
        <c:majorTickMark val="out"/>
        <c:minorTickMark val="none"/>
        <c:tickLblPos val="nextTo"/>
        <c:crossAx val="174847904"/>
        <c:crosses val="autoZero"/>
        <c:crossBetween val="between"/>
      </c:valAx>
      <c:spPr>
        <a:noFill/>
        <a:ln w="25400">
          <a:noFill/>
        </a:ln>
      </c:spPr>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0.16267</cdr:x>
      <cdr:y>0.80523</cdr:y>
    </cdr:from>
    <cdr:to>
      <cdr:x>0.7244</cdr:x>
      <cdr:y>0.86111</cdr:y>
    </cdr:to>
    <cdr:sp macro="" textlink="">
      <cdr:nvSpPr>
        <cdr:cNvPr id="2" name="TextBox 1"/>
        <cdr:cNvSpPr txBox="1"/>
      </cdr:nvSpPr>
      <cdr:spPr>
        <a:xfrm xmlns:a="http://schemas.openxmlformats.org/drawingml/2006/main">
          <a:off x="1004047" y="4391816"/>
          <a:ext cx="34671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Pre        Post	                   Pre         Post                          Pre</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7C9BFD-7858-4331-9D6E-E3DF0EC7EF89}" type="datetimeFigureOut">
              <a:rPr lang="en-US" smtClean="0"/>
              <a:pPr/>
              <a:t>12/23/2014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582852-DA3E-4F9E-A00D-71EAE9149348}" type="slidenum">
              <a:rPr lang="en-US" smtClean="0"/>
              <a:pPr/>
              <a:t>‹#›</a:t>
            </a:fld>
            <a:endParaRPr lang="en-US"/>
          </a:p>
        </p:txBody>
      </p:sp>
    </p:spTree>
    <p:extLst>
      <p:ext uri="{BB962C8B-B14F-4D97-AF65-F5344CB8AC3E}">
        <p14:creationId xmlns:p14="http://schemas.microsoft.com/office/powerpoint/2010/main" val="428317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4F6E6B-0805-424B-AC33-3DA0C8A422F8}" type="datetimeFigureOut">
              <a:rPr lang="en-US" smtClean="0"/>
              <a:pPr/>
              <a:t>12/23/2014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44060C-5EE6-4E48-B150-F8D8C826B2EA}" type="slidenum">
              <a:rPr lang="en-US" smtClean="0"/>
              <a:pPr/>
              <a:t>‹#›</a:t>
            </a:fld>
            <a:endParaRPr lang="en-US"/>
          </a:p>
        </p:txBody>
      </p:sp>
    </p:spTree>
    <p:extLst>
      <p:ext uri="{BB962C8B-B14F-4D97-AF65-F5344CB8AC3E}">
        <p14:creationId xmlns:p14="http://schemas.microsoft.com/office/powerpoint/2010/main" val="390581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rterlunchroom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scd.org/whole-child.asp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dc.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Healthy Students Are Better Learners</a:t>
            </a:r>
          </a:p>
          <a:p>
            <a:r>
              <a:rPr lang="en-US" dirty="0"/>
              <a:t>Health-related factors such as hunger, physical and emotional abuse, and chronic illness can lead to poor school performance.</a:t>
            </a:r>
            <a:r>
              <a:rPr lang="en-US" baseline="30000" dirty="0"/>
              <a:t>1</a:t>
            </a:r>
            <a:r>
              <a:rPr lang="en-US" dirty="0"/>
              <a:t> Health-risk behaviors such as early sexual initiation, violence, unhealthy eating, and physical inactivity are consistently linked to poor grades, test scores, and lower educational attainment.</a:t>
            </a:r>
            <a:r>
              <a:rPr lang="en-US" baseline="30000" dirty="0"/>
              <a:t>2-5</a:t>
            </a:r>
            <a:endParaRPr lang="en-US" dirty="0"/>
          </a:p>
          <a:p>
            <a:r>
              <a:rPr lang="en-US" dirty="0"/>
              <a:t>Leading national education organizations recognize the close relationship between health and education, as well as the need to foster health and well-being within the educational environment for all students.</a:t>
            </a:r>
            <a:r>
              <a:rPr lang="en-US" baseline="30000" dirty="0"/>
              <a:t>6-9</a:t>
            </a:r>
            <a:endParaRPr lang="en-US" dirty="0"/>
          </a:p>
          <a:p>
            <a:r>
              <a:rPr lang="en-US" b="1" dirty="0"/>
              <a:t>Schools are the Right Place for a Healthy Start</a:t>
            </a:r>
          </a:p>
          <a:p>
            <a:r>
              <a:rPr lang="en-US" dirty="0"/>
              <a:t>Scientific reviews have documented that school health programs can have positive effects on academic outcomes, as well as health-risk behaviors and health outcomes.</a:t>
            </a:r>
            <a:r>
              <a:rPr lang="en-US" baseline="30000" dirty="0"/>
              <a:t>10-11</a:t>
            </a:r>
            <a:r>
              <a:rPr lang="en-US" dirty="0"/>
              <a:t> Similarly, programs that are primarily designed to improve academic achievement are increasingly recognized as important public health interventions.</a:t>
            </a:r>
            <a:r>
              <a:rPr lang="en-US" baseline="30000" dirty="0"/>
              <a:t>12-13</a:t>
            </a:r>
            <a:r>
              <a:rPr lang="en-US" dirty="0"/>
              <a:t> </a:t>
            </a:r>
          </a:p>
          <a:p>
            <a:r>
              <a:rPr lang="en-US" dirty="0"/>
              <a:t>Schools play a critical role in promoting the health and safety of young people and helping them establish lifelong healthy behaviors. Research also has shown that school health programs can reduce the prevalence of health-risk behaviors among young people and have a positive effect on academic achievement. CDC analyzes research findings to develop guidelines and strategies for schools to address health-risk behaviors among students and creates tools to help schools implement these guidelines.</a:t>
            </a:r>
          </a:p>
          <a:p>
            <a:endParaRPr lang="en-US" dirty="0"/>
          </a:p>
        </p:txBody>
      </p:sp>
      <p:sp>
        <p:nvSpPr>
          <p:cNvPr id="4" name="Slide Number Placeholder 3"/>
          <p:cNvSpPr>
            <a:spLocks noGrp="1"/>
          </p:cNvSpPr>
          <p:nvPr>
            <p:ph type="sldNum" sz="quarter" idx="10"/>
          </p:nvPr>
        </p:nvSpPr>
        <p:spPr/>
        <p:txBody>
          <a:bodyPr/>
          <a:lstStyle/>
          <a:p>
            <a:fld id="{9F44060C-5EE6-4E48-B150-F8D8C826B2EA}" type="slidenum">
              <a:rPr lang="en-US" smtClean="0"/>
              <a:pPr/>
              <a:t>2</a:t>
            </a:fld>
            <a:endParaRPr lang="en-US"/>
          </a:p>
        </p:txBody>
      </p:sp>
    </p:spTree>
    <p:extLst>
      <p:ext uri="{BB962C8B-B14F-4D97-AF65-F5344CB8AC3E}">
        <p14:creationId xmlns:p14="http://schemas.microsoft.com/office/powerpoint/2010/main" val="106136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To</a:t>
            </a:r>
            <a:r>
              <a:rPr lang="en-US" baseline="0" dirty="0" smtClean="0"/>
              <a:t> further improve the school nutrition environment, implement smarter lunchroom strategies in the cafeteria. These </a:t>
            </a:r>
            <a:r>
              <a:rPr lang="en-US" dirty="0"/>
              <a:t>evidence-based strategies can be used to improve child eating behaviors and thus improve the health of children.</a:t>
            </a:r>
          </a:p>
          <a:p>
            <a:pPr>
              <a:buFont typeface="Arial" pitchFamily="34" charset="0"/>
              <a:buChar char="•"/>
            </a:pPr>
            <a:r>
              <a:rPr lang="en-US" dirty="0"/>
              <a:t>Specifically smarter lunchroom strategies seek to: </a:t>
            </a:r>
          </a:p>
          <a:p>
            <a:pPr lvl="1">
              <a:buFont typeface="Arial" pitchFamily="34" charset="0"/>
              <a:buChar char="•"/>
            </a:pPr>
            <a:r>
              <a:rPr lang="en-US" b="1" i="1" dirty="0"/>
              <a:t>Nudge </a:t>
            </a:r>
            <a:r>
              <a:rPr lang="en-US" dirty="0"/>
              <a:t>students to unknowingly make smarter, healthier choices in the lunchroom. </a:t>
            </a:r>
          </a:p>
          <a:p>
            <a:pPr lvl="1">
              <a:buFont typeface="Arial" pitchFamily="34" charset="0"/>
              <a:buChar char="•"/>
            </a:pPr>
            <a:r>
              <a:rPr lang="en-US" b="1" i="1" dirty="0"/>
              <a:t>Increase sales</a:t>
            </a:r>
            <a:r>
              <a:rPr lang="en-US" dirty="0"/>
              <a:t> by implementing innovative strategies that encourage student consumption of healthier foods. </a:t>
            </a:r>
          </a:p>
          <a:p>
            <a:pPr lvl="1">
              <a:buFont typeface="Arial" pitchFamily="34" charset="0"/>
              <a:buChar char="•"/>
            </a:pPr>
            <a:r>
              <a:rPr lang="en-US" b="1" i="1" dirty="0"/>
              <a:t>Implement low-cost/no-cost strategies </a:t>
            </a:r>
            <a:r>
              <a:rPr lang="en-US" dirty="0"/>
              <a:t>that focus on changing the school lunchroom environment. </a:t>
            </a:r>
          </a:p>
          <a:p>
            <a:pPr lvl="1">
              <a:buFont typeface="Arial" pitchFamily="34" charset="0"/>
              <a:buChar char="•"/>
            </a:pPr>
            <a:r>
              <a:rPr lang="en-US" b="1" i="1" dirty="0"/>
              <a:t>Keep a variety of food choices </a:t>
            </a:r>
            <a:r>
              <a:rPr lang="en-US" dirty="0"/>
              <a:t>without completely eliminating unhealthy food choices from the menu or only raising prices of less healthy food</a:t>
            </a:r>
          </a:p>
          <a:p>
            <a:pPr defTabSz="931774">
              <a:buFont typeface="Arial" pitchFamily="34" charset="0"/>
              <a:buChar char="•"/>
              <a:defRPr/>
            </a:pPr>
            <a:r>
              <a:rPr lang="en-US" dirty="0"/>
              <a:t>Food service staff can use these inexpensive strategies to create cafeteria environments that promote healthy foods, thereby influencing students to select healthier lunch options.</a:t>
            </a:r>
          </a:p>
          <a:p>
            <a:pPr defTabSz="931774">
              <a:buFont typeface="Arial" pitchFamily="34" charset="0"/>
              <a:buChar char="•"/>
              <a:defRPr/>
            </a:pPr>
            <a:r>
              <a:rPr lang="en-US" dirty="0"/>
              <a:t>For more information on the strategies please visit: </a:t>
            </a:r>
            <a:r>
              <a:rPr lang="en-US" dirty="0">
                <a:hlinkClick r:id="rId3"/>
              </a:rPr>
              <a:t>http://smarterlunchrooms.org/</a:t>
            </a:r>
            <a:r>
              <a:rPr lang="en-US" dirty="0"/>
              <a:t>.</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F44060C-5EE6-4E48-B150-F8D8C826B2EA}" type="slidenum">
              <a:rPr lang="en-US" smtClean="0"/>
              <a:pPr/>
              <a:t>13</a:t>
            </a:fld>
            <a:endParaRPr lang="en-US"/>
          </a:p>
        </p:txBody>
      </p:sp>
    </p:spTree>
    <p:extLst>
      <p:ext uri="{BB962C8B-B14F-4D97-AF65-F5344CB8AC3E}">
        <p14:creationId xmlns:p14="http://schemas.microsoft.com/office/powerpoint/2010/main" val="164758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4350">
              <a:defRPr/>
            </a:pPr>
            <a:r>
              <a:rPr lang="en-US" b="1" dirty="0" smtClean="0">
                <a:latin typeface="Arial" pitchFamily="34" charset="0"/>
                <a:cs typeface="Arial" pitchFamily="34" charset="0"/>
              </a:rPr>
              <a:t>NARRATIVE</a:t>
            </a:r>
            <a:endParaRPr lang="en-US" dirty="0" smtClean="0"/>
          </a:p>
          <a:p>
            <a:pPr defTabSz="914350">
              <a:defRPr/>
            </a:pPr>
            <a:r>
              <a:rPr lang="en-US" dirty="0" smtClean="0">
                <a:latin typeface="+mn-lt"/>
              </a:rPr>
              <a:t>Taking a closer look at the evidence</a:t>
            </a:r>
            <a:r>
              <a:rPr lang="en-US" baseline="0" dirty="0" smtClean="0">
                <a:latin typeface="+mn-lt"/>
              </a:rPr>
              <a:t>, specific physical activity practices are linked to different aspects of academic achievement. </a:t>
            </a:r>
          </a:p>
          <a:p>
            <a:pPr marL="628615" lvl="1" indent="-171441">
              <a:buFont typeface="Arial" panose="020B0604020202020204" pitchFamily="34" charset="0"/>
              <a:buChar char="•"/>
            </a:pPr>
            <a:r>
              <a:rPr lang="en-US" dirty="0" smtClean="0"/>
              <a:t>Students who are physically active tend to have better grades, school attendance, cognitive performance (e.g., memory), and classroom behaviors (e.g., on-task behavior).</a:t>
            </a:r>
            <a:r>
              <a:rPr lang="en-US" baseline="30000" dirty="0" smtClean="0"/>
              <a:t>28-34</a:t>
            </a:r>
            <a:endParaRPr lang="en-US" dirty="0" smtClean="0"/>
          </a:p>
          <a:p>
            <a:pPr marL="628615" lvl="1" indent="-171441">
              <a:buFont typeface="Arial" panose="020B0604020202020204" pitchFamily="34" charset="0"/>
              <a:buChar char="•"/>
            </a:pPr>
            <a:r>
              <a:rPr lang="en-US" dirty="0" smtClean="0"/>
              <a:t>Higher physical activity and physical fitness levels are associated with improved cognitive performance (e.g., concentration and memory) among students.</a:t>
            </a:r>
            <a:r>
              <a:rPr lang="en-US" baseline="30000" dirty="0" smtClean="0"/>
              <a:t>34-39</a:t>
            </a:r>
            <a:endParaRPr lang="en-US" dirty="0" smtClean="0"/>
          </a:p>
          <a:p>
            <a:pPr marL="628615" lvl="1" indent="-171441">
              <a:buFont typeface="Arial" panose="020B0604020202020204" pitchFamily="34" charset="0"/>
              <a:buChar char="•"/>
            </a:pPr>
            <a:r>
              <a:rPr lang="en-US" dirty="0" smtClean="0"/>
              <a:t>More participation in physical education class has been associated with better grades, standardized test scores, and classroom behavior (e.g., on-task behavior) among students.</a:t>
            </a:r>
            <a:r>
              <a:rPr lang="en-US" baseline="30000" dirty="0" smtClean="0"/>
              <a:t>40-43</a:t>
            </a:r>
            <a:endParaRPr lang="en-US" dirty="0" smtClean="0"/>
          </a:p>
          <a:p>
            <a:pPr marL="628615" lvl="1" indent="-171441">
              <a:buFont typeface="Arial" panose="020B0604020202020204" pitchFamily="34" charset="0"/>
              <a:buChar char="•"/>
            </a:pPr>
            <a:r>
              <a:rPr lang="en-US" dirty="0" smtClean="0"/>
              <a:t>Time spent in recess has been shown to positively affect students’ cognitive performance (e.g., attention, concentration) and classroom behaviors (e.g., not misbehaving).</a:t>
            </a:r>
            <a:r>
              <a:rPr lang="en-US" baseline="30000" dirty="0" smtClean="0"/>
              <a:t>44-48</a:t>
            </a:r>
            <a:endParaRPr lang="en-US" dirty="0" smtClean="0"/>
          </a:p>
          <a:p>
            <a:pPr marL="628615" lvl="1" indent="-171441">
              <a:buFont typeface="Arial" panose="020B0604020202020204" pitchFamily="34" charset="0"/>
              <a:buChar char="•"/>
            </a:pPr>
            <a:r>
              <a:rPr lang="en-US" dirty="0" smtClean="0"/>
              <a:t>Brief classroom physical activity breaks (i.e., 5-10 minutes) are associated with improved cognitive performance (e.g., attention and concentration), classroom behavior (e.g., on-task behavior), and educational outcomes (e.g., standardized test scores, reading literacy scores, math fluency scores) among students.</a:t>
            </a:r>
            <a:r>
              <a:rPr lang="en-US" baseline="30000" dirty="0" smtClean="0"/>
              <a:t>32,49-54</a:t>
            </a:r>
            <a:endParaRPr lang="en-US" dirty="0" smtClean="0"/>
          </a:p>
          <a:p>
            <a:pPr marL="628615" lvl="1" indent="-171441">
              <a:buFont typeface="Arial" panose="020B0604020202020204" pitchFamily="34" charset="0"/>
              <a:buChar char="•"/>
            </a:pPr>
            <a:r>
              <a:rPr lang="en-US" dirty="0" smtClean="0"/>
              <a:t>Participation in extracurricular physical activities such as interscholastic sports has been associated with higher GPAs, lower drop-out rates, and fewer disciplinary problems among students.</a:t>
            </a:r>
            <a:r>
              <a:rPr lang="en-US" baseline="30000" dirty="0" smtClean="0"/>
              <a:t>55-67</a:t>
            </a:r>
            <a:endParaRPr lang="en-US" dirty="0" smtClean="0"/>
          </a:p>
          <a:p>
            <a:pPr defTabSz="914350">
              <a:defRPr/>
            </a:pPr>
            <a:endParaRPr lang="en-US" dirty="0" smtClean="0"/>
          </a:p>
          <a:p>
            <a:pPr defTabSz="914350">
              <a:defRPr/>
            </a:pPr>
            <a:r>
              <a:rPr lang="en-US" dirty="0" smtClean="0"/>
              <a:t>CDC and many national organizations recommend a comprehensive, school-wide approach to physical activity that provides opportunities for students to be physically active throughout the school day and after school.</a:t>
            </a:r>
            <a:r>
              <a:rPr lang="en-US" baseline="30000" dirty="0" smtClean="0"/>
              <a:t>68</a:t>
            </a:r>
            <a:r>
              <a:rPr lang="en-US" dirty="0" smtClean="0"/>
              <a:t> This comprehensive approach provides a variety of physical activities to help all students attain at least 60 minutes of physical activity each day.</a:t>
            </a:r>
            <a:r>
              <a:rPr lang="en-US" baseline="30000" dirty="0" smtClean="0"/>
              <a:t>68</a:t>
            </a:r>
          </a:p>
          <a:p>
            <a:pPr defTabSz="914350">
              <a:defRPr/>
            </a:pPr>
            <a:endParaRPr lang="en-US" baseline="30000" dirty="0" smtClean="0"/>
          </a:p>
          <a:p>
            <a:pPr defTabSz="914350">
              <a:defRPr/>
            </a:pPr>
            <a:r>
              <a:rPr lang="en-US" b="1" dirty="0" smtClean="0"/>
              <a:t>Notes to Facilitator: </a:t>
            </a:r>
          </a:p>
          <a:p>
            <a:pPr defTabSz="914350">
              <a:defRPr/>
            </a:pPr>
            <a:r>
              <a:rPr lang="en-US" dirty="0" smtClean="0"/>
              <a:t>For this presentation, the term physical activity includes physical education. Physical activity is any bodily movement that is produced by skeletal muscle and that substantially increase energy expenditure; whereas physical education provides students with the knowledge and skills necessary to perform a variety of physical activities, maintain physical fitness, and to value and enjoy physical activity as part of a healthy lifestyle. Physical education includes curriculum, instruction, and assessment that is sequential from pre-kindergarten through high school.</a:t>
            </a:r>
          </a:p>
          <a:p>
            <a:pPr defTabSz="914350">
              <a:defRPr/>
            </a:pPr>
            <a:endParaRPr lang="en-US" b="1" baseline="30000"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2770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strategies on</a:t>
            </a:r>
            <a:r>
              <a:rPr lang="en-US" baseline="0" dirty="0" smtClean="0"/>
              <a:t> </a:t>
            </a:r>
            <a:r>
              <a:rPr lang="en-US" baseline="0" smtClean="0"/>
              <a:t>Web page</a:t>
            </a:r>
            <a:endParaRPr lang="en-US"/>
          </a:p>
        </p:txBody>
      </p:sp>
      <p:sp>
        <p:nvSpPr>
          <p:cNvPr id="4" name="Slide Number Placeholder 3"/>
          <p:cNvSpPr>
            <a:spLocks noGrp="1"/>
          </p:cNvSpPr>
          <p:nvPr>
            <p:ph type="sldNum" sz="quarter" idx="10"/>
          </p:nvPr>
        </p:nvSpPr>
        <p:spPr/>
        <p:txBody>
          <a:bodyPr/>
          <a:lstStyle/>
          <a:p>
            <a:fld id="{9F44060C-5EE6-4E48-B150-F8D8C826B2EA}" type="slidenum">
              <a:rPr lang="en-US" smtClean="0"/>
              <a:pPr/>
              <a:t>18</a:t>
            </a:fld>
            <a:endParaRPr lang="en-US"/>
          </a:p>
        </p:txBody>
      </p:sp>
    </p:spTree>
    <p:extLst>
      <p:ext uri="{BB962C8B-B14F-4D97-AF65-F5344CB8AC3E}">
        <p14:creationId xmlns:p14="http://schemas.microsoft.com/office/powerpoint/2010/main" val="205658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4060C-5EE6-4E48-B150-F8D8C826B2EA}" type="slidenum">
              <a:rPr lang="en-US" smtClean="0"/>
              <a:pPr/>
              <a:t>32</a:t>
            </a:fld>
            <a:endParaRPr lang="en-US"/>
          </a:p>
        </p:txBody>
      </p:sp>
    </p:spTree>
    <p:extLst>
      <p:ext uri="{BB962C8B-B14F-4D97-AF65-F5344CB8AC3E}">
        <p14:creationId xmlns:p14="http://schemas.microsoft.com/office/powerpoint/2010/main" val="354991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44060C-5EE6-4E48-B150-F8D8C826B2EA}" type="slidenum">
              <a:rPr lang="en-US" smtClean="0"/>
              <a:pPr/>
              <a:t>34</a:t>
            </a:fld>
            <a:endParaRPr lang="en-US"/>
          </a:p>
        </p:txBody>
      </p:sp>
    </p:spTree>
    <p:extLst>
      <p:ext uri="{BB962C8B-B14F-4D97-AF65-F5344CB8AC3E}">
        <p14:creationId xmlns:p14="http://schemas.microsoft.com/office/powerpoint/2010/main" val="356118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44060C-5EE6-4E48-B150-F8D8C826B2EA}" type="slidenum">
              <a:rPr lang="en-US" smtClean="0"/>
              <a:pPr/>
              <a:t>38</a:t>
            </a:fld>
            <a:endParaRPr lang="en-US"/>
          </a:p>
        </p:txBody>
      </p:sp>
    </p:spTree>
    <p:extLst>
      <p:ext uri="{BB962C8B-B14F-4D97-AF65-F5344CB8AC3E}">
        <p14:creationId xmlns:p14="http://schemas.microsoft.com/office/powerpoint/2010/main" val="104236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2DA2412-243C-4BB4-B1F8-D785C2411E2A}" type="slidenum">
              <a:rPr lang="en-US" smtClean="0">
                <a:ea typeface="ＭＳ Ｐゴシック" pitchFamily="16" charset="-128"/>
              </a:rPr>
              <a:pPr/>
              <a:t>3</a:t>
            </a:fld>
            <a:endParaRPr lang="en-US" smtClean="0">
              <a:ea typeface="ＭＳ Ｐゴシック" pitchFamily="16"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ea typeface="ＭＳ Ｐゴシック" pitchFamily="16" charset="-128"/>
              </a:rPr>
              <a:t>WSCC Model launched March 2014 by ASCD &amp; CDC.</a:t>
            </a:r>
          </a:p>
        </p:txBody>
      </p:sp>
    </p:spTree>
    <p:extLst>
      <p:ext uri="{BB962C8B-B14F-4D97-AF65-F5344CB8AC3E}">
        <p14:creationId xmlns:p14="http://schemas.microsoft.com/office/powerpoint/2010/main" val="294590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Whole</a:t>
            </a:r>
            <a:r>
              <a:rPr lang="en-US" baseline="0" dirty="0" smtClean="0"/>
              <a:t> School, Whole Community, Whole Child</a:t>
            </a:r>
          </a:p>
          <a:p>
            <a:endParaRPr lang="en-US" baseline="0" dirty="0" smtClean="0"/>
          </a:p>
          <a:p>
            <a:r>
              <a:rPr lang="en-US" dirty="0" smtClean="0"/>
              <a:t>The Whole School, Whole Community, Whole Child (WSCC) model combines and builds on elements of the traditional coordinated school health approach and the </a:t>
            </a:r>
            <a:r>
              <a:rPr lang="en-US" dirty="0" smtClean="0">
                <a:hlinkClick r:id="rId3"/>
              </a:rPr>
              <a:t>whole child framework</a:t>
            </a:r>
            <a:r>
              <a:rPr lang="en-US" dirty="0" smtClean="0"/>
              <a:t> by</a:t>
            </a:r>
          </a:p>
          <a:p>
            <a:r>
              <a:rPr lang="en-US" dirty="0" smtClean="0"/>
              <a:t>Responding to the call for greater alignment, integration, and collaboration between education and health to improve each child's cognitive, physical, social, and emotional development.</a:t>
            </a:r>
          </a:p>
          <a:p>
            <a:r>
              <a:rPr lang="en-US" dirty="0" smtClean="0"/>
              <a:t>Incorporating the components of a coordinated school health program around the tenets of a whole child approach to education.</a:t>
            </a:r>
          </a:p>
          <a:p>
            <a:r>
              <a:rPr lang="en-US" dirty="0" smtClean="0"/>
              <a:t>Providing a framework to address the symbiotic relationship between learning and health.</a:t>
            </a:r>
          </a:p>
          <a:p>
            <a:r>
              <a:rPr lang="en-US" dirty="0" smtClean="0"/>
              <a:t>The focus of the WSCC model is an ecological approach that is directed at the whole school, with the school in turn drawing its resources and influences from the whole community and serving to address the needs of the whole child. ASCD and the </a:t>
            </a:r>
            <a:r>
              <a:rPr lang="en-US" dirty="0" smtClean="0">
                <a:hlinkClick r:id="rId4"/>
              </a:rPr>
              <a:t>U.S. Centers for Disease Control and Prevention</a:t>
            </a:r>
            <a:r>
              <a:rPr lang="en-US" dirty="0" smtClean="0"/>
              <a:t> (CDC) encourage use of the model as a framework for improving students' learning and health in our nation's schools.</a:t>
            </a:r>
          </a:p>
          <a:p>
            <a:endParaRPr lang="en-US" dirty="0"/>
          </a:p>
        </p:txBody>
      </p:sp>
      <p:sp>
        <p:nvSpPr>
          <p:cNvPr id="4" name="Slide Number Placeholder 3"/>
          <p:cNvSpPr>
            <a:spLocks noGrp="1"/>
          </p:cNvSpPr>
          <p:nvPr>
            <p:ph type="sldNum" sz="quarter" idx="10"/>
          </p:nvPr>
        </p:nvSpPr>
        <p:spPr/>
        <p:txBody>
          <a:bodyPr/>
          <a:lstStyle/>
          <a:p>
            <a:fld id="{9F44060C-5EE6-4E48-B150-F8D8C826B2EA}" type="slidenum">
              <a:rPr lang="en-US" smtClean="0"/>
              <a:pPr/>
              <a:t>5</a:t>
            </a:fld>
            <a:endParaRPr lang="en-US"/>
          </a:p>
        </p:txBody>
      </p:sp>
    </p:spTree>
    <p:extLst>
      <p:ext uri="{BB962C8B-B14F-4D97-AF65-F5344CB8AC3E}">
        <p14:creationId xmlns:p14="http://schemas.microsoft.com/office/powerpoint/2010/main" val="410981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charset="0"/>
                <a:ea typeface="ＭＳ Ｐゴシック" pitchFamily="1" charset="-128"/>
              </a:rPr>
              <a:t>Health and wellbeing have, for too long, been put in a silo—both logistically and philosophically— apart from education and learning. Charles Basch in his meta-analysis </a:t>
            </a:r>
            <a:r>
              <a:rPr lang="en-US" i="1" dirty="0">
                <a:latin typeface="Arial" charset="0"/>
                <a:ea typeface="ＭＳ Ｐゴシック" pitchFamily="1" charset="-128"/>
              </a:rPr>
              <a:t>Healthier Students Are Better Learners</a:t>
            </a:r>
            <a:r>
              <a:rPr lang="en-US" dirty="0">
                <a:latin typeface="Arial" charset="0"/>
                <a:ea typeface="ＭＳ Ｐゴシック" pitchFamily="1" charset="-128"/>
              </a:rPr>
              <a:t> called for a renewed focus on health as the missing link in school reforms to close the achievement gap.</a:t>
            </a:r>
          </a:p>
          <a:p>
            <a:r>
              <a:rPr lang="en-US" i="1" dirty="0">
                <a:latin typeface="Arial" charset="0"/>
                <a:ea typeface="ＭＳ Ｐゴシック" pitchFamily="1" charset="-128"/>
              </a:rPr>
              <a:t>No matter how well teachers are prepared to teach, no matter what accountability measures are</a:t>
            </a:r>
            <a:endParaRPr lang="en-US" dirty="0">
              <a:latin typeface="Arial" charset="0"/>
              <a:ea typeface="ＭＳ Ｐゴシック" pitchFamily="1" charset="-128"/>
            </a:endParaRPr>
          </a:p>
          <a:p>
            <a:r>
              <a:rPr lang="en-US" i="1" dirty="0">
                <a:latin typeface="Arial" charset="0"/>
                <a:ea typeface="ＭＳ Ｐゴシック" pitchFamily="1" charset="-128"/>
              </a:rPr>
              <a:t>put in place, no matter what governing structures are established for schools, educational progress will be profoundly limited if students are not motivated and able to learn.</a:t>
            </a:r>
            <a:endParaRPr lang="en-US" dirty="0">
              <a:latin typeface="Arial" charset="0"/>
              <a:ea typeface="ＭＳ Ｐゴシック" pitchFamily="1" charset="-128"/>
            </a:endParaRPr>
          </a:p>
          <a:p>
            <a:r>
              <a:rPr lang="en-US" dirty="0">
                <a:latin typeface="Arial" charset="0"/>
                <a:ea typeface="ＭＳ Ｐゴシック" pitchFamily="1" charset="-128"/>
              </a:rPr>
              <a:t> </a:t>
            </a:r>
          </a:p>
          <a:p>
            <a:endParaRPr lang="en-US" dirty="0">
              <a:latin typeface="Arial" charset="0"/>
              <a:ea typeface="ＭＳ Ｐゴシック" pitchFamily="1" charset="-128"/>
            </a:endParaRPr>
          </a:p>
        </p:txBody>
      </p:sp>
      <p:sp>
        <p:nvSpPr>
          <p:cNvPr id="4" name="Slide Number Placeholder 3"/>
          <p:cNvSpPr>
            <a:spLocks noGrp="1"/>
          </p:cNvSpPr>
          <p:nvPr>
            <p:ph type="sldNum" sz="quarter" idx="10"/>
          </p:nvPr>
        </p:nvSpPr>
        <p:spPr/>
        <p:txBody>
          <a:bodyPr/>
          <a:lstStyle/>
          <a:p>
            <a:pPr>
              <a:defRPr/>
            </a:pPr>
            <a:fld id="{993EDD77-AF2F-4BCE-8223-124D946A491E}" type="slidenum">
              <a:rPr lang="en-US" smtClean="0"/>
              <a:pPr>
                <a:defRPr/>
              </a:pPr>
              <a:t>6</a:t>
            </a:fld>
            <a:endParaRPr lang="en-US"/>
          </a:p>
        </p:txBody>
      </p:sp>
    </p:spTree>
    <p:extLst>
      <p:ext uri="{BB962C8B-B14F-4D97-AF65-F5344CB8AC3E}">
        <p14:creationId xmlns:p14="http://schemas.microsoft.com/office/powerpoint/2010/main" val="196205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1" dirty="0" smtClean="0">
                <a:latin typeface="Arial" pitchFamily="34" charset="0"/>
                <a:cs typeface="Arial" pitchFamily="34" charset="0"/>
              </a:rPr>
              <a:t>NARRATIVE</a:t>
            </a:r>
            <a:endParaRPr lang="en-US" b="0" dirty="0" smtClean="0"/>
          </a:p>
          <a:p>
            <a:pPr defTabSz="931723"/>
            <a:r>
              <a:rPr lang="en-US" b="0" dirty="0" smtClean="0"/>
              <a:t>It boils down to the fact</a:t>
            </a:r>
            <a:r>
              <a:rPr lang="en-US" b="0" baseline="0" dirty="0" smtClean="0"/>
              <a:t> that students’ success in schools is more than just academics. Evidence</a:t>
            </a:r>
            <a:r>
              <a:rPr lang="en-US" b="0" dirty="0" smtClean="0"/>
              <a:t> indicates that education and health for students must go hand-in-hand in order for students to succeed.</a:t>
            </a:r>
            <a:r>
              <a:rPr lang="en-US" b="0" baseline="30000" dirty="0" smtClean="0"/>
              <a:t>2,3</a:t>
            </a:r>
            <a:r>
              <a:rPr lang="en-US" b="0" dirty="0" smtClean="0"/>
              <a:t> In addition</a:t>
            </a:r>
            <a:r>
              <a:rPr lang="en-US" b="0" baseline="0" dirty="0" smtClean="0"/>
              <a:t> to making sure students are learning, there are school health policies and practices that affect academic achievement that need to be in place such as offering healthy food options and providing opportunities for students to be physically active.</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7839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1" dirty="0" smtClean="0">
                <a:latin typeface="Arial" pitchFamily="34" charset="0"/>
                <a:cs typeface="Arial" pitchFamily="34" charset="0"/>
              </a:rPr>
              <a:t>NARRATIVE</a:t>
            </a:r>
            <a:endParaRPr lang="en-US" dirty="0" smtClean="0"/>
          </a:p>
          <a:p>
            <a:r>
              <a:rPr lang="en-US" dirty="0" smtClean="0"/>
              <a:t>L</a:t>
            </a:r>
            <a:r>
              <a:rPr lang="en-US" baseline="0" dirty="0" smtClean="0"/>
              <a:t>et’s first define academic achievement. There are three aspects of academic achievement — academic performance, education behavior, and students’ cognitive skills and attitudes.</a:t>
            </a:r>
            <a:r>
              <a:rPr lang="en-US" baseline="30000" dirty="0" smtClean="0"/>
              <a:t>6</a:t>
            </a:r>
          </a:p>
          <a:p>
            <a:endParaRPr lang="en-US" baseline="0" dirty="0" smtClean="0"/>
          </a:p>
          <a:p>
            <a:r>
              <a:rPr lang="en-US" baseline="0" dirty="0" smtClean="0"/>
              <a:t>As shown on the slide, </a:t>
            </a:r>
          </a:p>
          <a:p>
            <a:pPr marL="171441" indent="-171441">
              <a:buFont typeface="Arial" panose="020B0604020202020204" pitchFamily="34" charset="0"/>
              <a:buChar char="•"/>
            </a:pPr>
            <a:r>
              <a:rPr lang="en-US" i="1" baseline="0" dirty="0" smtClean="0"/>
              <a:t>academic performance </a:t>
            </a:r>
            <a:r>
              <a:rPr lang="en-US" baseline="0" dirty="0" smtClean="0"/>
              <a:t>includes class grades, standardized tests, and graduation rates; </a:t>
            </a:r>
          </a:p>
          <a:p>
            <a:pPr marL="171441" indent="-171441">
              <a:buFont typeface="Arial" panose="020B0604020202020204" pitchFamily="34" charset="0"/>
              <a:buChar char="•"/>
            </a:pPr>
            <a:r>
              <a:rPr lang="en-US" i="1" baseline="0" dirty="0" smtClean="0"/>
              <a:t>education behavior </a:t>
            </a:r>
            <a:r>
              <a:rPr lang="en-US" baseline="0" dirty="0" smtClean="0"/>
              <a:t>includes attendance, dropout rates, and behavioral problems at schools; and</a:t>
            </a:r>
          </a:p>
          <a:p>
            <a:pPr marL="171441" indent="-171441">
              <a:buFont typeface="Arial" panose="020B0604020202020204" pitchFamily="34" charset="0"/>
              <a:buChar char="•"/>
            </a:pPr>
            <a:r>
              <a:rPr lang="en-US" baseline="0" dirty="0" smtClean="0"/>
              <a:t>finally, </a:t>
            </a:r>
            <a:r>
              <a:rPr lang="en-US" i="1" baseline="0" dirty="0" smtClean="0"/>
              <a:t>students’ cognitive skills and attitudes </a:t>
            </a:r>
            <a:r>
              <a:rPr lang="en-US" baseline="0" dirty="0" smtClean="0"/>
              <a:t>include concentration, memory, and mood.</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2574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350">
              <a:defRPr/>
            </a:pPr>
            <a:r>
              <a:rPr lang="en-US" b="1" dirty="0" smtClean="0">
                <a:latin typeface="Arial" pitchFamily="34" charset="0"/>
                <a:cs typeface="Arial" pitchFamily="34" charset="0"/>
              </a:rPr>
              <a:t>NARRATIVE</a:t>
            </a:r>
          </a:p>
          <a:p>
            <a:r>
              <a:rPr lang="en-US" dirty="0" smtClean="0"/>
              <a:t>Evidence has shown that</a:t>
            </a:r>
            <a:r>
              <a:rPr lang="en-US" baseline="0" dirty="0" smtClean="0"/>
              <a:t> specific dietary practices and issues are related to different aspects of academic achievement. Specifically:</a:t>
            </a:r>
            <a:endParaRPr lang="en-US" dirty="0" smtClean="0"/>
          </a:p>
          <a:p>
            <a:pPr marL="628615" lvl="1" indent="-171441">
              <a:buFont typeface="Arial" panose="020B0604020202020204" pitchFamily="34" charset="0"/>
              <a:buChar char="•"/>
            </a:pPr>
            <a:r>
              <a:rPr lang="en-US" dirty="0" smtClean="0"/>
              <a:t>Student participation in the USDA School Breakfast Program (SBP) is associated with increased academic grades and standardized test scores, reduced absenteeism, and improved cognitive function (e.g., memory).</a:t>
            </a:r>
            <a:r>
              <a:rPr lang="en-US" baseline="30000" dirty="0" smtClean="0"/>
              <a:t>7-14</a:t>
            </a:r>
            <a:endParaRPr lang="en-US" sz="1000" dirty="0"/>
          </a:p>
          <a:p>
            <a:pPr marL="628615" lvl="1" indent="-171441">
              <a:buFont typeface="Arial" panose="020B0604020202020204" pitchFamily="34" charset="0"/>
              <a:buChar char="•"/>
            </a:pPr>
            <a:r>
              <a:rPr lang="en-US" dirty="0" smtClean="0"/>
              <a:t>Skipping breakfast is associated with decreased cognitive performance (e.g., alertness, attention, memory, processing of complex visual display, and problem solving) among students.</a:t>
            </a:r>
            <a:r>
              <a:rPr lang="en-US" baseline="30000" dirty="0" smtClean="0"/>
              <a:t>10,11,13,15-20</a:t>
            </a:r>
            <a:endParaRPr lang="en-US" sz="1000" dirty="0"/>
          </a:p>
          <a:p>
            <a:pPr marL="628615" lvl="1" indent="-171441">
              <a:buFont typeface="Arial" panose="020B0604020202020204" pitchFamily="34" charset="0"/>
              <a:buChar char="•"/>
            </a:pPr>
            <a:r>
              <a:rPr lang="en-US" dirty="0" smtClean="0"/>
              <a:t>Lack of adequate consumption of specific foods, such as fruits, vegetables, or dairy products, is associated with lower grades among students.</a:t>
            </a:r>
            <a:r>
              <a:rPr lang="en-US" baseline="30000" dirty="0" smtClean="0"/>
              <a:t>21-23</a:t>
            </a:r>
            <a:endParaRPr lang="en-US" sz="1000" dirty="0"/>
          </a:p>
          <a:p>
            <a:pPr marL="628615" lvl="1" indent="-171441">
              <a:buFont typeface="Arial" panose="020B0604020202020204" pitchFamily="34" charset="0"/>
              <a:buChar char="•"/>
            </a:pPr>
            <a:r>
              <a:rPr lang="en-US" dirty="0" smtClean="0"/>
              <a:t>Deficits of specific nutrients (i.e., vitamins A, B6, B12, C, folate, iron, zinc, and calcium) are associated with lower grades and higher rates of absenteeism and tardiness among students.</a:t>
            </a:r>
            <a:r>
              <a:rPr lang="en-US" baseline="30000" dirty="0" smtClean="0"/>
              <a:t>3,7,12</a:t>
            </a:r>
            <a:endParaRPr lang="en-US" sz="1000" dirty="0"/>
          </a:p>
          <a:p>
            <a:pPr marL="628615" lvl="1" indent="-171441">
              <a:buFont typeface="Arial" panose="020B0604020202020204" pitchFamily="34" charset="0"/>
              <a:buChar char="•"/>
            </a:pPr>
            <a:r>
              <a:rPr lang="en-US" dirty="0" smtClean="0"/>
              <a:t>Hunger due to insufficient food intake is associated with lower grades, higher rates of absenteeism, repeating a grade, and an inability to focus among students.</a:t>
            </a:r>
            <a:r>
              <a:rPr lang="en-US" baseline="30000" dirty="0" smtClean="0"/>
              <a:t>7,12,22-26</a:t>
            </a:r>
            <a:endParaRPr lang="en-US" sz="1000" dirty="0"/>
          </a:p>
          <a:p>
            <a:pPr defTabSz="914350">
              <a:defRPr/>
            </a:pPr>
            <a:endParaRPr lang="en-US" dirty="0" smtClean="0"/>
          </a:p>
          <a:p>
            <a:pPr defTabSz="914350">
              <a:defRPr/>
            </a:pPr>
            <a:r>
              <a:rPr lang="en-US" dirty="0" smtClean="0"/>
              <a:t>CDC and many national organizations recommend establishing a healthy school nutrition environment to support both student health and learning. A healthy school nutrition environment includes:</a:t>
            </a:r>
          </a:p>
          <a:p>
            <a:pPr marL="171441" indent="-171441" defTabSz="914350">
              <a:buFont typeface="Arial" panose="020B0604020202020204" pitchFamily="34" charset="0"/>
              <a:buChar char="•"/>
              <a:defRPr/>
            </a:pPr>
            <a:r>
              <a:rPr lang="en-US" dirty="0" smtClean="0"/>
              <a:t>access to healthy and appealing foods and beverages available to students in school meals, vending machines, school stores, à la carte lines in the cafeteria, fundraisers, and classroom parties; </a:t>
            </a:r>
          </a:p>
          <a:p>
            <a:pPr marL="171441" indent="-171441" defTabSz="914350">
              <a:buFont typeface="Arial" panose="020B0604020202020204" pitchFamily="34" charset="0"/>
              <a:buChar char="•"/>
              <a:defRPr/>
            </a:pPr>
            <a:r>
              <a:rPr lang="en-US" dirty="0" smtClean="0"/>
              <a:t>consistent messages about food and healthy eating across the school environment and school curricula; and </a:t>
            </a:r>
          </a:p>
          <a:p>
            <a:pPr marL="171441" indent="-171441" defTabSz="914350">
              <a:buFont typeface="Arial" panose="020B0604020202020204" pitchFamily="34" charset="0"/>
              <a:buChar char="•"/>
              <a:defRPr/>
            </a:pPr>
            <a:r>
              <a:rPr lang="en-US" dirty="0" smtClean="0"/>
              <a:t>opportunities for students to learn about healthy eating through health education.</a:t>
            </a:r>
            <a:r>
              <a:rPr lang="en-US" baseline="30000" dirty="0" smtClean="0"/>
              <a:t>27</a:t>
            </a:r>
          </a:p>
          <a:p>
            <a:endParaRPr lang="en-US" dirty="0" smtClean="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6769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Children and adolescents who do not consume food and beverages that provide adequate energy and nutrients are at risk for poor outcomes including poor academic achievement , development of psychosocial difficulties, and increased likelihood of developing chronic diseases. </a:t>
            </a:r>
          </a:p>
          <a:p>
            <a:pPr>
              <a:buFont typeface="Arial" pitchFamily="34" charset="0"/>
              <a:buChar char="•"/>
            </a:pPr>
            <a:r>
              <a:rPr lang="en-US" dirty="0"/>
              <a:t>The USDA Food and Nutrition Service administers several child nutrition programs including the National School Lunch Program, the School Breakfast Program, the Summer Food Service Program, the Fresh Fruit and Vegetable Program, and the Special Milk Program.</a:t>
            </a:r>
          </a:p>
          <a:p>
            <a:pPr>
              <a:buFont typeface="Arial" pitchFamily="34" charset="0"/>
              <a:buChar char="•"/>
            </a:pPr>
            <a:r>
              <a:rPr lang="en-US" dirty="0"/>
              <a:t>Each of these programs helps to fight hunger and obesity by providing healthy meals and snacks to children. </a:t>
            </a:r>
          </a:p>
          <a:p>
            <a:pPr>
              <a:buFont typeface="Arial" pitchFamily="34" charset="0"/>
              <a:buChar char="•"/>
            </a:pPr>
            <a:r>
              <a:rPr lang="en-US" dirty="0"/>
              <a:t>Advocate for your students and take advantage of offering these programs in your district. </a:t>
            </a:r>
          </a:p>
          <a:p>
            <a:pPr>
              <a:buFont typeface="Arial" pitchFamily="34" charset="0"/>
              <a:buChar char="•"/>
            </a:pPr>
            <a:r>
              <a:rPr lang="en-US" dirty="0"/>
              <a:t>In addition, encourage student participation in these programs. </a:t>
            </a:r>
          </a:p>
          <a:p>
            <a:pPr>
              <a:buFont typeface="Arial" pitchFamily="34" charset="0"/>
              <a:buChar char="•"/>
            </a:pPr>
            <a:r>
              <a:rPr lang="en-US" dirty="0"/>
              <a:t>One proven method to increase participation in school breakfast program is to make it part of the school day. Innovative models such as breakfast in the classroom, second chance breakfast, and grab-n-go breakfast have show to significantly boost school breakfast participation.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F44060C-5EE6-4E48-B150-F8D8C826B2EA}" type="slidenum">
              <a:rPr lang="en-US" smtClean="0"/>
              <a:pPr/>
              <a:t>11</a:t>
            </a:fld>
            <a:endParaRPr lang="en-US"/>
          </a:p>
        </p:txBody>
      </p:sp>
    </p:spTree>
    <p:extLst>
      <p:ext uri="{BB962C8B-B14F-4D97-AF65-F5344CB8AC3E}">
        <p14:creationId xmlns:p14="http://schemas.microsoft.com/office/powerpoint/2010/main" val="76852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School-based</a:t>
            </a:r>
            <a:r>
              <a:rPr lang="en-US" baseline="0" dirty="0" smtClean="0"/>
              <a:t> nutrition education has the potential to impact the health and dietary behaviors of children. </a:t>
            </a:r>
            <a:endParaRPr lang="en-US" dirty="0" smtClean="0"/>
          </a:p>
          <a:p>
            <a:pPr>
              <a:buFont typeface="Arial" pitchFamily="34" charset="0"/>
              <a:buChar char="•"/>
            </a:pPr>
            <a:r>
              <a:rPr lang="en-US" baseline="0" dirty="0" smtClean="0"/>
              <a:t>Yet, a report from the National Center for Education Statistics found that while 88 percent of elementary school teachers reported teaching nutrition in the classroom, not nearly enough time was devoted to nutrition education during the year. The mean number of hours spent on nutrition instruction was 13, well below the 50 hours thought to be necessary for impact on behavior. </a:t>
            </a:r>
          </a:p>
          <a:p>
            <a:pPr>
              <a:buFont typeface="Arial" pitchFamily="34" charset="0"/>
              <a:buChar char="•"/>
            </a:pPr>
            <a:r>
              <a:rPr lang="en-US" baseline="0" dirty="0" smtClean="0"/>
              <a:t>Ensure success of classroom nutrition education by providing educators with training, resources, and time to teach. </a:t>
            </a:r>
          </a:p>
          <a:p>
            <a:pPr>
              <a:buFont typeface="Arial" pitchFamily="34" charset="0"/>
              <a:buChar char="•"/>
            </a:pPr>
            <a:r>
              <a:rPr lang="en-US" baseline="0" dirty="0" smtClean="0"/>
              <a:t>Another great way to incorporate nutrition education in the school day is through school gardens. </a:t>
            </a:r>
          </a:p>
          <a:p>
            <a:pPr>
              <a:buFont typeface="Arial" pitchFamily="34" charset="0"/>
              <a:buChar char="•"/>
            </a:pPr>
            <a:r>
              <a:rPr lang="en-US" dirty="0" smtClean="0"/>
              <a:t>Recent research has documented that</a:t>
            </a:r>
            <a:r>
              <a:rPr lang="en-US" baseline="0" dirty="0" smtClean="0"/>
              <a:t> i</a:t>
            </a:r>
            <a:r>
              <a:rPr lang="en-US" dirty="0" smtClean="0"/>
              <a:t>nvolving children in gardening is a promising strategy for increasing fruit and</a:t>
            </a:r>
            <a:r>
              <a:rPr lang="en-US" baseline="0" dirty="0" smtClean="0"/>
              <a:t> v</a:t>
            </a:r>
            <a:r>
              <a:rPr lang="en-US" dirty="0" smtClean="0"/>
              <a:t>egetable consumption.</a:t>
            </a:r>
            <a:r>
              <a:rPr lang="en-US" baseline="0" dirty="0" smtClean="0"/>
              <a:t> In addition, s</a:t>
            </a:r>
            <a:r>
              <a:rPr lang="en-US" dirty="0" smtClean="0"/>
              <a:t>chool gardens may positively impact children’s food</a:t>
            </a:r>
            <a:r>
              <a:rPr lang="en-US" baseline="0" dirty="0" smtClean="0"/>
              <a:t> c</a:t>
            </a:r>
            <a:r>
              <a:rPr lang="en-US" dirty="0" smtClean="0"/>
              <a:t>hoices by improving their preferences for vegetables and increasing their nutrition</a:t>
            </a:r>
            <a:r>
              <a:rPr lang="en-US" baseline="0" dirty="0" smtClean="0"/>
              <a:t> k</a:t>
            </a:r>
            <a:r>
              <a:rPr lang="en-US" dirty="0" smtClean="0"/>
              <a:t>nowledge.</a:t>
            </a:r>
          </a:p>
          <a:p>
            <a:pPr defTabSz="931774">
              <a:buFont typeface="Arial" pitchFamily="34" charset="0"/>
              <a:buChar char="•"/>
              <a:defRPr/>
            </a:pPr>
            <a:r>
              <a:rPr lang="en-US" dirty="0" smtClean="0"/>
              <a:t>There are ready</a:t>
            </a:r>
            <a:r>
              <a:rPr lang="en-US" baseline="0" dirty="0" smtClean="0"/>
              <a:t> to go resources for general nutrition education and garden based education available on the Wisconsin Team Nutrition website.</a:t>
            </a:r>
          </a:p>
          <a:p>
            <a:pPr defTabSz="931774">
              <a:buFont typeface="Arial" pitchFamily="34" charset="0"/>
              <a:buChar char="•"/>
              <a:defRPr/>
            </a:pPr>
            <a:r>
              <a:rPr lang="en-US" baseline="0" dirty="0" smtClean="0"/>
              <a:t>By making the connection that that well-nourished students learn better, we move beyond merely teaching the food groups and instead teach more comprehensive nutrition education.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F44060C-5EE6-4E48-B150-F8D8C826B2EA}" type="slidenum">
              <a:rPr lang="en-US" smtClean="0"/>
              <a:pPr/>
              <a:t>12</a:t>
            </a:fld>
            <a:endParaRPr lang="en-US"/>
          </a:p>
        </p:txBody>
      </p:sp>
    </p:spTree>
    <p:extLst>
      <p:ext uri="{BB962C8B-B14F-4D97-AF65-F5344CB8AC3E}">
        <p14:creationId xmlns:p14="http://schemas.microsoft.com/office/powerpoint/2010/main" val="128903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7800" y="2054225"/>
            <a:ext cx="7162800" cy="1470025"/>
          </a:xfrm>
        </p:spPr>
        <p:txBody>
          <a:bodyPr/>
          <a:lstStyle>
            <a:lvl1pPr>
              <a:defRPr sz="4400"/>
            </a:lvl1pPr>
          </a:lstStyle>
          <a:p>
            <a:r>
              <a:rPr lang="en-US" altLang="en-US" sz="5400" b="1" dirty="0" smtClean="0"/>
              <a:t>Employee Wisconsin Program</a:t>
            </a:r>
            <a:endParaRPr lang="en-US" dirty="0"/>
          </a:p>
        </p:txBody>
      </p:sp>
      <p:sp>
        <p:nvSpPr>
          <p:cNvPr id="3" name="Subtitle 2"/>
          <p:cNvSpPr>
            <a:spLocks noGrp="1"/>
          </p:cNvSpPr>
          <p:nvPr>
            <p:ph type="subTitle" idx="1"/>
          </p:nvPr>
        </p:nvSpPr>
        <p:spPr>
          <a:xfrm>
            <a:off x="1828800" y="3657600"/>
            <a:ext cx="63246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81800" y="6356350"/>
            <a:ext cx="2133600" cy="365125"/>
          </a:xfrm>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721225"/>
            <a:ext cx="57912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09800" y="533400"/>
            <a:ext cx="5791200" cy="395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209800" y="5287963"/>
            <a:ext cx="57912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9248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9325D-2ECC-4B95-A2AA-B0A9054FF7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94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579438"/>
            <a:ext cx="54102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9325D-2ECC-4B95-A2AA-B0A9054FF7F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3306" y="2057400"/>
            <a:ext cx="7543800" cy="1066800"/>
          </a:xfrm>
        </p:spPr>
        <p:txBody>
          <a:bodyPr/>
          <a:lstStyle>
            <a:lvl1pPr>
              <a:defRPr sz="4400"/>
            </a:lvl1pPr>
          </a:lstStyle>
          <a:p>
            <a:r>
              <a:rPr lang="en-US" altLang="en-US" sz="5400" b="1" dirty="0" smtClean="0"/>
              <a:t>Employee Wisconsin Program</a:t>
            </a:r>
            <a:endParaRPr lang="en-US" dirty="0"/>
          </a:p>
        </p:txBody>
      </p:sp>
      <p:sp>
        <p:nvSpPr>
          <p:cNvPr id="3" name="Date Placeholder 2"/>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9325D-2ECC-4B95-A2AA-B0A9054FF7F5}" type="slidenum">
              <a:rPr lang="en-US" smtClean="0"/>
              <a:pPr/>
              <a:t>‹#›</a:t>
            </a:fld>
            <a:endParaRPr lang="en-US"/>
          </a:p>
        </p:txBody>
      </p:sp>
    </p:spTree>
    <p:extLst>
      <p:ext uri="{BB962C8B-B14F-4D97-AF65-F5344CB8AC3E}">
        <p14:creationId xmlns:p14="http://schemas.microsoft.com/office/powerpoint/2010/main" val="178354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5B9E6B6-72A7-4E60-A40E-F0E5945FB73A}"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4B72AD-B652-412D-9B9A-19AF7A8142C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A34E5C-A329-44BF-BAA6-F8591B93608A}"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31BCAC-1BFB-4ED4-82FE-FF9F70B7C49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FF6CF3-1648-451F-B323-0650A3BF0B60}"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0DB4BE-91FC-4D7C-A59B-060CC0EE72D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F99656-3697-4FC2-AA99-445BF11C4A99}" type="datetimeFigureOut">
              <a:rPr lang="en-US"/>
              <a:pPr>
                <a:defRPr/>
              </a:pPr>
              <a:t>12/23/2014</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9A285E-7528-41AA-86B7-8F17C5F57ED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45A9BB-06D2-4F61-9B3C-E001F1E24303}" type="datetimeFigureOut">
              <a:rPr lang="en-US"/>
              <a:pPr>
                <a:defRPr/>
              </a:pPr>
              <a:t>12/23/2014</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DCD894-C2AB-4C52-9350-8853A6D06A9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217F3A-88DF-422C-AA24-3190B45A2699}" type="datetimeFigureOut">
              <a:rPr lang="en-US"/>
              <a:pPr>
                <a:defRPr/>
              </a:pPr>
              <a:t>12/23/2014</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4CE83A-B966-4420-B189-FDCDBA1AA9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7800" y="2054225"/>
            <a:ext cx="7162800" cy="1470025"/>
          </a:xfrm>
        </p:spPr>
        <p:txBody>
          <a:bodyPr/>
          <a:lstStyle>
            <a:lvl1pPr>
              <a:defRPr sz="4400"/>
            </a:lvl1pPr>
          </a:lstStyle>
          <a:p>
            <a:r>
              <a:rPr lang="en-US" altLang="en-US" sz="5400" b="1" dirty="0" smtClean="0"/>
              <a:t>Employee Wisconsin Program</a:t>
            </a:r>
            <a:endParaRPr lang="en-US" dirty="0"/>
          </a:p>
        </p:txBody>
      </p:sp>
      <p:sp>
        <p:nvSpPr>
          <p:cNvPr id="3" name="Subtitle 2"/>
          <p:cNvSpPr>
            <a:spLocks noGrp="1"/>
          </p:cNvSpPr>
          <p:nvPr>
            <p:ph type="subTitle" idx="1"/>
          </p:nvPr>
        </p:nvSpPr>
        <p:spPr>
          <a:xfrm>
            <a:off x="1828800" y="3657600"/>
            <a:ext cx="63246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81800" y="6356350"/>
            <a:ext cx="2133600" cy="365125"/>
          </a:xfrm>
        </p:spPr>
        <p:txBody>
          <a:bodyPr/>
          <a:lstStyle/>
          <a:p>
            <a:fld id="{5CB9325D-2ECC-4B95-A2AA-B0A9054FF7F5}" type="slidenum">
              <a:rPr lang="en-US" smtClean="0"/>
              <a:pPr/>
              <a:t>‹#›</a:t>
            </a:fld>
            <a:endParaRPr lang="en-US"/>
          </a:p>
        </p:txBody>
      </p:sp>
    </p:spTree>
    <p:extLst>
      <p:ext uri="{BB962C8B-B14F-4D97-AF65-F5344CB8AC3E}">
        <p14:creationId xmlns:p14="http://schemas.microsoft.com/office/powerpoint/2010/main" val="32688298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0E3736-A449-4942-914F-07551EE12DF3}" type="datetimeFigureOut">
              <a:rPr lang="en-US"/>
              <a:pPr>
                <a:defRPr/>
              </a:pPr>
              <a:t>12/23/2014</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418453C-6F26-4F3B-9716-4C985BAB2B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F2F949-DB56-4E62-B6FE-EA1C40BE6334}" type="datetimeFigureOut">
              <a:rPr lang="en-US"/>
              <a:pPr>
                <a:defRPr/>
              </a:pPr>
              <a:t>12/23/2014</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B4BBE8-32CE-4C41-A04F-85F71B157CE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00DE38-D349-49F0-84F3-D5DCD91C807E}" type="datetimeFigureOut">
              <a:rPr lang="en-US"/>
              <a:pPr>
                <a:defRPr/>
              </a:pPr>
              <a:t>12/23/2014</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C0EAF3-9C26-4A12-B551-8A20633F8A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EE4E80-8DF4-43AF-B0B2-69D629117087}"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FFD82D-7C1A-4A16-B693-08C659DC97D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EDD1D5-C5FC-4C9A-A655-C6F510199ED2}"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86FA19-412F-4654-A331-2263CF691C9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5B9E6B6-72A7-4E60-A40E-F0E5945FB73A}"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4B72AD-B652-412D-9B9A-19AF7A8142C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A34E5C-A329-44BF-BAA6-F8591B93608A}"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31BCAC-1BFB-4ED4-82FE-FF9F70B7C49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FF6CF3-1648-451F-B323-0650A3BF0B60}"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0DB4BE-91FC-4D7C-A59B-060CC0EE72D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F99656-3697-4FC2-AA99-445BF11C4A99}" type="datetimeFigureOut">
              <a:rPr lang="en-US"/>
              <a:pPr>
                <a:defRPr/>
              </a:pPr>
              <a:t>12/23/2014</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9A285E-7528-41AA-86B7-8F17C5F57ED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45A9BB-06D2-4F61-9B3C-E001F1E24303}" type="datetimeFigureOut">
              <a:rPr lang="en-US"/>
              <a:pPr>
                <a:defRPr/>
              </a:pPr>
              <a:t>12/23/2014</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DCD894-C2AB-4C52-9350-8853A6D06A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428"/>
            <a:ext cx="7696200" cy="1064172"/>
          </a:xfrm>
        </p:spPr>
        <p:txBody>
          <a:bodyPr/>
          <a:lstStyle/>
          <a:p>
            <a:r>
              <a:rPr lang="en-US" smtClean="0"/>
              <a:t>Click to edit Master title style</a:t>
            </a:r>
            <a:endParaRPr lang="en-US"/>
          </a:p>
        </p:txBody>
      </p:sp>
      <p:sp>
        <p:nvSpPr>
          <p:cNvPr id="3" name="Content Placeholder 2"/>
          <p:cNvSpPr>
            <a:spLocks noGrp="1"/>
          </p:cNvSpPr>
          <p:nvPr>
            <p:ph idx="1"/>
          </p:nvPr>
        </p:nvSpPr>
        <p:spPr>
          <a:xfrm>
            <a:off x="1143000" y="1600200"/>
            <a:ext cx="7696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05600" y="6356350"/>
            <a:ext cx="2133600" cy="365125"/>
          </a:xfrm>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217F3A-88DF-422C-AA24-3190B45A2699}" type="datetimeFigureOut">
              <a:rPr lang="en-US"/>
              <a:pPr>
                <a:defRPr/>
              </a:pPr>
              <a:t>12/23/2014</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4CE83A-B966-4420-B189-FDCDBA1AA9C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0E3736-A449-4942-914F-07551EE12DF3}" type="datetimeFigureOut">
              <a:rPr lang="en-US"/>
              <a:pPr>
                <a:defRPr/>
              </a:pPr>
              <a:t>12/23/2014</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418453C-6F26-4F3B-9716-4C985BAB2BB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F2F949-DB56-4E62-B6FE-EA1C40BE6334}" type="datetimeFigureOut">
              <a:rPr lang="en-US"/>
              <a:pPr>
                <a:defRPr/>
              </a:pPr>
              <a:t>12/23/2014</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B4BBE8-32CE-4C41-A04F-85F71B157CE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00DE38-D349-49F0-84F3-D5DCD91C807E}" type="datetimeFigureOut">
              <a:rPr lang="en-US"/>
              <a:pPr>
                <a:defRPr/>
              </a:pPr>
              <a:t>12/23/2014</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C0EAF3-9C26-4A12-B551-8A20633F8A4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EE4E80-8DF4-43AF-B0B2-69D629117087}"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FFD82D-7C1A-4A16-B693-08C659DC97D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EDD1D5-C5FC-4C9A-A655-C6F510199ED2}" type="datetimeFigureOut">
              <a:rPr lang="en-US"/>
              <a:pPr>
                <a:defRPr/>
              </a:pPr>
              <a:t>12/23/2014</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86FA19-412F-4654-A331-2263CF691C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1913" y="3786187"/>
            <a:ext cx="7431087" cy="1362075"/>
          </a:xfrm>
        </p:spPr>
        <p:txBody>
          <a:bodyPr anchor="t"/>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31913" y="2286000"/>
            <a:ext cx="7431087" cy="1500187"/>
          </a:xfrm>
        </p:spPr>
        <p:txBody>
          <a:bodyPr anchor="b"/>
          <a:lstStyle>
            <a:lvl1pPr marL="0" indent="0" algn="ctr">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05600" y="6356350"/>
            <a:ext cx="2133600" cy="365125"/>
          </a:xfrm>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8751" y="304800"/>
            <a:ext cx="7614249"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5240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781800" y="6356350"/>
            <a:ext cx="2133600" cy="365125"/>
          </a:xfrm>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91400" cy="97312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632" y="1367304"/>
            <a:ext cx="3583168" cy="61389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632" y="2064420"/>
            <a:ext cx="3583168" cy="40315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5400" y="1367304"/>
            <a:ext cx="3584575" cy="61389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5400" y="2064420"/>
            <a:ext cx="3584575" cy="40315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962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34200" y="6356350"/>
            <a:ext cx="2057400" cy="365125"/>
          </a:xfrm>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781800" y="6356350"/>
            <a:ext cx="2133600" cy="365125"/>
          </a:xfrm>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678875"/>
            <a:ext cx="2895600" cy="105404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67200" y="786878"/>
            <a:ext cx="4571999" cy="53091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1" y="1840926"/>
            <a:ext cx="2895600" cy="42550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77247-F372-403F-904C-C74A43C71055}" type="datetimeFigureOut">
              <a:rPr lang="en-US" smtClean="0"/>
              <a:pPr/>
              <a:t>12/23/2014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9325D-2ECC-4B95-A2AA-B0A9054FF7F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04800"/>
            <a:ext cx="7543800"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200" y="1600200"/>
            <a:ext cx="75438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47800" y="6356350"/>
            <a:ext cx="1143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77247-F372-403F-904C-C74A43C71055}" type="datetimeFigureOut">
              <a:rPr lang="en-US" smtClean="0"/>
              <a:pPr/>
              <a:t>12/23/2014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056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9325D-2ECC-4B95-A2AA-B0A9054FF7F5}" type="slidenum">
              <a:rPr lang="en-US" smtClean="0"/>
              <a:pPr/>
              <a:t>‹#›</a:t>
            </a:fld>
            <a:endParaRPr lang="en-US"/>
          </a:p>
        </p:txBody>
      </p:sp>
      <p:grpSp>
        <p:nvGrpSpPr>
          <p:cNvPr id="15" name="Group 14"/>
          <p:cNvGrpSpPr/>
          <p:nvPr/>
        </p:nvGrpSpPr>
        <p:grpSpPr>
          <a:xfrm rot="16200000">
            <a:off x="-2762138" y="2736119"/>
            <a:ext cx="6886790" cy="1380686"/>
            <a:chOff x="-17930" y="-8965"/>
            <a:chExt cx="9180548" cy="1110828"/>
          </a:xfrm>
        </p:grpSpPr>
        <p:sp>
          <p:nvSpPr>
            <p:cNvPr id="16" name="Freeform 15"/>
            <p:cNvSpPr>
              <a:spLocks/>
            </p:cNvSpPr>
            <p:nvPr/>
          </p:nvSpPr>
          <p:spPr bwMode="auto">
            <a:xfrm>
              <a:off x="4381500" y="-896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75000"/>
                  </a:schemeClr>
                </a:gs>
                <a:gs pos="84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7" name="Freeform 16"/>
            <p:cNvSpPr>
              <a:spLocks/>
            </p:cNvSpPr>
            <p:nvPr/>
          </p:nvSpPr>
          <p:spPr bwMode="auto">
            <a:xfrm>
              <a:off x="-13397" y="-8964"/>
              <a:ext cx="9167481" cy="11108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200">
                    <a:alpha val="65000"/>
                  </a:srgb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18" name="Group 7"/>
            <p:cNvGrpSpPr/>
            <p:nvPr/>
          </p:nvGrpSpPr>
          <p:grpSpPr>
            <a:xfrm>
              <a:off x="-17930" y="201705"/>
              <a:ext cx="9180548" cy="649224"/>
              <a:chOff x="-19045" y="216550"/>
              <a:chExt cx="9180548" cy="649224"/>
            </a:xfrm>
          </p:grpSpPr>
          <p:sp>
            <p:nvSpPr>
              <p:cNvPr id="19" name="Freeform 1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cstate="print"/>
          <a:srcRect/>
          <a:stretch>
            <a:fillRect/>
          </a:stretch>
        </p:blipFill>
        <p:spPr bwMode="auto">
          <a:xfrm>
            <a:off x="0" y="0"/>
            <a:ext cx="9170988" cy="6858000"/>
          </a:xfrm>
          <a:prstGeom prst="rect">
            <a:avLst/>
          </a:prstGeom>
          <a:noFill/>
          <a:ln w="9525">
            <a:noFill/>
            <a:miter lim="800000"/>
            <a:headEnd/>
            <a:tailEnd/>
          </a:ln>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p:spPr>
        <p:txBody>
          <a:bodyPr anchor="ctr"/>
          <a:lstStyle/>
          <a:p>
            <a:pPr algn="ctr" defTabSz="457200" fontAlgn="base">
              <a:spcBef>
                <a:spcPct val="0"/>
              </a:spcBef>
              <a:spcAft>
                <a:spcPct val="0"/>
              </a:spcAft>
              <a:defRPr/>
            </a:pPr>
            <a:endParaRPr lang="en-US">
              <a:solidFill>
                <a:prstClr val="white"/>
              </a:solidFill>
              <a:ea typeface="MS PGothic" pitchFamily="34" charset="-128"/>
              <a:cs typeface="Arial" pitchFamily="34" charset="0"/>
            </a:endParaRPr>
          </a:p>
        </p:txBody>
      </p:sp>
      <p:sp>
        <p:nvSpPr>
          <p:cNvPr id="1028" name="Title Placeholder 1"/>
          <p:cNvSpPr>
            <a:spLocks noGrp="1"/>
          </p:cNvSpPr>
          <p:nvPr>
            <p:ph type="title"/>
          </p:nvPr>
        </p:nvSpPr>
        <p:spPr bwMode="auto">
          <a:xfrm>
            <a:off x="468313" y="1054100"/>
            <a:ext cx="8218487"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defTabSz="457200" fontAlgn="base">
              <a:spcBef>
                <a:spcPct val="0"/>
              </a:spcBef>
              <a:spcAft>
                <a:spcPct val="0"/>
              </a:spcAft>
              <a:defRPr/>
            </a:pPr>
            <a:fld id="{E954AF09-8EED-470C-9CC9-69011DEBFC02}" type="datetimeFigureOut">
              <a:rPr lang="en-US">
                <a:ea typeface="MS PGothic" pitchFamily="34" charset="-128"/>
              </a:rPr>
              <a:pPr defTabSz="457200" fontAlgn="base">
                <a:spcBef>
                  <a:spcPct val="0"/>
                </a:spcBef>
                <a:spcAft>
                  <a:spcPct val="0"/>
                </a:spcAft>
                <a:defRPr/>
              </a:pPr>
              <a:t>12/23/2014</a:t>
            </a:fld>
            <a:endParaRPr lang="en-US">
              <a:ea typeface="MS PGothic" pitchFamily="34" charset="-128"/>
            </a:endParaRPr>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defTabSz="457200" fontAlgn="base">
              <a:spcBef>
                <a:spcPct val="0"/>
              </a:spcBef>
              <a:spcAft>
                <a:spcPct val="0"/>
              </a:spcAft>
              <a:defRPr/>
            </a:pPr>
            <a:fld id="{5D774C65-DD25-4F1C-8CCB-E95F65F0565A}"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p:spPr>
        <p:txBody>
          <a:bodyPr anchor="ctr"/>
          <a:lstStyle/>
          <a:p>
            <a:pPr algn="ctr" defTabSz="457200" fontAlgn="base">
              <a:spcBef>
                <a:spcPct val="0"/>
              </a:spcBef>
              <a:spcAft>
                <a:spcPct val="0"/>
              </a:spcAft>
              <a:defRPr/>
            </a:pPr>
            <a:endParaRPr lang="en-US">
              <a:solidFill>
                <a:srgbClr val="FFFF00"/>
              </a:solidFill>
              <a:ea typeface="MS PGothic" pitchFamily="34"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cstate="print"/>
          <a:srcRect/>
          <a:stretch>
            <a:fillRect/>
          </a:stretch>
        </p:blipFill>
        <p:spPr bwMode="auto">
          <a:xfrm>
            <a:off x="0" y="0"/>
            <a:ext cx="9170988" cy="6858000"/>
          </a:xfrm>
          <a:prstGeom prst="rect">
            <a:avLst/>
          </a:prstGeom>
          <a:noFill/>
          <a:ln w="9525">
            <a:noFill/>
            <a:miter lim="800000"/>
            <a:headEnd/>
            <a:tailEnd/>
          </a:ln>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p:spPr>
        <p:txBody>
          <a:bodyPr anchor="ctr"/>
          <a:lstStyle/>
          <a:p>
            <a:pPr algn="ctr" defTabSz="457200" fontAlgn="base">
              <a:spcBef>
                <a:spcPct val="0"/>
              </a:spcBef>
              <a:spcAft>
                <a:spcPct val="0"/>
              </a:spcAft>
              <a:defRPr/>
            </a:pPr>
            <a:endParaRPr lang="en-US">
              <a:solidFill>
                <a:prstClr val="white"/>
              </a:solidFill>
              <a:ea typeface="MS PGothic" pitchFamily="34" charset="-128"/>
              <a:cs typeface="Arial" pitchFamily="34" charset="0"/>
            </a:endParaRPr>
          </a:p>
        </p:txBody>
      </p:sp>
      <p:sp>
        <p:nvSpPr>
          <p:cNvPr id="1028" name="Title Placeholder 1"/>
          <p:cNvSpPr>
            <a:spLocks noGrp="1"/>
          </p:cNvSpPr>
          <p:nvPr>
            <p:ph type="title"/>
          </p:nvPr>
        </p:nvSpPr>
        <p:spPr bwMode="auto">
          <a:xfrm>
            <a:off x="468313" y="1054100"/>
            <a:ext cx="8218487"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defTabSz="457200" fontAlgn="base">
              <a:spcBef>
                <a:spcPct val="0"/>
              </a:spcBef>
              <a:spcAft>
                <a:spcPct val="0"/>
              </a:spcAft>
              <a:defRPr/>
            </a:pPr>
            <a:fld id="{E954AF09-8EED-470C-9CC9-69011DEBFC02}" type="datetimeFigureOut">
              <a:rPr lang="en-US">
                <a:ea typeface="MS PGothic" pitchFamily="34" charset="-128"/>
              </a:rPr>
              <a:pPr defTabSz="457200" fontAlgn="base">
                <a:spcBef>
                  <a:spcPct val="0"/>
                </a:spcBef>
                <a:spcAft>
                  <a:spcPct val="0"/>
                </a:spcAft>
                <a:defRPr/>
              </a:pPr>
              <a:t>12/23/2014</a:t>
            </a:fld>
            <a:endParaRPr lang="en-US">
              <a:ea typeface="MS PGothic" pitchFamily="34" charset="-128"/>
            </a:endParaRPr>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defTabSz="457200" fontAlgn="base">
              <a:spcBef>
                <a:spcPct val="0"/>
              </a:spcBef>
              <a:spcAft>
                <a:spcPct val="0"/>
              </a:spcAft>
              <a:defRPr/>
            </a:pPr>
            <a:fld id="{5D774C65-DD25-4F1C-8CCB-E95F65F0565A}"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p:spPr>
        <p:txBody>
          <a:bodyPr anchor="ctr"/>
          <a:lstStyle/>
          <a:p>
            <a:pPr algn="ctr" defTabSz="457200" fontAlgn="base">
              <a:spcBef>
                <a:spcPct val="0"/>
              </a:spcBef>
              <a:spcAft>
                <a:spcPct val="0"/>
              </a:spcAft>
              <a:defRPr/>
            </a:pPr>
            <a:endParaRPr lang="en-US">
              <a:solidFill>
                <a:srgbClr val="FFFF00"/>
              </a:solidFill>
              <a:ea typeface="MS PGothic" pitchFamily="34"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ne.dpi.wi.gov/ne_nutre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marterlunchrooms.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video.ascd.org/services/player/bcpid18377529001?bckey=AQ~~,AAAAAmGjiRE~,escbD3Me8-wT_coVb7sTe18vG6vv3Oyk&amp;bctid=33237536250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pw.dpi.wi.gov/files/sspw/pdf/pegetyour60.pdf" TargetMode="External"/><Relationship Id="rId7" Type="http://schemas.openxmlformats.org/officeDocument/2006/relationships/hyperlink" Target="http://vimeo.com/85829646" TargetMode="External"/><Relationship Id="rId2" Type="http://schemas.openxmlformats.org/officeDocument/2006/relationships/hyperlink" Target="http://sspw.dpi.wi.gov/files/sspw/ppt/pecore4promo.ppsx" TargetMode="External"/><Relationship Id="rId1" Type="http://schemas.openxmlformats.org/officeDocument/2006/relationships/slideLayout" Target="../slideLayouts/slideLayout3.xml"/><Relationship Id="rId6" Type="http://schemas.openxmlformats.org/officeDocument/2006/relationships/hyperlink" Target="http://sspw.dpi.wi.gov/files/sspw/pdf/pewhycore4.pdf" TargetMode="External"/><Relationship Id="rId5" Type="http://schemas.openxmlformats.org/officeDocument/2006/relationships/hyperlink" Target="http://sspw.dpi.wi.gov/files/sspw/pdf/pecdcresourcesactiveschools.pdf" TargetMode="External"/><Relationship Id="rId4" Type="http://schemas.openxmlformats.org/officeDocument/2006/relationships/hyperlink" Target="http://www.activeschoolswi.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vimeo.com/album/2726563/video/85829646"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8" Type="http://schemas.openxmlformats.org/officeDocument/2006/relationships/hyperlink" Target="http://sspw.dpi.wi.gov/files/sspw/pdf/pebeforeandafter.pdf" TargetMode="External"/><Relationship Id="rId3" Type="http://schemas.openxmlformats.org/officeDocument/2006/relationships/hyperlink" Target="http://vimeo.com/86347118" TargetMode="External"/><Relationship Id="rId7" Type="http://schemas.openxmlformats.org/officeDocument/2006/relationships/hyperlink" Target="http://vimeo.com/86347117" TargetMode="External"/><Relationship Id="rId2" Type="http://schemas.openxmlformats.org/officeDocument/2006/relationships/hyperlink" Target="http://sspw.dpi.wi.gov/files/sspw/pdf/peactivemins.pdf" TargetMode="External"/><Relationship Id="rId1" Type="http://schemas.openxmlformats.org/officeDocument/2006/relationships/slideLayout" Target="../slideLayouts/slideLayout3.xml"/><Relationship Id="rId6" Type="http://schemas.openxmlformats.org/officeDocument/2006/relationships/hyperlink" Target="http://sspw.dpi.wi.gov/files/sspw/pdf/peactiverecess.pdf" TargetMode="External"/><Relationship Id="rId11" Type="http://schemas.openxmlformats.org/officeDocument/2006/relationships/hyperlink" Target="http://vimeo.com/86370111" TargetMode="External"/><Relationship Id="rId5" Type="http://schemas.openxmlformats.org/officeDocument/2006/relationships/hyperlink" Target="http://vimeo.com/86347116" TargetMode="External"/><Relationship Id="rId10" Type="http://schemas.openxmlformats.org/officeDocument/2006/relationships/hyperlink" Target="http://sspw.dpi.wi.gov/files/sspw/pdf/pefamilyandcomm.pdf" TargetMode="External"/><Relationship Id="rId4" Type="http://schemas.openxmlformats.org/officeDocument/2006/relationships/hyperlink" Target="http://sspw.dpi.wi.gov/files/sspw/pdf/peactiveclassrooms.pdf" TargetMode="External"/><Relationship Id="rId9" Type="http://schemas.openxmlformats.org/officeDocument/2006/relationships/hyperlink" Target="http://vimeo.com/86347119" TargetMode="Externa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cdc.gov/HealthyYouth/cshp/" TargetMode="External"/><Relationship Id="rId4" Type="http://schemas.openxmlformats.org/officeDocument/2006/relationships/hyperlink" Target="http://www.ascd.org/learningandhealth"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spw.dpi.wi.gov/sspw_physicaled"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Healthy Students are Better Learners</a:t>
            </a:r>
            <a:endParaRPr lang="en-US" dirty="0"/>
          </a:p>
        </p:txBody>
      </p:sp>
      <p:sp>
        <p:nvSpPr>
          <p:cNvPr id="1028" name="AutoShape 4" descr="Image result for bucky badger image"/>
          <p:cNvSpPr>
            <a:spLocks noGrp="1" noChangeAspect="1" noChangeArrowheads="1"/>
          </p:cNvSpPr>
          <p:nvPr>
            <p:ph type="subTitle" idx="1"/>
          </p:nvPr>
        </p:nvSpPr>
        <p:spPr bwMode="auto">
          <a:prstGeom prst="rect">
            <a:avLst/>
          </a:prstGeom>
          <a:noFill/>
        </p:spPr>
        <p:txBody>
          <a:bodyPr vert="horz" wrap="square" lIns="91440" tIns="45720" rIns="91440" bIns="45720" numCol="1" anchor="t" anchorCtr="0" compatLnSpc="1">
            <a:prstTxWarp prst="textNoShape">
              <a:avLst/>
            </a:prstTxWarp>
          </a:bodyPr>
          <a:lstStyle/>
          <a:p>
            <a:r>
              <a:rPr lang="en-US" dirty="0" smtClean="0"/>
              <a:t>Eileen Hare, DPI</a:t>
            </a:r>
          </a:p>
          <a:p>
            <a:r>
              <a:rPr lang="en-US" dirty="0" smtClean="0"/>
              <a:t>Jon Morgan, DHS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Chart 3"/>
          <p:cNvGraphicFramePr>
            <a:graphicFrameLocks/>
          </p:cNvGraphicFramePr>
          <p:nvPr/>
        </p:nvGraphicFramePr>
        <p:xfrm>
          <a:off x="177800" y="1854200"/>
          <a:ext cx="8715375" cy="4368800"/>
        </p:xfrm>
        <a:graphic>
          <a:graphicData uri="http://schemas.openxmlformats.org/presentationml/2006/ole">
            <mc:AlternateContent xmlns:mc="http://schemas.openxmlformats.org/markup-compatibility/2006">
              <mc:Choice xmlns:v="urn:schemas-microsoft-com:vml" Requires="v">
                <p:oleObj spid="_x0000_s81923" r:id="rId4" imgW="8718036" imgH="4371211" progId="Excel.Sheet.8">
                  <p:embed/>
                </p:oleObj>
              </mc:Choice>
              <mc:Fallback>
                <p:oleObj r:id="rId4" imgW="8718036" imgH="4371211"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200"/>
                        <a:ext cx="8715375"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79" name="Heading 1"/>
          <p:cNvSpPr txBox="1">
            <a:spLocks noChangeArrowheads="1"/>
          </p:cNvSpPr>
          <p:nvPr/>
        </p:nvSpPr>
        <p:spPr bwMode="auto">
          <a:xfrm>
            <a:off x="12700" y="1035050"/>
            <a:ext cx="9144000" cy="400050"/>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2000" b="1" smtClean="0">
                <a:solidFill>
                  <a:srgbClr val="FFFFFF"/>
                </a:solidFill>
                <a:latin typeface="Arial" pitchFamily="34" charset="0"/>
                <a:ea typeface="MS PGothic" pitchFamily="34" charset="-128"/>
                <a:cs typeface="Arial" pitchFamily="34" charset="0"/>
              </a:rPr>
              <a:t>Wisconsin High School Survey</a:t>
            </a:r>
          </a:p>
        </p:txBody>
      </p:sp>
      <p:sp>
        <p:nvSpPr>
          <p:cNvPr id="75780" name="Heading 2"/>
          <p:cNvSpPr txBox="1">
            <a:spLocks noChangeArrowheads="1"/>
          </p:cNvSpPr>
          <p:nvPr/>
        </p:nvSpPr>
        <p:spPr bwMode="auto">
          <a:xfrm>
            <a:off x="508000" y="1416050"/>
            <a:ext cx="8128000" cy="276225"/>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200" b="1" dirty="0" smtClean="0">
                <a:solidFill>
                  <a:prstClr val="white"/>
                </a:solidFill>
                <a:latin typeface="Arial" pitchFamily="34" charset="0"/>
                <a:ea typeface="MS PGothic" pitchFamily="34" charset="-128"/>
                <a:cs typeface="Arial" pitchFamily="34" charset="0"/>
              </a:rPr>
              <a:t>Percentage of students who drank a can, bottle, or glass of soda or pop one or more times per day during the past seven days</a:t>
            </a:r>
          </a:p>
        </p:txBody>
      </p:sp>
      <p:sp>
        <p:nvSpPr>
          <p:cNvPr id="75781" name="Footer 1"/>
          <p:cNvSpPr txBox="1">
            <a:spLocks noChangeArrowheads="1"/>
          </p:cNvSpPr>
          <p:nvPr/>
        </p:nvSpPr>
        <p:spPr bwMode="auto">
          <a:xfrm>
            <a:off x="381000" y="6373813"/>
            <a:ext cx="6350000" cy="368300"/>
          </a:xfrm>
          <a:prstGeom prst="rect">
            <a:avLst/>
          </a:prstGeom>
          <a:noFill/>
          <a:ln w="9525">
            <a:noFill/>
            <a:miter lim="800000"/>
            <a:headEnd/>
            <a:tailEnd/>
          </a:ln>
        </p:spPr>
        <p:txBody>
          <a:bodyPr>
            <a:spAutoFit/>
          </a:bodyPr>
          <a:lstStyle/>
          <a:p>
            <a:pPr defTabSz="457200" fontAlgn="base">
              <a:spcBef>
                <a:spcPct val="0"/>
              </a:spcBef>
              <a:spcAft>
                <a:spcPct val="0"/>
              </a:spcAft>
            </a:pPr>
            <a:r>
              <a:rPr lang="en-US" sz="900" smtClean="0">
                <a:solidFill>
                  <a:prstClr val="white"/>
                </a:solidFill>
                <a:latin typeface="Arial" pitchFamily="34" charset="0"/>
                <a:ea typeface="MS PGothic" pitchFamily="34" charset="-128"/>
                <a:cs typeface="Arial" pitchFamily="34" charset="0"/>
              </a:rPr>
              <a:t>Q77 - Weighted Data</a:t>
            </a:r>
          </a:p>
          <a:p>
            <a:pPr defTabSz="457200" fontAlgn="base">
              <a:spcBef>
                <a:spcPct val="0"/>
              </a:spcBef>
              <a:spcAft>
                <a:spcPct val="0"/>
              </a:spcAft>
            </a:pPr>
            <a:r>
              <a:rPr lang="en-US" sz="900" smtClean="0">
                <a:solidFill>
                  <a:prstClr val="white"/>
                </a:solidFill>
                <a:latin typeface="Arial" pitchFamily="34" charset="0"/>
                <a:ea typeface="MS PGothic" pitchFamily="34" charset="-128"/>
                <a:cs typeface="Arial" pitchFamily="34" charset="0"/>
              </a:rPr>
              <a:t>*Non-Hispanic.</a:t>
            </a:r>
          </a:p>
        </p:txBody>
      </p:sp>
      <p:sp>
        <p:nvSpPr>
          <p:cNvPr id="75782" name="Footer 2"/>
          <p:cNvSpPr txBox="1">
            <a:spLocks noChangeArrowheads="1"/>
          </p:cNvSpPr>
          <p:nvPr/>
        </p:nvSpPr>
        <p:spPr bwMode="auto">
          <a:xfrm>
            <a:off x="381000" y="6627813"/>
            <a:ext cx="6350000" cy="230187"/>
          </a:xfrm>
          <a:prstGeom prst="rect">
            <a:avLst/>
          </a:prstGeom>
          <a:noFill/>
          <a:ln w="9525">
            <a:noFill/>
            <a:miter lim="800000"/>
            <a:headEnd/>
            <a:tailEnd/>
          </a:ln>
        </p:spPr>
        <p:txBody>
          <a:bodyPr>
            <a:spAutoFit/>
          </a:bodyPr>
          <a:lstStyle/>
          <a:p>
            <a:pPr defTabSz="457200" fontAlgn="base">
              <a:spcBef>
                <a:spcPct val="0"/>
              </a:spcBef>
              <a:spcAft>
                <a:spcPct val="0"/>
              </a:spcAft>
            </a:pPr>
            <a:endParaRPr lang="en-US" smtClean="0">
              <a:solidFill>
                <a:prstClr val="black"/>
              </a:solidFill>
              <a:ea typeface="MS PGothic" pitchFamily="34" charset="-128"/>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Strategies </a:t>
            </a:r>
            <a:endParaRPr lang="en-US" dirty="0"/>
          </a:p>
        </p:txBody>
      </p:sp>
      <p:sp>
        <p:nvSpPr>
          <p:cNvPr id="3" name="Content Placeholder 2"/>
          <p:cNvSpPr>
            <a:spLocks noGrp="1"/>
          </p:cNvSpPr>
          <p:nvPr>
            <p:ph idx="1"/>
          </p:nvPr>
        </p:nvSpPr>
        <p:spPr>
          <a:xfrm>
            <a:off x="1143000" y="1295400"/>
            <a:ext cx="7696200" cy="4495800"/>
          </a:xfrm>
        </p:spPr>
        <p:txBody>
          <a:bodyPr>
            <a:normAutofit/>
          </a:bodyPr>
          <a:lstStyle/>
          <a:p>
            <a:r>
              <a:rPr lang="en-US" sz="2800" dirty="0" smtClean="0"/>
              <a:t>Federal Child Nutrition Programs</a:t>
            </a:r>
          </a:p>
          <a:p>
            <a:pPr lvl="1"/>
            <a:r>
              <a:rPr lang="en-US" sz="2400" dirty="0" smtClean="0"/>
              <a:t>National School Lunch Program</a:t>
            </a:r>
          </a:p>
          <a:p>
            <a:pPr lvl="1"/>
            <a:r>
              <a:rPr lang="en-US" sz="2400" dirty="0" smtClean="0"/>
              <a:t>School Breakfast Program</a:t>
            </a:r>
          </a:p>
          <a:p>
            <a:pPr lvl="1"/>
            <a:r>
              <a:rPr lang="en-US" sz="2400" dirty="0" smtClean="0"/>
              <a:t>Summer Food Service Program</a:t>
            </a:r>
          </a:p>
          <a:p>
            <a:pPr lvl="1"/>
            <a:r>
              <a:rPr lang="en-US" sz="2400" dirty="0" smtClean="0"/>
              <a:t>Fresh Fruit and Vegetable Program</a:t>
            </a:r>
          </a:p>
          <a:p>
            <a:pPr lvl="1"/>
            <a:r>
              <a:rPr lang="en-US" sz="2400" dirty="0" smtClean="0"/>
              <a:t>Special Milk Program</a:t>
            </a:r>
          </a:p>
          <a:p>
            <a:r>
              <a:rPr lang="en-US" sz="2800" dirty="0" smtClean="0"/>
              <a:t>Offer these programs in your district</a:t>
            </a:r>
          </a:p>
          <a:p>
            <a:r>
              <a:rPr lang="en-US" sz="2800" dirty="0" smtClean="0"/>
              <a:t>Encourage student participation in these programs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1064172"/>
          </a:xfrm>
        </p:spPr>
        <p:txBody>
          <a:bodyPr/>
          <a:lstStyle/>
          <a:p>
            <a:r>
              <a:rPr lang="en-US" dirty="0" smtClean="0"/>
              <a:t>Nutrition Strategies</a:t>
            </a:r>
            <a:endParaRPr lang="en-US" dirty="0"/>
          </a:p>
        </p:txBody>
      </p:sp>
      <p:sp>
        <p:nvSpPr>
          <p:cNvPr id="3" name="Content Placeholder 2"/>
          <p:cNvSpPr>
            <a:spLocks noGrp="1"/>
          </p:cNvSpPr>
          <p:nvPr>
            <p:ph idx="1"/>
          </p:nvPr>
        </p:nvSpPr>
        <p:spPr>
          <a:xfrm>
            <a:off x="1143000" y="1219200"/>
            <a:ext cx="7696200" cy="4876800"/>
          </a:xfrm>
        </p:spPr>
        <p:txBody>
          <a:bodyPr>
            <a:normAutofit lnSpcReduction="10000"/>
          </a:bodyPr>
          <a:lstStyle/>
          <a:p>
            <a:r>
              <a:rPr lang="en-US" sz="2800" dirty="0" smtClean="0"/>
              <a:t>Nutrition Education </a:t>
            </a:r>
          </a:p>
          <a:p>
            <a:pPr lvl="1"/>
            <a:r>
              <a:rPr lang="en-US" sz="2400" dirty="0" smtClean="0"/>
              <a:t>School-based nutrition education has the potential to impact the health and dietary behaviors of children</a:t>
            </a:r>
          </a:p>
          <a:p>
            <a:pPr lvl="1"/>
            <a:r>
              <a:rPr lang="en-US" sz="2400" dirty="0" smtClean="0"/>
              <a:t>Ensure success of classroom nutrition education by providing educators with training, resources, and time to teach</a:t>
            </a:r>
          </a:p>
          <a:p>
            <a:r>
              <a:rPr lang="en-US" sz="2800" dirty="0" smtClean="0"/>
              <a:t>School Gardens</a:t>
            </a:r>
          </a:p>
          <a:p>
            <a:pPr lvl="1"/>
            <a:r>
              <a:rPr lang="en-US" sz="2400" dirty="0" smtClean="0"/>
              <a:t>School gardens may positively impact children’s food choices by improving their preferences for vegetables and increasing their nutrition knowledge</a:t>
            </a:r>
          </a:p>
          <a:p>
            <a:r>
              <a:rPr lang="en-US" sz="2800" dirty="0" smtClean="0"/>
              <a:t>For available nutrition education resources: </a:t>
            </a:r>
            <a:r>
              <a:rPr lang="en-US" sz="2800" dirty="0" smtClean="0">
                <a:hlinkClick r:id="rId3"/>
              </a:rPr>
              <a:t>http://ne.dpi.wi.gov/ne_nutred</a:t>
            </a:r>
            <a:r>
              <a:rPr lang="en-US" sz="2800" dirty="0" smtClean="0"/>
              <a:t> </a:t>
            </a:r>
          </a:p>
          <a:p>
            <a:endParaRPr lang="en-US" sz="2800" dirty="0" smtClean="0"/>
          </a:p>
          <a:p>
            <a:pPr>
              <a:buNone/>
            </a:pPr>
            <a:endParaRPr lang="en-US" sz="2800" dirty="0" smtClean="0"/>
          </a:p>
          <a:p>
            <a:pPr lvl="1"/>
            <a:endParaRPr lang="en-US" sz="24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696200" cy="1064172"/>
          </a:xfrm>
        </p:spPr>
        <p:txBody>
          <a:bodyPr/>
          <a:lstStyle/>
          <a:p>
            <a:r>
              <a:rPr lang="en-US" dirty="0" smtClean="0"/>
              <a:t>Nutrition Strategies</a:t>
            </a:r>
            <a:endParaRPr lang="en-US" dirty="0"/>
          </a:p>
        </p:txBody>
      </p:sp>
      <p:sp>
        <p:nvSpPr>
          <p:cNvPr id="3" name="Content Placeholder 2"/>
          <p:cNvSpPr>
            <a:spLocks noGrp="1"/>
          </p:cNvSpPr>
          <p:nvPr>
            <p:ph idx="1"/>
          </p:nvPr>
        </p:nvSpPr>
        <p:spPr>
          <a:xfrm>
            <a:off x="1143000" y="1219200"/>
            <a:ext cx="7696200" cy="5181600"/>
          </a:xfrm>
        </p:spPr>
        <p:txBody>
          <a:bodyPr>
            <a:normAutofit fontScale="92500" lnSpcReduction="20000"/>
          </a:bodyPr>
          <a:lstStyle/>
          <a:p>
            <a:r>
              <a:rPr lang="en-US" sz="2600" dirty="0" smtClean="0"/>
              <a:t>Smarter Lunchrooms</a:t>
            </a:r>
          </a:p>
          <a:p>
            <a:pPr lvl="1"/>
            <a:r>
              <a:rPr lang="en-US" sz="2400" dirty="0" smtClean="0"/>
              <a:t>Evidenced-based strategies that can be used to improve student eating behaviors</a:t>
            </a:r>
          </a:p>
          <a:p>
            <a:r>
              <a:rPr lang="en-US" sz="2600" dirty="0" smtClean="0"/>
              <a:t>Smarter Lunchroom strategies seek to:</a:t>
            </a:r>
          </a:p>
          <a:p>
            <a:pPr lvl="1"/>
            <a:r>
              <a:rPr lang="en-US" sz="2400" b="1" i="1" dirty="0" smtClean="0"/>
              <a:t>Nudge </a:t>
            </a:r>
            <a:r>
              <a:rPr lang="en-US" sz="2400" dirty="0" smtClean="0"/>
              <a:t>students to unknowingly make healthier choices in the lunchroom </a:t>
            </a:r>
          </a:p>
          <a:p>
            <a:pPr lvl="1"/>
            <a:r>
              <a:rPr lang="en-US" sz="2400" b="1" i="1" dirty="0" smtClean="0"/>
              <a:t>Increase sales</a:t>
            </a:r>
            <a:r>
              <a:rPr lang="en-US" sz="2400" dirty="0" smtClean="0"/>
              <a:t> by implementing innovative strategies that encourage student consumption of healthier foods</a:t>
            </a:r>
          </a:p>
          <a:p>
            <a:pPr lvl="1"/>
            <a:r>
              <a:rPr lang="en-US" sz="2400" b="1" i="1" dirty="0" smtClean="0"/>
              <a:t>Implement low-cost/no-cost strategies </a:t>
            </a:r>
            <a:r>
              <a:rPr lang="en-US" sz="2400" dirty="0" smtClean="0"/>
              <a:t>that focus on changing the school lunchroom environment</a:t>
            </a:r>
          </a:p>
          <a:p>
            <a:pPr lvl="1"/>
            <a:r>
              <a:rPr lang="en-US" sz="2400" b="1" i="1" dirty="0" smtClean="0"/>
              <a:t>Keep a variety of food choices </a:t>
            </a:r>
            <a:r>
              <a:rPr lang="en-US" sz="2400" dirty="0" smtClean="0"/>
              <a:t>without completely eliminating unhealthy food choices from the menu </a:t>
            </a:r>
            <a:endParaRPr lang="en-US" sz="2200" dirty="0" smtClean="0"/>
          </a:p>
          <a:p>
            <a:r>
              <a:rPr lang="en-US" sz="2600" dirty="0" smtClean="0"/>
              <a:t>Food service staff can use these inexpensive strategies to create cafeterias that promote healthy foods</a:t>
            </a:r>
          </a:p>
          <a:p>
            <a:r>
              <a:rPr lang="en-US" sz="2600" dirty="0" smtClean="0"/>
              <a:t>For more information: </a:t>
            </a:r>
            <a:r>
              <a:rPr lang="en-US" sz="2600" dirty="0" smtClean="0">
                <a:hlinkClick r:id="rId3"/>
              </a:rPr>
              <a:t>http://smarterlunchrooms.org/</a:t>
            </a:r>
            <a:endParaRPr lang="en-US"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8198"/>
                </a:solidFill>
                <a:latin typeface="+mj-lt"/>
              </a:rPr>
              <a:t>Physical </a:t>
            </a:r>
            <a:r>
              <a:rPr lang="en-US" dirty="0">
                <a:solidFill>
                  <a:srgbClr val="008198"/>
                </a:solidFill>
                <a:latin typeface="+mj-lt"/>
              </a:rPr>
              <a:t>A</a:t>
            </a:r>
            <a:r>
              <a:rPr lang="en-US" b="1" dirty="0" smtClean="0">
                <a:solidFill>
                  <a:srgbClr val="008198"/>
                </a:solidFill>
                <a:latin typeface="+mj-lt"/>
              </a:rPr>
              <a:t>ctivity and</a:t>
            </a:r>
            <a:br>
              <a:rPr lang="en-US" b="1" dirty="0" smtClean="0">
                <a:solidFill>
                  <a:srgbClr val="008198"/>
                </a:solidFill>
                <a:latin typeface="+mj-lt"/>
              </a:rPr>
            </a:br>
            <a:r>
              <a:rPr lang="en-US" dirty="0" smtClean="0">
                <a:solidFill>
                  <a:srgbClr val="008198"/>
                </a:solidFill>
                <a:latin typeface="+mj-lt"/>
              </a:rPr>
              <a:t>A</a:t>
            </a:r>
            <a:r>
              <a:rPr lang="en-US" b="1" dirty="0" smtClean="0">
                <a:solidFill>
                  <a:srgbClr val="008198"/>
                </a:solidFill>
                <a:latin typeface="+mj-lt"/>
              </a:rPr>
              <a:t>cademic </a:t>
            </a:r>
            <a:r>
              <a:rPr lang="en-US" dirty="0">
                <a:solidFill>
                  <a:srgbClr val="008198"/>
                </a:solidFill>
                <a:latin typeface="+mj-lt"/>
              </a:rPr>
              <a:t>A</a:t>
            </a:r>
            <a:r>
              <a:rPr lang="en-US" b="1" dirty="0" smtClean="0">
                <a:solidFill>
                  <a:srgbClr val="008198"/>
                </a:solidFill>
                <a:latin typeface="+mj-lt"/>
              </a:rPr>
              <a:t>chievement</a:t>
            </a:r>
            <a:endParaRPr lang="en-US" b="1" dirty="0">
              <a:solidFill>
                <a:srgbClr val="008198"/>
              </a:solidFill>
              <a:latin typeface="+mj-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9321365"/>
              </p:ext>
            </p:extLst>
          </p:nvPr>
        </p:nvGraphicFramePr>
        <p:xfrm>
          <a:off x="891510" y="1600200"/>
          <a:ext cx="7498080" cy="4602480"/>
        </p:xfrm>
        <a:graphic>
          <a:graphicData uri="http://schemas.openxmlformats.org/drawingml/2006/table">
            <a:tbl>
              <a:tblPr firstRow="1" bandRow="1">
                <a:tableStyleId>{F5AB1C69-6EDB-4FF4-983F-18BD219EF322}</a:tableStyleId>
              </a:tblPr>
              <a:tblGrid>
                <a:gridCol w="3749040"/>
                <a:gridCol w="3749040"/>
              </a:tblGrid>
              <a:tr h="370840">
                <a:tc>
                  <a:txBody>
                    <a:bodyPr/>
                    <a:lstStyle/>
                    <a:p>
                      <a:r>
                        <a:rPr lang="en-US" dirty="0" smtClean="0">
                          <a:solidFill>
                            <a:schemeClr val="bg2"/>
                          </a:solidFill>
                        </a:rPr>
                        <a:t>Physical</a:t>
                      </a:r>
                      <a:r>
                        <a:rPr lang="en-US" baseline="0" dirty="0" smtClean="0">
                          <a:solidFill>
                            <a:schemeClr val="bg2"/>
                          </a:solidFill>
                        </a:rPr>
                        <a:t> Activity Practice</a:t>
                      </a:r>
                      <a:endParaRPr lang="en-US" dirty="0">
                        <a:solidFill>
                          <a:schemeClr val="bg2"/>
                        </a:solidFill>
                        <a:latin typeface="Calibri" panose="020F0502020204030204" pitchFamily="34" charset="0"/>
                      </a:endParaRPr>
                    </a:p>
                  </a:txBody>
                  <a:tcPr anchor="b">
                    <a:lnL w="6350" cap="flat" cmpd="sng" algn="ctr">
                      <a:solidFill>
                        <a:srgbClr val="00819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Related Academic </a:t>
                      </a:r>
                      <a:br>
                        <a:rPr lang="en-US" dirty="0" smtClean="0">
                          <a:solidFill>
                            <a:schemeClr val="bg2"/>
                          </a:solidFill>
                        </a:rPr>
                      </a:br>
                      <a:r>
                        <a:rPr lang="en-US" dirty="0" smtClean="0">
                          <a:solidFill>
                            <a:schemeClr val="bg2"/>
                          </a:solidFill>
                        </a:rPr>
                        <a:t>Achievement</a:t>
                      </a:r>
                      <a:r>
                        <a:rPr lang="en-US" baseline="0" dirty="0" smtClean="0">
                          <a:solidFill>
                            <a:schemeClr val="bg2"/>
                          </a:solidFill>
                        </a:rPr>
                        <a:t> Outcomes</a:t>
                      </a:r>
                      <a:endParaRPr lang="en-US" dirty="0" smtClean="0">
                        <a:solidFill>
                          <a:schemeClr val="bg2"/>
                        </a:solidFill>
                        <a:latin typeface="Calibri" panose="020F0502020204030204" pitchFamily="34" charset="0"/>
                      </a:endParaRPr>
                    </a:p>
                  </a:txBody>
                  <a:tcPr anchor="b">
                    <a:lnL w="6350" cap="flat" cmpd="sng" algn="ctr">
                      <a:solidFill>
                        <a:schemeClr val="bg1"/>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r>
              <a:tr h="807720">
                <a:tc>
                  <a:txBody>
                    <a:bodyPr/>
                    <a:lstStyle/>
                    <a:p>
                      <a:r>
                        <a:rPr lang="en-US" sz="1600" dirty="0" smtClean="0">
                          <a:solidFill>
                            <a:srgbClr val="000000"/>
                          </a:solidFill>
                        </a:rPr>
                        <a:t>Students who are physically active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Have better grades, better school attendance, and better </a:t>
                      </a:r>
                      <a:br>
                        <a:rPr lang="en-US" sz="1600" dirty="0" smtClean="0">
                          <a:solidFill>
                            <a:srgbClr val="000000"/>
                          </a:solidFill>
                        </a:rPr>
                      </a:br>
                      <a:r>
                        <a:rPr lang="en-US" sz="1600" dirty="0" smtClean="0">
                          <a:solidFill>
                            <a:srgbClr val="000000"/>
                          </a:solidFill>
                        </a:rPr>
                        <a:t>classroom behaviors</a:t>
                      </a:r>
                      <a:endParaRPr lang="en-US" sz="1600" dirty="0" smtClean="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Higher physical activity and physical fitness levels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Improved cognitive performance</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More participation in physical education class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Better grades, standardized test scores, and classroom behavior</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Time spent in recess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Improved</a:t>
                      </a:r>
                      <a:r>
                        <a:rPr lang="en-US" sz="1600" baseline="0" dirty="0" smtClean="0">
                          <a:solidFill>
                            <a:srgbClr val="000000"/>
                          </a:solidFill>
                        </a:rPr>
                        <a:t> </a:t>
                      </a:r>
                      <a:r>
                        <a:rPr lang="en-US" sz="1600" dirty="0" smtClean="0">
                          <a:solidFill>
                            <a:srgbClr val="000000"/>
                          </a:solidFill>
                        </a:rPr>
                        <a:t>cognitive performance</a:t>
                      </a:r>
                      <a:r>
                        <a:rPr lang="en-US" sz="1600" baseline="0" dirty="0" smtClean="0">
                          <a:solidFill>
                            <a:srgbClr val="000000"/>
                          </a:solidFill>
                        </a:rPr>
                        <a:t> </a:t>
                      </a:r>
                      <a:r>
                        <a:rPr lang="en-US" sz="1600" dirty="0" smtClean="0">
                          <a:solidFill>
                            <a:srgbClr val="000000"/>
                          </a:solidFill>
                        </a:rPr>
                        <a:t>and classroom behaviors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Participation in brief classroom physical activity breaks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Improved cognitive performance, classroom behaviors,</a:t>
                      </a:r>
                      <a:r>
                        <a:rPr lang="en-US" sz="1600" baseline="0" dirty="0" smtClean="0">
                          <a:solidFill>
                            <a:srgbClr val="000000"/>
                          </a:solidFill>
                        </a:rPr>
                        <a:t> </a:t>
                      </a:r>
                      <a:r>
                        <a:rPr lang="en-US" sz="1600" dirty="0" smtClean="0">
                          <a:solidFill>
                            <a:srgbClr val="000000"/>
                          </a:solidFill>
                        </a:rPr>
                        <a:t>and </a:t>
                      </a:r>
                      <a:br>
                        <a:rPr lang="en-US" sz="1600" dirty="0" smtClean="0">
                          <a:solidFill>
                            <a:srgbClr val="000000"/>
                          </a:solidFill>
                        </a:rPr>
                      </a:br>
                      <a:r>
                        <a:rPr lang="en-US" sz="1600" dirty="0" smtClean="0">
                          <a:solidFill>
                            <a:srgbClr val="000000"/>
                          </a:solidFill>
                        </a:rPr>
                        <a:t>education outcomes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Participation in extracurricular </a:t>
                      </a:r>
                      <a:br>
                        <a:rPr lang="en-US" sz="1600" dirty="0" smtClean="0">
                          <a:solidFill>
                            <a:srgbClr val="000000"/>
                          </a:solidFill>
                        </a:rPr>
                      </a:br>
                      <a:r>
                        <a:rPr lang="en-US" sz="1600" dirty="0" smtClean="0">
                          <a:solidFill>
                            <a:srgbClr val="000000"/>
                          </a:solidFill>
                        </a:rPr>
                        <a:t>physical activities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Higher GPAs,</a:t>
                      </a:r>
                      <a:r>
                        <a:rPr lang="en-US" sz="1600" baseline="0" dirty="0" smtClean="0">
                          <a:solidFill>
                            <a:srgbClr val="000000"/>
                          </a:solidFill>
                        </a:rPr>
                        <a:t> </a:t>
                      </a:r>
                      <a:r>
                        <a:rPr lang="en-US" sz="1600" dirty="0" smtClean="0">
                          <a:solidFill>
                            <a:srgbClr val="000000"/>
                          </a:solidFill>
                        </a:rPr>
                        <a:t>lower drop-out rates, and fewer</a:t>
                      </a:r>
                      <a:r>
                        <a:rPr lang="en-US" sz="1600" baseline="0" dirty="0" smtClean="0">
                          <a:solidFill>
                            <a:srgbClr val="000000"/>
                          </a:solidFill>
                        </a:rPr>
                        <a:t> disciplinary problems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904EA573-3881-4D29-8870-FD82C74DFB90}" type="slidenum">
              <a:rPr lang="en-US" smtClean="0"/>
              <a:pPr/>
              <a:t>14</a:t>
            </a:fld>
            <a:endParaRPr lang="en-US" dirty="0"/>
          </a:p>
        </p:txBody>
      </p:sp>
    </p:spTree>
    <p:extLst>
      <p:ext uri="{BB962C8B-B14F-4D97-AF65-F5344CB8AC3E}">
        <p14:creationId xmlns:p14="http://schemas.microsoft.com/office/powerpoint/2010/main" val="410296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Chart 3"/>
          <p:cNvGraphicFramePr>
            <a:graphicFrameLocks/>
          </p:cNvGraphicFramePr>
          <p:nvPr/>
        </p:nvGraphicFramePr>
        <p:xfrm>
          <a:off x="177800" y="1854200"/>
          <a:ext cx="8715375" cy="4368800"/>
        </p:xfrm>
        <a:graphic>
          <a:graphicData uri="http://schemas.openxmlformats.org/presentationml/2006/ole">
            <mc:AlternateContent xmlns:mc="http://schemas.openxmlformats.org/markup-compatibility/2006">
              <mc:Choice xmlns:v="urn:schemas-microsoft-com:vml" Requires="v">
                <p:oleObj spid="_x0000_s78851" r:id="rId4" imgW="8718036" imgH="4371211" progId="Excel.Sheet.8">
                  <p:embed/>
                </p:oleObj>
              </mc:Choice>
              <mc:Fallback>
                <p:oleObj r:id="rId4" imgW="8718036" imgH="4371211"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200"/>
                        <a:ext cx="8715375"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19" name="Heading 1"/>
          <p:cNvSpPr txBox="1">
            <a:spLocks noChangeArrowheads="1"/>
          </p:cNvSpPr>
          <p:nvPr/>
        </p:nvSpPr>
        <p:spPr bwMode="auto">
          <a:xfrm>
            <a:off x="12700" y="1035050"/>
            <a:ext cx="9144000" cy="400050"/>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2000" b="1" smtClean="0">
                <a:solidFill>
                  <a:srgbClr val="FFFFFF"/>
                </a:solidFill>
                <a:latin typeface="Arial" pitchFamily="34" charset="0"/>
                <a:ea typeface="MS PGothic" pitchFamily="34" charset="-128"/>
                <a:cs typeface="Arial" pitchFamily="34" charset="0"/>
              </a:rPr>
              <a:t>Wisconsin High School Survey</a:t>
            </a:r>
          </a:p>
        </p:txBody>
      </p:sp>
      <p:sp>
        <p:nvSpPr>
          <p:cNvPr id="86020" name="Heading 2"/>
          <p:cNvSpPr txBox="1">
            <a:spLocks noChangeArrowheads="1"/>
          </p:cNvSpPr>
          <p:nvPr/>
        </p:nvSpPr>
        <p:spPr bwMode="auto">
          <a:xfrm>
            <a:off x="508000" y="1416050"/>
            <a:ext cx="8128000" cy="276225"/>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200" b="1" dirty="0" smtClean="0">
                <a:solidFill>
                  <a:prstClr val="white"/>
                </a:solidFill>
                <a:latin typeface="Arial" pitchFamily="34" charset="0"/>
                <a:ea typeface="MS PGothic" pitchFamily="34" charset="-128"/>
                <a:cs typeface="Arial" pitchFamily="34" charset="0"/>
              </a:rPr>
              <a:t>Percentage of students who were physically active for a total of at least 60 minutes per day on five or more of the past seven days</a:t>
            </a:r>
          </a:p>
        </p:txBody>
      </p:sp>
      <p:sp>
        <p:nvSpPr>
          <p:cNvPr id="86021" name="Footer 1"/>
          <p:cNvSpPr txBox="1">
            <a:spLocks noChangeArrowheads="1"/>
          </p:cNvSpPr>
          <p:nvPr/>
        </p:nvSpPr>
        <p:spPr bwMode="auto">
          <a:xfrm>
            <a:off x="381000" y="6373813"/>
            <a:ext cx="6350000" cy="368300"/>
          </a:xfrm>
          <a:prstGeom prst="rect">
            <a:avLst/>
          </a:prstGeom>
          <a:noFill/>
          <a:ln w="9525">
            <a:noFill/>
            <a:miter lim="800000"/>
            <a:headEnd/>
            <a:tailEnd/>
          </a:ln>
        </p:spPr>
        <p:txBody>
          <a:bodyPr>
            <a:spAutoFit/>
          </a:bodyPr>
          <a:lstStyle/>
          <a:p>
            <a:pPr defTabSz="457200" fontAlgn="base">
              <a:spcBef>
                <a:spcPct val="0"/>
              </a:spcBef>
              <a:spcAft>
                <a:spcPct val="0"/>
              </a:spcAft>
            </a:pPr>
            <a:r>
              <a:rPr lang="en-US" sz="900" smtClean="0">
                <a:solidFill>
                  <a:prstClr val="white"/>
                </a:solidFill>
                <a:latin typeface="Arial" pitchFamily="34" charset="0"/>
                <a:ea typeface="MS PGothic" pitchFamily="34" charset="-128"/>
                <a:cs typeface="Arial" pitchFamily="34" charset="0"/>
              </a:rPr>
              <a:t>Q80 - Weighted Data</a:t>
            </a:r>
          </a:p>
          <a:p>
            <a:pPr defTabSz="457200" fontAlgn="base">
              <a:spcBef>
                <a:spcPct val="0"/>
              </a:spcBef>
              <a:spcAft>
                <a:spcPct val="0"/>
              </a:spcAft>
            </a:pPr>
            <a:r>
              <a:rPr lang="en-US" sz="900" smtClean="0">
                <a:solidFill>
                  <a:prstClr val="white"/>
                </a:solidFill>
                <a:latin typeface="Arial" pitchFamily="34" charset="0"/>
                <a:ea typeface="MS PGothic" pitchFamily="34" charset="-128"/>
                <a:cs typeface="Arial" pitchFamily="34" charset="0"/>
              </a:rPr>
              <a:t>*Non-Hispanic.</a:t>
            </a:r>
          </a:p>
        </p:txBody>
      </p:sp>
      <p:sp>
        <p:nvSpPr>
          <p:cNvPr id="86022" name="Footer 2"/>
          <p:cNvSpPr txBox="1">
            <a:spLocks noChangeArrowheads="1"/>
          </p:cNvSpPr>
          <p:nvPr/>
        </p:nvSpPr>
        <p:spPr bwMode="auto">
          <a:xfrm>
            <a:off x="381000" y="6627813"/>
            <a:ext cx="6350000" cy="230187"/>
          </a:xfrm>
          <a:prstGeom prst="rect">
            <a:avLst/>
          </a:prstGeom>
          <a:noFill/>
          <a:ln w="9525">
            <a:noFill/>
            <a:miter lim="800000"/>
            <a:headEnd/>
            <a:tailEnd/>
          </a:ln>
        </p:spPr>
        <p:txBody>
          <a:bodyPr>
            <a:spAutoFit/>
          </a:bodyPr>
          <a:lstStyle/>
          <a:p>
            <a:pPr defTabSz="457200" fontAlgn="base">
              <a:spcBef>
                <a:spcPct val="0"/>
              </a:spcBef>
              <a:spcAft>
                <a:spcPct val="0"/>
              </a:spcAft>
            </a:pPr>
            <a:endParaRPr lang="en-US" smtClean="0">
              <a:solidFill>
                <a:prstClr val="black"/>
              </a:solidFill>
              <a:ea typeface="MS PGothic" pitchFamily="34" charset="-128"/>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Problem?</a:t>
            </a:r>
            <a:endParaRPr lang="en-US" dirty="0"/>
          </a:p>
        </p:txBody>
      </p:sp>
      <p:sp>
        <p:nvSpPr>
          <p:cNvPr id="5" name="Content Placeholder 4"/>
          <p:cNvSpPr>
            <a:spLocks noGrp="1"/>
          </p:cNvSpPr>
          <p:nvPr>
            <p:ph idx="1"/>
          </p:nvPr>
        </p:nvSpPr>
        <p:spPr/>
        <p:txBody>
          <a:bodyPr>
            <a:normAutofit fontScale="70000" lnSpcReduction="20000"/>
          </a:bodyPr>
          <a:lstStyle/>
          <a:p>
            <a:pPr>
              <a:buNone/>
            </a:pPr>
            <a:r>
              <a:rPr lang="en-US" dirty="0" smtClean="0"/>
              <a:t>The 2013 Wisconsin Youth Risk Behavior Survey indicates that among high school students: </a:t>
            </a:r>
          </a:p>
          <a:p>
            <a:pPr>
              <a:buNone/>
            </a:pPr>
            <a:r>
              <a:rPr lang="en-US" dirty="0" smtClean="0"/>
              <a:t>Physical Inactivity </a:t>
            </a:r>
          </a:p>
          <a:p>
            <a:r>
              <a:rPr lang="en-US" dirty="0" smtClean="0"/>
              <a:t>13% did not participate in at least 60 minutes of physical activity on at least 1 day. (3) </a:t>
            </a:r>
          </a:p>
          <a:p>
            <a:r>
              <a:rPr lang="en-US" dirty="0" smtClean="0"/>
              <a:t>48% did not attend physical education classes on 1 or more days in an average week when they were in school. </a:t>
            </a:r>
          </a:p>
          <a:p>
            <a:r>
              <a:rPr lang="en-US" dirty="0" smtClean="0"/>
              <a:t>22% watched television 3 or more hours per day on an average school day. </a:t>
            </a:r>
          </a:p>
          <a:p>
            <a:r>
              <a:rPr lang="en-US" dirty="0" smtClean="0"/>
              <a:t>34% used computers 3 or more hours per day on an average school day. (4) </a:t>
            </a:r>
          </a:p>
          <a:p>
            <a:r>
              <a:rPr lang="en-US" dirty="0" smtClean="0"/>
              <a:t>— did not play on at least one sports team run by their school or community groups during the 12 months before the survey.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 Strategies</a:t>
            </a:r>
            <a:endParaRPr lang="en-US" dirty="0"/>
          </a:p>
        </p:txBody>
      </p:sp>
      <p:sp>
        <p:nvSpPr>
          <p:cNvPr id="3" name="Content Placeholder 2"/>
          <p:cNvSpPr>
            <a:spLocks noGrp="1"/>
          </p:cNvSpPr>
          <p:nvPr>
            <p:ph idx="1"/>
          </p:nvPr>
        </p:nvSpPr>
        <p:spPr/>
        <p:txBody>
          <a:bodyPr/>
          <a:lstStyle/>
          <a:p>
            <a:r>
              <a:rPr lang="en-US" dirty="0" smtClean="0"/>
              <a:t>Key concepts</a:t>
            </a:r>
          </a:p>
          <a:p>
            <a:r>
              <a:rPr lang="en-US" dirty="0" smtClean="0"/>
              <a:t>Available resources</a:t>
            </a:r>
          </a:p>
          <a:p>
            <a:r>
              <a:rPr lang="en-US" dirty="0" smtClean="0"/>
              <a:t>Creating the greatest impact</a:t>
            </a:r>
          </a:p>
          <a:p>
            <a:r>
              <a:rPr lang="en-US" dirty="0" smtClean="0"/>
              <a:t>Related initiatives</a:t>
            </a:r>
            <a:endParaRPr lang="en-US" dirty="0"/>
          </a:p>
        </p:txBody>
      </p:sp>
    </p:spTree>
    <p:extLst>
      <p:ext uri="{BB962C8B-B14F-4D97-AF65-F5344CB8AC3E}">
        <p14:creationId xmlns:p14="http://schemas.microsoft.com/office/powerpoint/2010/main" val="2094765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96200" cy="1064172"/>
          </a:xfrm>
        </p:spPr>
        <p:txBody>
          <a:bodyPr>
            <a:normAutofit/>
          </a:bodyPr>
          <a:lstStyle/>
          <a:p>
            <a:r>
              <a:rPr lang="en-US" b="1" dirty="0">
                <a:solidFill>
                  <a:schemeClr val="tx2"/>
                </a:solidFill>
              </a:rPr>
              <a:t>WI DPI PE Home </a:t>
            </a:r>
            <a:r>
              <a:rPr lang="en-US" sz="1800" dirty="0"/>
              <a:t>(http://</a:t>
            </a:r>
            <a:r>
              <a:rPr lang="en-US" sz="1800" dirty="0" smtClean="0"/>
              <a:t>sspw.dpi.wi.gov/sspw_physicaled)</a:t>
            </a:r>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187" y="1238249"/>
            <a:ext cx="7813813" cy="558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24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682740" y="1447800"/>
            <a:ext cx="2080260" cy="176784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Three Key Concepts</a:t>
            </a:r>
            <a:endParaRPr lang="en-US" dirty="0"/>
          </a:p>
        </p:txBody>
      </p:sp>
      <p:sp>
        <p:nvSpPr>
          <p:cNvPr id="3" name="Content Placeholder 2"/>
          <p:cNvSpPr>
            <a:spLocks noGrp="1"/>
          </p:cNvSpPr>
          <p:nvPr>
            <p:ph idx="1"/>
          </p:nvPr>
        </p:nvSpPr>
        <p:spPr>
          <a:xfrm>
            <a:off x="1143000" y="1676400"/>
            <a:ext cx="5181600" cy="5181600"/>
          </a:xfrm>
        </p:spPr>
        <p:txBody>
          <a:bodyPr>
            <a:normAutofit fontScale="85000" lnSpcReduction="20000"/>
          </a:bodyPr>
          <a:lstStyle/>
          <a:p>
            <a:pPr marL="514350" indent="-514350">
              <a:buFont typeface="+mj-lt"/>
              <a:buAutoNum type="arabicPeriod"/>
            </a:pPr>
            <a:r>
              <a:rPr lang="en-US" dirty="0" smtClean="0"/>
              <a:t>Get at least 60 minutes of physical activity: </a:t>
            </a:r>
            <a:r>
              <a:rPr lang="en-US" b="1" i="1" dirty="0" smtClean="0"/>
              <a:t>DYGY60?</a:t>
            </a:r>
          </a:p>
          <a:p>
            <a:pPr marL="0" indent="0">
              <a:buNone/>
            </a:pPr>
            <a:r>
              <a:rPr lang="en-US" i="1" dirty="0" smtClean="0"/>
              <a:t>            </a:t>
            </a:r>
            <a:r>
              <a:rPr lang="en-US" b="1" i="1" dirty="0" smtClean="0">
                <a:solidFill>
                  <a:schemeClr val="tx2"/>
                </a:solidFill>
              </a:rPr>
              <a:t>D</a:t>
            </a:r>
            <a:r>
              <a:rPr lang="en-US" i="1" dirty="0" smtClean="0"/>
              <a:t>id </a:t>
            </a:r>
            <a:r>
              <a:rPr lang="en-US" b="1" i="1" dirty="0" smtClean="0">
                <a:solidFill>
                  <a:schemeClr val="tx2"/>
                </a:solidFill>
              </a:rPr>
              <a:t>Y</a:t>
            </a:r>
            <a:r>
              <a:rPr lang="en-US" i="1" dirty="0" smtClean="0"/>
              <a:t>ou </a:t>
            </a:r>
            <a:r>
              <a:rPr lang="en-US" b="1" i="1" dirty="0" smtClean="0">
                <a:solidFill>
                  <a:schemeClr val="tx2"/>
                </a:solidFill>
              </a:rPr>
              <a:t>G</a:t>
            </a:r>
            <a:r>
              <a:rPr lang="en-US" i="1" dirty="0" smtClean="0"/>
              <a:t>et </a:t>
            </a:r>
            <a:r>
              <a:rPr lang="en-US" b="1" i="1" dirty="0" smtClean="0">
                <a:solidFill>
                  <a:schemeClr val="tx2"/>
                </a:solidFill>
              </a:rPr>
              <a:t>Y</a:t>
            </a:r>
            <a:r>
              <a:rPr lang="en-US" i="1" dirty="0" smtClean="0"/>
              <a:t>our </a:t>
            </a:r>
            <a:r>
              <a:rPr lang="en-US" b="1" i="1" dirty="0" smtClean="0">
                <a:solidFill>
                  <a:schemeClr val="tx2"/>
                </a:solidFill>
              </a:rPr>
              <a:t>60</a:t>
            </a:r>
            <a:r>
              <a:rPr lang="en-US" i="1" dirty="0" smtClean="0"/>
              <a:t>?</a:t>
            </a:r>
          </a:p>
          <a:p>
            <a:pPr marL="0" indent="0">
              <a:buNone/>
            </a:pPr>
            <a:endParaRPr lang="en-US" i="1" dirty="0" smtClean="0"/>
          </a:p>
          <a:p>
            <a:pPr marL="0" indent="0">
              <a:buNone/>
            </a:pPr>
            <a:endParaRPr lang="en-US" i="1" dirty="0" smtClean="0"/>
          </a:p>
          <a:p>
            <a:pPr marL="514350" indent="-514350">
              <a:buFont typeface="+mj-lt"/>
              <a:buAutoNum type="arabicPeriod" startAt="2"/>
            </a:pPr>
            <a:r>
              <a:rPr lang="en-US" dirty="0" smtClean="0"/>
              <a:t>Utilize five key strategies that are relatively low resource: </a:t>
            </a:r>
          </a:p>
          <a:p>
            <a:pPr marL="400050" lvl="1" indent="0">
              <a:buNone/>
            </a:pPr>
            <a:r>
              <a:rPr lang="en-US" sz="3200" b="1" i="1" dirty="0" smtClean="0"/>
              <a:t>     Active Schools: Core 4+</a:t>
            </a:r>
            <a:endParaRPr lang="en-US" sz="3200" b="1" i="1" dirty="0"/>
          </a:p>
          <a:p>
            <a:pPr marL="0" indent="0">
              <a:buNone/>
            </a:pPr>
            <a:r>
              <a:rPr lang="en-US" dirty="0"/>
              <a:t> </a:t>
            </a:r>
            <a:r>
              <a:rPr lang="en-US" dirty="0" smtClean="0"/>
              <a:t>   </a:t>
            </a:r>
          </a:p>
          <a:p>
            <a:pPr marL="514350" indent="-514350">
              <a:buFont typeface="+mj-lt"/>
              <a:buAutoNum type="arabicPeriod" startAt="3"/>
            </a:pPr>
            <a:r>
              <a:rPr lang="en-US" dirty="0" smtClean="0"/>
              <a:t>Pick strategies that have the greatest impact:</a:t>
            </a:r>
          </a:p>
          <a:p>
            <a:pPr marL="0" indent="0">
              <a:lnSpc>
                <a:spcPct val="120000"/>
              </a:lnSpc>
              <a:spcBef>
                <a:spcPts val="0"/>
              </a:spcBef>
              <a:buNone/>
            </a:pPr>
            <a:r>
              <a:rPr lang="en-US" b="1" dirty="0" smtClean="0"/>
              <a:t>	</a:t>
            </a:r>
            <a:r>
              <a:rPr lang="en-US" b="1" i="1" dirty="0" smtClean="0"/>
              <a:t>Impact = Reach x Dose</a:t>
            </a:r>
          </a:p>
          <a:p>
            <a:pPr marL="0" indent="0">
              <a:lnSpc>
                <a:spcPct val="120000"/>
              </a:lnSpc>
              <a:spcBef>
                <a:spcPts val="0"/>
              </a:spcBef>
              <a:buNone/>
            </a:pPr>
            <a:r>
              <a:rPr lang="en-US" sz="1900" b="1" i="1" dirty="0" smtClean="0"/>
              <a:t>	           (more on this later)</a:t>
            </a:r>
            <a:endParaRPr lang="en-US" sz="1900" i="1" dirty="0"/>
          </a:p>
          <a:p>
            <a:pPr marL="514350" indent="-514350">
              <a:buFont typeface="+mj-lt"/>
              <a:buAutoNum type="arabicPeriod" startAt="3"/>
            </a:pPr>
            <a:endParaRPr lang="en-US" dirty="0"/>
          </a:p>
        </p:txBody>
      </p:sp>
      <p:pic>
        <p:nvPicPr>
          <p:cNvPr id="6" name="Picture 2" descr="C:\Users\MorgaJG\AppData\Local\Microsoft\Windows\Temporary Internet Files\Content.Outlook\TPV3SOFX\logo_1022 jp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845" y="3810000"/>
            <a:ext cx="2565755"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27570" y="1133146"/>
            <a:ext cx="990600" cy="369332"/>
          </a:xfrm>
          <a:prstGeom prst="rect">
            <a:avLst/>
          </a:prstGeom>
          <a:noFill/>
        </p:spPr>
        <p:txBody>
          <a:bodyPr wrap="square" rtlCol="0">
            <a:spAutoFit/>
          </a:bodyPr>
          <a:lstStyle/>
          <a:p>
            <a:r>
              <a:rPr lang="en-US" b="1" dirty="0" smtClean="0">
                <a:solidFill>
                  <a:schemeClr val="tx2"/>
                </a:solidFill>
              </a:rPr>
              <a:t>Goal</a:t>
            </a:r>
            <a:endParaRPr lang="en-US" b="1" dirty="0">
              <a:solidFill>
                <a:schemeClr val="tx2"/>
              </a:solidFill>
            </a:endParaRPr>
          </a:p>
        </p:txBody>
      </p:sp>
      <p:sp>
        <p:nvSpPr>
          <p:cNvPr id="8" name="TextBox 7"/>
          <p:cNvSpPr txBox="1"/>
          <p:nvPr/>
        </p:nvSpPr>
        <p:spPr>
          <a:xfrm>
            <a:off x="6477000" y="3505200"/>
            <a:ext cx="2489555" cy="369332"/>
          </a:xfrm>
          <a:prstGeom prst="rect">
            <a:avLst/>
          </a:prstGeom>
          <a:noFill/>
        </p:spPr>
        <p:txBody>
          <a:bodyPr wrap="square" rtlCol="0">
            <a:spAutoFit/>
          </a:bodyPr>
          <a:lstStyle/>
          <a:p>
            <a:r>
              <a:rPr lang="en-US" b="1" dirty="0" smtClean="0">
                <a:solidFill>
                  <a:schemeClr val="tx2"/>
                </a:solidFill>
              </a:rPr>
              <a:t>How to get to the goal</a:t>
            </a:r>
            <a:endParaRPr lang="en-US" b="1" dirty="0">
              <a:solidFill>
                <a:schemeClr val="tx2"/>
              </a:solidFill>
            </a:endParaRPr>
          </a:p>
        </p:txBody>
      </p:sp>
    </p:spTree>
    <p:extLst>
      <p:ext uri="{BB962C8B-B14F-4D97-AF65-F5344CB8AC3E}">
        <p14:creationId xmlns:p14="http://schemas.microsoft.com/office/powerpoint/2010/main" val="10429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Whole School, Whole Community, Whole Child</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Healthy students are better learners and </a:t>
            </a:r>
          </a:p>
          <a:p>
            <a:r>
              <a:rPr lang="en-US" dirty="0" smtClean="0"/>
              <a:t>Schools are the right place to start</a:t>
            </a:r>
          </a:p>
          <a:p>
            <a:endParaRPr lang="en-US" dirty="0" smtClean="0"/>
          </a:p>
          <a:p>
            <a:r>
              <a:rPr lang="en-US" sz="2000" dirty="0" smtClean="0">
                <a:hlinkClick r:id="rId3"/>
              </a:rPr>
              <a:t>Health and Wellbeing</a:t>
            </a:r>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Schools: Core 4+</a:t>
            </a:r>
            <a:endParaRPr lang="en-US" dirty="0"/>
          </a:p>
        </p:txBody>
      </p:sp>
      <p:pic>
        <p:nvPicPr>
          <p:cNvPr id="4" name="Picture 2" descr="C:\Users\MorgaJG\AppData\Local\Microsoft\Windows\Temporary Internet Files\Content.Outlook\TPV3SOFX\logo_1022 jp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80496"/>
            <a:ext cx="5867400" cy="522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79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19100" y="609600"/>
            <a:ext cx="8305800" cy="762000"/>
          </a:xfrm>
        </p:spPr>
        <p:txBody>
          <a:bodyPr>
            <a:noAutofit/>
          </a:bodyPr>
          <a:lstStyle/>
          <a:p>
            <a:r>
              <a:rPr lang="en-US" sz="2800" dirty="0" smtClean="0"/>
              <a:t>Comparison Active Schools Core 4+, Let’s Move and CDC School PA Program</a:t>
            </a:r>
          </a:p>
        </p:txBody>
      </p:sp>
      <p:graphicFrame>
        <p:nvGraphicFramePr>
          <p:cNvPr id="5" name="Table 4"/>
          <p:cNvGraphicFramePr>
            <a:graphicFrameLocks noGrp="1"/>
          </p:cNvGraphicFramePr>
          <p:nvPr>
            <p:extLst>
              <p:ext uri="{D42A27DB-BD31-4B8C-83A1-F6EECF244321}">
                <p14:modId xmlns:p14="http://schemas.microsoft.com/office/powerpoint/2010/main" val="199845615"/>
              </p:ext>
            </p:extLst>
          </p:nvPr>
        </p:nvGraphicFramePr>
        <p:xfrm>
          <a:off x="609601" y="1577275"/>
          <a:ext cx="8381999" cy="3985325"/>
        </p:xfrm>
        <a:graphic>
          <a:graphicData uri="http://schemas.openxmlformats.org/drawingml/2006/table">
            <a:tbl>
              <a:tblPr firstRow="1" bandRow="1">
                <a:tableStyleId>{5C22544A-7EE6-4342-B048-85BDC9FD1C3A}</a:tableStyleId>
              </a:tblPr>
              <a:tblGrid>
                <a:gridCol w="2714171"/>
                <a:gridCol w="2833914"/>
                <a:gridCol w="2833914"/>
              </a:tblGrid>
              <a:tr h="592976">
                <a:tc>
                  <a:txBody>
                    <a:bodyPr/>
                    <a:lstStyle/>
                    <a:p>
                      <a:pPr algn="ctr"/>
                      <a:r>
                        <a:rPr lang="en-US" sz="1800" dirty="0" smtClean="0">
                          <a:latin typeface="+mj-lt"/>
                          <a:cs typeface="Arial" panose="020B0604020202020204" pitchFamily="34" charset="0"/>
                        </a:rPr>
                        <a:t>Active Schools: Core 4+</a:t>
                      </a:r>
                      <a:endParaRPr lang="en-US" sz="1800" dirty="0">
                        <a:latin typeface="+mj-lt"/>
                        <a:cs typeface="Arial" panose="020B0604020202020204" pitchFamily="34" charset="0"/>
                      </a:endParaRPr>
                    </a:p>
                  </a:txBody>
                  <a:tcPr marT="45705" marB="45705" anchor="ctr"/>
                </a:tc>
                <a:tc>
                  <a:txBody>
                    <a:bodyPr/>
                    <a:lstStyle/>
                    <a:p>
                      <a:pPr algn="ctr"/>
                      <a:r>
                        <a:rPr lang="en-US" sz="1800" dirty="0" smtClean="0">
                          <a:latin typeface="+mj-lt"/>
                          <a:cs typeface="Arial" panose="020B0604020202020204" pitchFamily="34" charset="0"/>
                        </a:rPr>
                        <a:t>Let’s Move, </a:t>
                      </a:r>
                    </a:p>
                    <a:p>
                      <a:pPr algn="ctr"/>
                      <a:r>
                        <a:rPr lang="en-US" sz="1800" dirty="0" smtClean="0">
                          <a:latin typeface="+mj-lt"/>
                          <a:cs typeface="Arial" panose="020B0604020202020204" pitchFamily="34" charset="0"/>
                        </a:rPr>
                        <a:t>Active Schools</a:t>
                      </a:r>
                      <a:endParaRPr lang="en-US" sz="1800" dirty="0">
                        <a:latin typeface="+mj-lt"/>
                        <a:cs typeface="Arial" panose="020B0604020202020204" pitchFamily="34" charset="0"/>
                      </a:endParaRPr>
                    </a:p>
                  </a:txBody>
                  <a:tcPr marT="45705" marB="45705" anchor="ctr"/>
                </a:tc>
                <a:tc>
                  <a:txBody>
                    <a:bodyPr/>
                    <a:lstStyle/>
                    <a:p>
                      <a:pPr algn="ctr"/>
                      <a:r>
                        <a:rPr lang="en-US" sz="1800" dirty="0" smtClean="0">
                          <a:latin typeface="+mj-lt"/>
                          <a:cs typeface="Arial" panose="020B0604020202020204" pitchFamily="34" charset="0"/>
                        </a:rPr>
                        <a:t>CDC Comprehensive School PA Programs</a:t>
                      </a:r>
                      <a:endParaRPr lang="en-US" sz="1800" dirty="0">
                        <a:latin typeface="+mj-lt"/>
                        <a:cs typeface="Arial" panose="020B0604020202020204" pitchFamily="34" charset="0"/>
                      </a:endParaRPr>
                    </a:p>
                  </a:txBody>
                  <a:tcPr marT="45705" marB="45705" anchor="ctr"/>
                </a:tc>
              </a:tr>
              <a:tr h="509434">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u="none" dirty="0" smtClean="0">
                          <a:latin typeface="+mj-lt"/>
                        </a:rPr>
                        <a:t>1. Active PE Class Time</a:t>
                      </a:r>
                    </a:p>
                  </a:txBody>
                  <a:tcPr marT="45705" marB="45705" anchor="ctr"/>
                </a:tc>
                <a:tc>
                  <a:txBody>
                    <a:bodyPr/>
                    <a:lstStyle/>
                    <a:p>
                      <a:r>
                        <a:rPr lang="en-US" sz="1800" dirty="0" smtClean="0">
                          <a:latin typeface="+mj-lt"/>
                          <a:cs typeface="Arial" panose="020B0604020202020204" pitchFamily="34" charset="0"/>
                        </a:rPr>
                        <a:t>1.  Build PE Programs</a:t>
                      </a:r>
                      <a:endParaRPr lang="en-US" sz="1800" dirty="0">
                        <a:latin typeface="+mj-lt"/>
                        <a:cs typeface="Arial" panose="020B0604020202020204" pitchFamily="34" charset="0"/>
                      </a:endParaRPr>
                    </a:p>
                  </a:txBody>
                  <a:tcPr marT="45705" marB="45705" anchor="ctr"/>
                </a:tc>
                <a:tc>
                  <a:txBody>
                    <a:bodyPr/>
                    <a:lstStyle/>
                    <a:p>
                      <a:r>
                        <a:rPr lang="en-US" sz="1800" dirty="0" smtClean="0">
                          <a:latin typeface="+mj-lt"/>
                          <a:cs typeface="Arial" panose="020B0604020202020204" pitchFamily="34" charset="0"/>
                        </a:rPr>
                        <a:t>1. Quality Physical Education</a:t>
                      </a:r>
                      <a:endParaRPr lang="en-US" sz="1800" dirty="0">
                        <a:latin typeface="+mj-lt"/>
                        <a:cs typeface="Arial" panose="020B0604020202020204" pitchFamily="34" charset="0"/>
                      </a:endParaRPr>
                    </a:p>
                  </a:txBody>
                  <a:tcPr marT="45705" marB="45705" anchor="ctr"/>
                </a:tc>
              </a:tr>
              <a:tr h="59297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u="none" dirty="0" smtClean="0">
                          <a:latin typeface="+mj-lt"/>
                        </a:rPr>
                        <a:t>2. </a:t>
                      </a:r>
                      <a:r>
                        <a:rPr lang="en-US" sz="1800" u="none" kern="1200" dirty="0" smtClean="0">
                          <a:solidFill>
                            <a:schemeClr val="dk1"/>
                          </a:solidFill>
                          <a:latin typeface="+mj-lt"/>
                          <a:ea typeface="+mn-ea"/>
                          <a:cs typeface="+mn-cs"/>
                        </a:rPr>
                        <a:t>Active Classrooms</a:t>
                      </a:r>
                      <a:endParaRPr lang="en-US" sz="1800" u="none" dirty="0" smtClean="0">
                        <a:latin typeface="+mj-lt"/>
                      </a:endParaRPr>
                    </a:p>
                  </a:txBody>
                  <a:tcPr marT="45705" marB="45705" anchor="ctr"/>
                </a:tc>
                <a:tc>
                  <a:txBody>
                    <a:bodyPr/>
                    <a:lstStyle/>
                    <a:p>
                      <a:r>
                        <a:rPr lang="en-US" sz="1800" dirty="0" smtClean="0">
                          <a:latin typeface="+mj-lt"/>
                          <a:cs typeface="Arial" panose="020B0604020202020204" pitchFamily="34" charset="0"/>
                        </a:rPr>
                        <a:t>2.  Classroom PA</a:t>
                      </a:r>
                      <a:endParaRPr lang="en-US" sz="1800" dirty="0">
                        <a:latin typeface="+mj-lt"/>
                        <a:cs typeface="Arial" panose="020B0604020202020204" pitchFamily="34" charset="0"/>
                      </a:endParaRPr>
                    </a:p>
                  </a:txBody>
                  <a:tcPr marT="45705" marB="45705" anchor="ctr"/>
                </a:tc>
                <a:tc>
                  <a:txBody>
                    <a:bodyPr/>
                    <a:lstStyle/>
                    <a:p>
                      <a:r>
                        <a:rPr lang="en-US" sz="1800" dirty="0" smtClean="0">
                          <a:latin typeface="+mj-lt"/>
                          <a:cs typeface="Arial" panose="020B0604020202020204" pitchFamily="34" charset="0"/>
                        </a:rPr>
                        <a:t>2. Physical Activity During School</a:t>
                      </a:r>
                      <a:endParaRPr lang="en-US" sz="1800" dirty="0">
                        <a:latin typeface="+mj-lt"/>
                        <a:cs typeface="Arial" panose="020B0604020202020204" pitchFamily="34" charset="0"/>
                      </a:endParaRPr>
                    </a:p>
                  </a:txBody>
                  <a:tcPr marT="45705" marB="45705" anchor="ctr"/>
                </a:tc>
              </a:tr>
              <a:tr h="648865">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u="none" dirty="0" smtClean="0">
                          <a:latin typeface="+mj-lt"/>
                        </a:rPr>
                        <a:t>3. Active Recess or Open Gym</a:t>
                      </a:r>
                    </a:p>
                  </a:txBody>
                  <a:tcPr marT="45705" marB="4570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smtClean="0">
                          <a:latin typeface="+mj-lt"/>
                          <a:cs typeface="Arial" panose="020B0604020202020204" pitchFamily="34" charset="0"/>
                        </a:rPr>
                        <a:t>3.  Before &amp; After School Physical Activity</a:t>
                      </a:r>
                    </a:p>
                  </a:txBody>
                  <a:tcPr marT="45705" marB="4570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smtClean="0">
                          <a:latin typeface="+mj-lt"/>
                          <a:cs typeface="Arial" panose="020B0604020202020204" pitchFamily="34" charset="0"/>
                        </a:rPr>
                        <a:t>3. Before &amp; After School Physical Activity</a:t>
                      </a:r>
                    </a:p>
                  </a:txBody>
                  <a:tcPr marT="45705" marB="45705" anchor="ctr"/>
                </a:tc>
              </a:tr>
              <a:tr h="59297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u="none" dirty="0" smtClean="0">
                          <a:latin typeface="+mj-lt"/>
                        </a:rPr>
                        <a:t>4. Before &amp; After School Physical Activity</a:t>
                      </a:r>
                    </a:p>
                  </a:txBody>
                  <a:tcPr marT="45705" marB="45705" anchor="ctr"/>
                </a:tc>
                <a:tc>
                  <a:txBody>
                    <a:bodyPr/>
                    <a:lstStyle/>
                    <a:p>
                      <a:r>
                        <a:rPr lang="en-US" sz="1800" dirty="0" smtClean="0">
                          <a:latin typeface="+mj-lt"/>
                          <a:cs typeface="Arial" panose="020B0604020202020204" pitchFamily="34" charset="0"/>
                        </a:rPr>
                        <a:t>4.  Staff Involvement</a:t>
                      </a:r>
                      <a:endParaRPr lang="en-US" sz="1800" dirty="0">
                        <a:latin typeface="+mj-lt"/>
                        <a:cs typeface="Arial" panose="020B0604020202020204" pitchFamily="34" charset="0"/>
                      </a:endParaRPr>
                    </a:p>
                  </a:txBody>
                  <a:tcPr marT="45705" marB="45705" anchor="ctr"/>
                </a:tc>
                <a:tc>
                  <a:txBody>
                    <a:bodyPr/>
                    <a:lstStyle/>
                    <a:p>
                      <a:r>
                        <a:rPr lang="en-US" sz="1800" dirty="0" smtClean="0">
                          <a:latin typeface="+mj-lt"/>
                          <a:cs typeface="Arial" panose="020B0604020202020204" pitchFamily="34" charset="0"/>
                        </a:rPr>
                        <a:t>4. Staff Involvement</a:t>
                      </a:r>
                      <a:endParaRPr lang="en-US" sz="1800" dirty="0">
                        <a:latin typeface="+mj-lt"/>
                        <a:cs typeface="Arial" panose="020B0604020202020204" pitchFamily="34" charset="0"/>
                      </a:endParaRPr>
                    </a:p>
                  </a:txBody>
                  <a:tcPr marT="45705" marB="45705" anchor="ctr"/>
                </a:tc>
              </a:tr>
              <a:tr h="776260">
                <a:tc>
                  <a:txBody>
                    <a:bodyPr/>
                    <a:lstStyle/>
                    <a:p>
                      <a:r>
                        <a:rPr lang="en-US" sz="1800" u="none" dirty="0" smtClean="0">
                          <a:latin typeface="+mj-lt"/>
                        </a:rPr>
                        <a:t>+   Family</a:t>
                      </a:r>
                      <a:r>
                        <a:rPr lang="en-US" sz="1800" u="none" baseline="0" dirty="0" smtClean="0">
                          <a:latin typeface="+mj-lt"/>
                        </a:rPr>
                        <a:t> and Community Physical Activity</a:t>
                      </a:r>
                      <a:endParaRPr lang="en-US" sz="1800" dirty="0">
                        <a:latin typeface="+mj-lt"/>
                      </a:endParaRPr>
                    </a:p>
                  </a:txBody>
                  <a:tcPr marT="45705" marB="45705" anchor="ctr"/>
                </a:tc>
                <a:tc>
                  <a:txBody>
                    <a:bodyPr/>
                    <a:lstStyle/>
                    <a:p>
                      <a:r>
                        <a:rPr lang="en-US" sz="1800" dirty="0" smtClean="0">
                          <a:latin typeface="+mj-lt"/>
                          <a:cs typeface="Arial" panose="020B0604020202020204" pitchFamily="34" charset="0"/>
                        </a:rPr>
                        <a:t>5.  Family &amp; Community Engagement</a:t>
                      </a:r>
                      <a:endParaRPr lang="en-US" sz="1800" dirty="0">
                        <a:latin typeface="+mj-lt"/>
                        <a:cs typeface="Arial" panose="020B0604020202020204" pitchFamily="34" charset="0"/>
                      </a:endParaRPr>
                    </a:p>
                  </a:txBody>
                  <a:tcPr marT="45705" marB="4570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j-lt"/>
                          <a:ea typeface="+mn-ea"/>
                          <a:cs typeface="Arial" panose="020B0604020202020204" pitchFamily="34" charset="0"/>
                        </a:rPr>
                        <a:t>5.  Family &amp; Community Engagement</a:t>
                      </a:r>
                      <a:endParaRPr lang="en-US" sz="1800" dirty="0">
                        <a:latin typeface="+mj-lt"/>
                      </a:endParaRPr>
                    </a:p>
                  </a:txBody>
                  <a:tcPr marT="45705" marB="45705" anchor="ctr"/>
                </a:tc>
              </a:tr>
            </a:tbl>
          </a:graphicData>
        </a:graphic>
      </p:graphicFrame>
      <p:sp>
        <p:nvSpPr>
          <p:cNvPr id="6" name="Rounded Rectangle 5"/>
          <p:cNvSpPr>
            <a:spLocks noChangeArrowheads="1"/>
          </p:cNvSpPr>
          <p:nvPr/>
        </p:nvSpPr>
        <p:spPr bwMode="auto">
          <a:xfrm>
            <a:off x="609600" y="3048000"/>
            <a:ext cx="2438400" cy="304800"/>
          </a:xfrm>
          <a:prstGeom prst="roundRect">
            <a:avLst>
              <a:gd name="adj" fmla="val 16667"/>
            </a:avLst>
          </a:prstGeom>
          <a:solidFill>
            <a:schemeClr val="accent2">
              <a:alpha val="30196"/>
            </a:schemeClr>
          </a:solidFill>
          <a:ln w="9525" algn="ctr">
            <a:solidFill>
              <a:schemeClr val="accent1"/>
            </a:solidFill>
            <a:round/>
            <a:headEnd/>
            <a:tailEnd/>
          </a:ln>
        </p:spPr>
        <p:txBody>
          <a:bodyPr wrap="square">
            <a:spAutoFit/>
          </a:bodyPr>
          <a:lstStyle/>
          <a:p>
            <a:endParaRPr lang="en-US"/>
          </a:p>
        </p:txBody>
      </p:sp>
      <p:sp>
        <p:nvSpPr>
          <p:cNvPr id="7" name="Rounded Rectangle 6"/>
          <p:cNvSpPr>
            <a:spLocks noChangeArrowheads="1"/>
          </p:cNvSpPr>
          <p:nvPr/>
        </p:nvSpPr>
        <p:spPr bwMode="auto">
          <a:xfrm>
            <a:off x="3352800" y="3048000"/>
            <a:ext cx="2590800" cy="304800"/>
          </a:xfrm>
          <a:prstGeom prst="roundRect">
            <a:avLst>
              <a:gd name="adj" fmla="val 16667"/>
            </a:avLst>
          </a:prstGeom>
          <a:solidFill>
            <a:schemeClr val="accent2">
              <a:alpha val="30196"/>
            </a:schemeClr>
          </a:solidFill>
          <a:ln w="9525" algn="ctr">
            <a:solidFill>
              <a:schemeClr val="accent1"/>
            </a:solidFill>
            <a:round/>
            <a:headEnd/>
            <a:tailEnd/>
          </a:ln>
        </p:spPr>
        <p:txBody>
          <a:bodyPr wrap="square">
            <a:spAutoFit/>
          </a:bodyPr>
          <a:lstStyle/>
          <a:p>
            <a:endParaRPr lang="en-US"/>
          </a:p>
        </p:txBody>
      </p:sp>
      <p:sp>
        <p:nvSpPr>
          <p:cNvPr id="8" name="Rounded Rectangle 7"/>
          <p:cNvSpPr>
            <a:spLocks noChangeArrowheads="1"/>
          </p:cNvSpPr>
          <p:nvPr/>
        </p:nvSpPr>
        <p:spPr bwMode="auto">
          <a:xfrm>
            <a:off x="542544" y="4153614"/>
            <a:ext cx="2657856" cy="646986"/>
          </a:xfrm>
          <a:prstGeom prst="roundRect">
            <a:avLst>
              <a:gd name="adj" fmla="val 16667"/>
            </a:avLst>
          </a:prstGeom>
          <a:solidFill>
            <a:schemeClr val="accent3">
              <a:lumMod val="40000"/>
              <a:lumOff val="60000"/>
              <a:alpha val="30000"/>
            </a:schemeClr>
          </a:solidFill>
          <a:ln w="9525" algn="ctr">
            <a:solidFill>
              <a:schemeClr val="accent1"/>
            </a:solidFill>
            <a:round/>
            <a:headEnd/>
            <a:tailEnd/>
          </a:ln>
        </p:spPr>
        <p:txBody>
          <a:bodyPr wrap="square">
            <a:spAutoFit/>
          </a:bodyPr>
          <a:lstStyle/>
          <a:p>
            <a:endParaRPr lang="en-US" sz="1400" dirty="0" smtClean="0"/>
          </a:p>
          <a:p>
            <a:endParaRPr lang="en-US" dirty="0"/>
          </a:p>
        </p:txBody>
      </p:sp>
      <p:sp>
        <p:nvSpPr>
          <p:cNvPr id="10" name="Rounded Rectangle 9"/>
          <p:cNvSpPr>
            <a:spLocks noChangeArrowheads="1"/>
          </p:cNvSpPr>
          <p:nvPr/>
        </p:nvSpPr>
        <p:spPr bwMode="auto">
          <a:xfrm>
            <a:off x="3352800" y="3505200"/>
            <a:ext cx="2590800" cy="681038"/>
          </a:xfrm>
          <a:prstGeom prst="roundRect">
            <a:avLst>
              <a:gd name="adj" fmla="val 16667"/>
            </a:avLst>
          </a:prstGeom>
          <a:solidFill>
            <a:schemeClr val="accent3">
              <a:lumMod val="40000"/>
              <a:lumOff val="60000"/>
              <a:alpha val="30000"/>
            </a:schemeClr>
          </a:solidFill>
          <a:ln w="9525" algn="ctr">
            <a:solidFill>
              <a:schemeClr val="accent1"/>
            </a:solidFill>
            <a:round/>
            <a:headEnd/>
            <a:tailEnd/>
          </a:ln>
        </p:spPr>
        <p:txBody>
          <a:bodyPr wrap="square">
            <a:spAutoFit/>
          </a:bodyPr>
          <a:lstStyle/>
          <a:p>
            <a:endParaRPr lang="en-US" sz="1600" dirty="0" smtClean="0"/>
          </a:p>
          <a:p>
            <a:endParaRPr lang="en-US" dirty="0"/>
          </a:p>
        </p:txBody>
      </p:sp>
      <p:sp>
        <p:nvSpPr>
          <p:cNvPr id="11" name="TextBox 10"/>
          <p:cNvSpPr txBox="1">
            <a:spLocks noChangeArrowheads="1"/>
          </p:cNvSpPr>
          <p:nvPr/>
        </p:nvSpPr>
        <p:spPr bwMode="auto">
          <a:xfrm>
            <a:off x="914400" y="5562600"/>
            <a:ext cx="838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u="sng">
                <a:solidFill>
                  <a:schemeClr val="tx1"/>
                </a:solidFill>
                <a:latin typeface="Arial" pitchFamily="34" charset="0"/>
              </a:defRPr>
            </a:lvl1pPr>
            <a:lvl2pPr marL="742950" indent="-285750" eaLnBrk="0" hangingPunct="0">
              <a:defRPr sz="2800" u="sng">
                <a:solidFill>
                  <a:schemeClr val="tx1"/>
                </a:solidFill>
                <a:latin typeface="Arial" pitchFamily="34" charset="0"/>
              </a:defRPr>
            </a:lvl2pPr>
            <a:lvl3pPr marL="1143000" indent="-228600" eaLnBrk="0" hangingPunct="0">
              <a:defRPr sz="2800" u="sng">
                <a:solidFill>
                  <a:schemeClr val="tx1"/>
                </a:solidFill>
                <a:latin typeface="Arial" pitchFamily="34" charset="0"/>
              </a:defRPr>
            </a:lvl3pPr>
            <a:lvl4pPr marL="1600200" indent="-228600" eaLnBrk="0" hangingPunct="0">
              <a:defRPr sz="2800" u="sng">
                <a:solidFill>
                  <a:schemeClr val="tx1"/>
                </a:solidFill>
                <a:latin typeface="Arial" pitchFamily="34" charset="0"/>
              </a:defRPr>
            </a:lvl4pPr>
            <a:lvl5pPr marL="2057400" indent="-228600" eaLnBrk="0" hangingPunct="0">
              <a:defRPr sz="2800" u="sng">
                <a:solidFill>
                  <a:schemeClr val="tx1"/>
                </a:solidFill>
                <a:latin typeface="Arial" pitchFamily="34" charset="0"/>
              </a:defRPr>
            </a:lvl5pPr>
            <a:lvl6pPr marL="2514600" indent="-228600" algn="r" eaLnBrk="0" fontAlgn="base" hangingPunct="0">
              <a:spcBef>
                <a:spcPct val="0"/>
              </a:spcBef>
              <a:spcAft>
                <a:spcPct val="0"/>
              </a:spcAft>
              <a:defRPr sz="2800" u="sng">
                <a:solidFill>
                  <a:schemeClr val="tx1"/>
                </a:solidFill>
                <a:latin typeface="Arial" pitchFamily="34" charset="0"/>
              </a:defRPr>
            </a:lvl6pPr>
            <a:lvl7pPr marL="2971800" indent="-228600" algn="r" eaLnBrk="0" fontAlgn="base" hangingPunct="0">
              <a:spcBef>
                <a:spcPct val="0"/>
              </a:spcBef>
              <a:spcAft>
                <a:spcPct val="0"/>
              </a:spcAft>
              <a:defRPr sz="2800" u="sng">
                <a:solidFill>
                  <a:schemeClr val="tx1"/>
                </a:solidFill>
                <a:latin typeface="Arial" pitchFamily="34" charset="0"/>
              </a:defRPr>
            </a:lvl7pPr>
            <a:lvl8pPr marL="3429000" indent="-228600" algn="r" eaLnBrk="0" fontAlgn="base" hangingPunct="0">
              <a:spcBef>
                <a:spcPct val="0"/>
              </a:spcBef>
              <a:spcAft>
                <a:spcPct val="0"/>
              </a:spcAft>
              <a:defRPr sz="2800" u="sng">
                <a:solidFill>
                  <a:schemeClr val="tx1"/>
                </a:solidFill>
                <a:latin typeface="Arial" pitchFamily="34" charset="0"/>
              </a:defRPr>
            </a:lvl8pPr>
            <a:lvl9pPr marL="3886200" indent="-228600" algn="r" eaLnBrk="0" fontAlgn="base" hangingPunct="0">
              <a:spcBef>
                <a:spcPct val="0"/>
              </a:spcBef>
              <a:spcAft>
                <a:spcPct val="0"/>
              </a:spcAft>
              <a:defRPr sz="2800" u="sng">
                <a:solidFill>
                  <a:schemeClr val="tx1"/>
                </a:solidFill>
                <a:latin typeface="Arial" pitchFamily="34" charset="0"/>
              </a:defRPr>
            </a:lvl9pPr>
          </a:lstStyle>
          <a:p>
            <a:pPr eaLnBrk="1" hangingPunct="1"/>
            <a:r>
              <a:rPr lang="en-US" sz="2000" b="1" u="none" dirty="0">
                <a:solidFill>
                  <a:schemeClr val="accent1">
                    <a:lumMod val="75000"/>
                  </a:schemeClr>
                </a:solidFill>
              </a:rPr>
              <a:t>Similar focus</a:t>
            </a:r>
            <a:r>
              <a:rPr lang="en-US" sz="2000" u="none" dirty="0"/>
              <a:t>. </a:t>
            </a:r>
            <a:r>
              <a:rPr lang="en-US" sz="2000" u="none" dirty="0" smtClean="0"/>
              <a:t>Core 4+ focuses on five specific strategies. </a:t>
            </a:r>
          </a:p>
          <a:p>
            <a:pPr eaLnBrk="1" hangingPunct="1"/>
            <a:r>
              <a:rPr lang="en-US" sz="2000" u="none" dirty="0" smtClean="0"/>
              <a:t>Let’s </a:t>
            </a:r>
            <a:r>
              <a:rPr lang="en-US" sz="2000" u="none" dirty="0"/>
              <a:t>Move Schools looks at two specific strategies plus broader </a:t>
            </a:r>
            <a:r>
              <a:rPr lang="en-US" sz="2000" u="none" dirty="0" smtClean="0"/>
              <a:t>issues and uses the CSPAP framework, which was developed with AAHPERD. </a:t>
            </a:r>
            <a:endParaRPr lang="en-US" sz="2000" u="none" dirty="0"/>
          </a:p>
        </p:txBody>
      </p:sp>
      <p:sp>
        <p:nvSpPr>
          <p:cNvPr id="9" name="Rounded Rectangle 8"/>
          <p:cNvSpPr>
            <a:spLocks noChangeArrowheads="1"/>
          </p:cNvSpPr>
          <p:nvPr/>
        </p:nvSpPr>
        <p:spPr bwMode="auto">
          <a:xfrm>
            <a:off x="6172200" y="2858214"/>
            <a:ext cx="2590800" cy="646986"/>
          </a:xfrm>
          <a:prstGeom prst="roundRect">
            <a:avLst>
              <a:gd name="adj" fmla="val 16667"/>
            </a:avLst>
          </a:prstGeom>
          <a:solidFill>
            <a:schemeClr val="accent2">
              <a:alpha val="30196"/>
            </a:schemeClr>
          </a:solidFill>
          <a:ln w="9525" algn="ctr">
            <a:solidFill>
              <a:schemeClr val="accent1"/>
            </a:solidFill>
            <a:round/>
            <a:headEnd/>
            <a:tailEnd/>
          </a:ln>
        </p:spPr>
        <p:txBody>
          <a:bodyPr wrap="square">
            <a:spAutoFit/>
          </a:bodyPr>
          <a:lstStyle/>
          <a:p>
            <a:endParaRPr lang="en-US" sz="1400" dirty="0" smtClean="0"/>
          </a:p>
          <a:p>
            <a:endParaRPr lang="en-US" dirty="0"/>
          </a:p>
        </p:txBody>
      </p:sp>
      <p:sp>
        <p:nvSpPr>
          <p:cNvPr id="12" name="Rounded Rectangle 11"/>
          <p:cNvSpPr>
            <a:spLocks noChangeArrowheads="1"/>
          </p:cNvSpPr>
          <p:nvPr/>
        </p:nvSpPr>
        <p:spPr bwMode="auto">
          <a:xfrm>
            <a:off x="6172200" y="3505200"/>
            <a:ext cx="2590800" cy="681038"/>
          </a:xfrm>
          <a:prstGeom prst="roundRect">
            <a:avLst>
              <a:gd name="adj" fmla="val 16667"/>
            </a:avLst>
          </a:prstGeom>
          <a:solidFill>
            <a:schemeClr val="accent3">
              <a:lumMod val="40000"/>
              <a:lumOff val="60000"/>
              <a:alpha val="30000"/>
            </a:schemeClr>
          </a:solidFill>
          <a:ln w="9525" algn="ctr">
            <a:solidFill>
              <a:schemeClr val="accent1"/>
            </a:solidFill>
            <a:round/>
            <a:headEnd/>
            <a:tailEnd/>
          </a:ln>
        </p:spPr>
        <p:txBody>
          <a:bodyPr wrap="square">
            <a:spAutoFit/>
          </a:bodyPr>
          <a:lstStyle/>
          <a:p>
            <a:endParaRPr lang="en-US" sz="1600" dirty="0" smtClean="0"/>
          </a:p>
          <a:p>
            <a:endParaRPr lang="en-US" dirty="0"/>
          </a:p>
        </p:txBody>
      </p:sp>
      <p:sp>
        <p:nvSpPr>
          <p:cNvPr id="13" name="Rounded Rectangle 12"/>
          <p:cNvSpPr>
            <a:spLocks noChangeArrowheads="1"/>
          </p:cNvSpPr>
          <p:nvPr/>
        </p:nvSpPr>
        <p:spPr bwMode="auto">
          <a:xfrm>
            <a:off x="609600" y="4859063"/>
            <a:ext cx="2590800" cy="646986"/>
          </a:xfrm>
          <a:prstGeom prst="roundRect">
            <a:avLst>
              <a:gd name="adj" fmla="val 16667"/>
            </a:avLst>
          </a:prstGeom>
          <a:solidFill>
            <a:srgbClr val="00B0F0">
              <a:alpha val="30000"/>
            </a:srgbClr>
          </a:solidFill>
          <a:ln w="9525" algn="ctr">
            <a:solidFill>
              <a:schemeClr val="accent1"/>
            </a:solidFill>
            <a:round/>
            <a:headEnd/>
            <a:tailEnd/>
          </a:ln>
        </p:spPr>
        <p:txBody>
          <a:bodyPr wrap="square">
            <a:spAutoFit/>
          </a:bodyPr>
          <a:lstStyle/>
          <a:p>
            <a:r>
              <a:rPr lang="en-US" sz="1400" dirty="0" smtClean="0"/>
              <a:t>  </a:t>
            </a:r>
          </a:p>
          <a:p>
            <a:endParaRPr lang="en-US" dirty="0"/>
          </a:p>
        </p:txBody>
      </p:sp>
      <p:sp>
        <p:nvSpPr>
          <p:cNvPr id="14" name="Rounded Rectangle 13"/>
          <p:cNvSpPr>
            <a:spLocks noChangeArrowheads="1"/>
          </p:cNvSpPr>
          <p:nvPr/>
        </p:nvSpPr>
        <p:spPr bwMode="auto">
          <a:xfrm>
            <a:off x="3315462" y="4839414"/>
            <a:ext cx="2628138" cy="646986"/>
          </a:xfrm>
          <a:prstGeom prst="roundRect">
            <a:avLst>
              <a:gd name="adj" fmla="val 16667"/>
            </a:avLst>
          </a:prstGeom>
          <a:solidFill>
            <a:srgbClr val="00B0F0">
              <a:alpha val="30000"/>
            </a:srgbClr>
          </a:solidFill>
          <a:ln w="9525" algn="ctr">
            <a:solidFill>
              <a:schemeClr val="accent1"/>
            </a:solidFill>
            <a:round/>
            <a:headEnd/>
            <a:tailEnd/>
          </a:ln>
        </p:spPr>
        <p:txBody>
          <a:bodyPr wrap="square">
            <a:spAutoFit/>
          </a:bodyPr>
          <a:lstStyle/>
          <a:p>
            <a:endParaRPr lang="en-US" sz="1400" dirty="0" smtClean="0"/>
          </a:p>
          <a:p>
            <a:endParaRPr lang="en-US" dirty="0"/>
          </a:p>
        </p:txBody>
      </p:sp>
      <p:sp>
        <p:nvSpPr>
          <p:cNvPr id="15" name="Rounded Rectangle 14"/>
          <p:cNvSpPr>
            <a:spLocks noChangeArrowheads="1"/>
          </p:cNvSpPr>
          <p:nvPr/>
        </p:nvSpPr>
        <p:spPr bwMode="auto">
          <a:xfrm>
            <a:off x="6172200" y="4839414"/>
            <a:ext cx="2590800" cy="646986"/>
          </a:xfrm>
          <a:prstGeom prst="roundRect">
            <a:avLst>
              <a:gd name="adj" fmla="val 16667"/>
            </a:avLst>
          </a:prstGeom>
          <a:solidFill>
            <a:srgbClr val="00B0F0">
              <a:alpha val="30000"/>
            </a:srgbClr>
          </a:solidFill>
          <a:ln w="9525" algn="ctr">
            <a:solidFill>
              <a:schemeClr val="accent1"/>
            </a:solidFill>
            <a:round/>
            <a:headEnd/>
            <a:tailEnd/>
          </a:ln>
        </p:spPr>
        <p:txBody>
          <a:bodyPr wrap="square">
            <a:spAutoFit/>
          </a:bodyPr>
          <a:lstStyle/>
          <a:p>
            <a:endParaRPr lang="en-US" sz="1400" dirty="0" smtClean="0"/>
          </a:p>
          <a:p>
            <a:endParaRPr lang="en-US" dirty="0"/>
          </a:p>
        </p:txBody>
      </p:sp>
      <p:sp>
        <p:nvSpPr>
          <p:cNvPr id="16" name="Rounded Rectangle 15"/>
          <p:cNvSpPr>
            <a:spLocks noChangeArrowheads="1"/>
          </p:cNvSpPr>
          <p:nvPr/>
        </p:nvSpPr>
        <p:spPr bwMode="auto">
          <a:xfrm>
            <a:off x="609600" y="3467814"/>
            <a:ext cx="2590800" cy="646986"/>
          </a:xfrm>
          <a:prstGeom prst="roundRect">
            <a:avLst>
              <a:gd name="adj" fmla="val 16667"/>
            </a:avLst>
          </a:prstGeom>
          <a:solidFill>
            <a:schemeClr val="accent2">
              <a:alpha val="30196"/>
            </a:schemeClr>
          </a:solidFill>
          <a:ln w="9525" algn="ctr">
            <a:solidFill>
              <a:schemeClr val="accent1"/>
            </a:solidFill>
            <a:round/>
            <a:headEnd/>
            <a:tailEnd/>
          </a:ln>
        </p:spPr>
        <p:txBody>
          <a:bodyPr wrap="square">
            <a:spAutoFit/>
          </a:bodyPr>
          <a:lstStyle/>
          <a:p>
            <a:endParaRPr lang="en-US" sz="1400" dirty="0" smtClean="0"/>
          </a:p>
          <a:p>
            <a:endParaRPr lang="en-US" dirty="0"/>
          </a:p>
        </p:txBody>
      </p:sp>
    </p:spTree>
    <p:extLst>
      <p:ext uri="{BB962C8B-B14F-4D97-AF65-F5344CB8AC3E}">
        <p14:creationId xmlns:p14="http://schemas.microsoft.com/office/powerpoint/2010/main" val="3186028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p:bldP spid="9"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Schools: Core 4+ Strategies</a:t>
            </a:r>
            <a:endParaRPr lang="en-US" dirty="0"/>
          </a:p>
        </p:txBody>
      </p:sp>
      <p:sp>
        <p:nvSpPr>
          <p:cNvPr id="3" name="Content Placeholder 2"/>
          <p:cNvSpPr>
            <a:spLocks noGrp="1"/>
          </p:cNvSpPr>
          <p:nvPr>
            <p:ph idx="1"/>
          </p:nvPr>
        </p:nvSpPr>
        <p:spPr>
          <a:xfrm>
            <a:off x="1143000" y="1600200"/>
            <a:ext cx="8001000" cy="4495800"/>
          </a:xfrm>
        </p:spPr>
        <p:txBody>
          <a:bodyPr>
            <a:normAutofit fontScale="92500"/>
          </a:bodyPr>
          <a:lstStyle/>
          <a:p>
            <a:pPr marL="0" indent="0" fontAlgn="t">
              <a:buNone/>
            </a:pPr>
            <a:r>
              <a:rPr lang="en-US" dirty="0" smtClean="0"/>
              <a:t>Active Schools: Core 4+ is a set of strategies to increase student physical activity.</a:t>
            </a:r>
          </a:p>
          <a:p>
            <a:pPr marL="0" indent="0" fontAlgn="t">
              <a:buNone/>
            </a:pPr>
            <a:r>
              <a:rPr lang="en-US" dirty="0" smtClean="0"/>
              <a:t>1. </a:t>
            </a:r>
            <a:r>
              <a:rPr lang="en-US" dirty="0">
                <a:hlinkClick r:id="rId2"/>
              </a:rPr>
              <a:t>Learn what Core 4+ could mean for your </a:t>
            </a:r>
            <a:r>
              <a:rPr lang="en-US" dirty="0" smtClean="0">
                <a:hlinkClick r:id="rId2"/>
              </a:rPr>
              <a:t>school</a:t>
            </a:r>
            <a:r>
              <a:rPr lang="en-US" dirty="0">
                <a:hlinkClick r:id="rId2"/>
              </a:rPr>
              <a:t>!</a:t>
            </a:r>
            <a:endParaRPr lang="en-US" dirty="0" smtClean="0"/>
          </a:p>
          <a:p>
            <a:pPr marL="0" indent="0" fontAlgn="t">
              <a:buNone/>
            </a:pPr>
            <a:r>
              <a:rPr lang="en-US" dirty="0" smtClean="0"/>
              <a:t>2. </a:t>
            </a:r>
            <a:r>
              <a:rPr lang="en-US" dirty="0">
                <a:hlinkClick r:id="rId3"/>
              </a:rPr>
              <a:t>How "Did You Get Your 60?"</a:t>
            </a:r>
            <a:endParaRPr lang="en-US" dirty="0" smtClean="0"/>
          </a:p>
          <a:p>
            <a:pPr marL="0" indent="0" fontAlgn="t">
              <a:buNone/>
            </a:pPr>
            <a:r>
              <a:rPr lang="en-US" dirty="0" smtClean="0"/>
              <a:t>3. </a:t>
            </a:r>
            <a:r>
              <a:rPr lang="en-US" dirty="0">
                <a:hlinkClick r:id="rId4"/>
              </a:rPr>
              <a:t>Active Schools: Core 4+ Learn. Do. Share</a:t>
            </a:r>
            <a:endParaRPr lang="en-US" dirty="0" smtClean="0"/>
          </a:p>
          <a:p>
            <a:pPr marL="0" indent="0" fontAlgn="t">
              <a:buNone/>
            </a:pPr>
            <a:r>
              <a:rPr lang="en-US" dirty="0" smtClean="0"/>
              <a:t>4. </a:t>
            </a:r>
            <a:r>
              <a:rPr lang="en-US" dirty="0">
                <a:hlinkClick r:id="rId5"/>
              </a:rPr>
              <a:t>CDC resources</a:t>
            </a:r>
            <a:endParaRPr lang="en-US" dirty="0" smtClean="0"/>
          </a:p>
          <a:p>
            <a:pPr marL="0" indent="0" fontAlgn="t">
              <a:buNone/>
            </a:pPr>
            <a:r>
              <a:rPr lang="en-US" dirty="0" smtClean="0"/>
              <a:t> </a:t>
            </a:r>
          </a:p>
          <a:p>
            <a:pPr marL="0" indent="0" fontAlgn="t">
              <a:buNone/>
            </a:pPr>
            <a:r>
              <a:rPr lang="en-US" dirty="0" smtClean="0"/>
              <a:t>Active Schools: </a:t>
            </a:r>
            <a:r>
              <a:rPr lang="en-US" dirty="0">
                <a:hlinkClick r:id="rId6"/>
              </a:rPr>
              <a:t>Core 4+ Overview</a:t>
            </a:r>
            <a:r>
              <a:rPr lang="en-US" dirty="0" smtClean="0"/>
              <a:t>     </a:t>
            </a:r>
            <a:r>
              <a:rPr lang="en-US" dirty="0">
                <a:hlinkClick r:id="rId7"/>
              </a:rPr>
              <a:t>Video</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Schools: core 4+ Intro</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714500"/>
            <a:ext cx="6315075"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009" y="4953000"/>
            <a:ext cx="2847791"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714500"/>
            <a:ext cx="2694684"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990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strategies</a:t>
            </a:r>
            <a:endParaRPr lang="en-US" dirty="0"/>
          </a:p>
        </p:txBody>
      </p:sp>
      <p:sp>
        <p:nvSpPr>
          <p:cNvPr id="3" name="Content Placeholder 2"/>
          <p:cNvSpPr>
            <a:spLocks noGrp="1"/>
          </p:cNvSpPr>
          <p:nvPr>
            <p:ph idx="1"/>
          </p:nvPr>
        </p:nvSpPr>
        <p:spPr/>
        <p:txBody>
          <a:bodyPr/>
          <a:lstStyle/>
          <a:p>
            <a:pPr marL="0" indent="0" fontAlgn="t">
              <a:buNone/>
            </a:pPr>
            <a:r>
              <a:rPr lang="en-US" dirty="0" smtClean="0"/>
              <a:t>1.   </a:t>
            </a:r>
            <a:r>
              <a:rPr lang="en-US" dirty="0">
                <a:hlinkClick r:id="rId2"/>
              </a:rPr>
              <a:t>Active PE Minutes</a:t>
            </a:r>
            <a:r>
              <a:rPr lang="en-US" dirty="0" smtClean="0"/>
              <a:t>                  </a:t>
            </a:r>
            <a:r>
              <a:rPr lang="en-US" dirty="0">
                <a:hlinkClick r:id="rId3"/>
              </a:rPr>
              <a:t>Video</a:t>
            </a:r>
            <a:endParaRPr lang="en-US" dirty="0" smtClean="0"/>
          </a:p>
          <a:p>
            <a:pPr marL="0" indent="0" fontAlgn="t">
              <a:buNone/>
            </a:pPr>
            <a:r>
              <a:rPr lang="en-US" dirty="0" smtClean="0"/>
              <a:t>2.   </a:t>
            </a:r>
            <a:r>
              <a:rPr lang="en-US" dirty="0">
                <a:hlinkClick r:id="rId4"/>
              </a:rPr>
              <a:t>Active Classrooms</a:t>
            </a:r>
            <a:r>
              <a:rPr lang="en-US" dirty="0" smtClean="0"/>
              <a:t>                  </a:t>
            </a:r>
            <a:r>
              <a:rPr lang="en-US" dirty="0">
                <a:hlinkClick r:id="rId5"/>
              </a:rPr>
              <a:t>Video</a:t>
            </a:r>
            <a:endParaRPr lang="en-US" dirty="0" smtClean="0"/>
          </a:p>
          <a:p>
            <a:pPr marL="0" indent="0" fontAlgn="t">
              <a:buNone/>
            </a:pPr>
            <a:r>
              <a:rPr lang="en-US" dirty="0" smtClean="0"/>
              <a:t>3.   </a:t>
            </a:r>
            <a:r>
              <a:rPr lang="en-US" dirty="0">
                <a:hlinkClick r:id="rId6"/>
              </a:rPr>
              <a:t>Active Recess/Open Gym</a:t>
            </a:r>
            <a:r>
              <a:rPr lang="en-US" dirty="0" smtClean="0"/>
              <a:t>     </a:t>
            </a:r>
            <a:r>
              <a:rPr lang="en-US" dirty="0">
                <a:hlinkClick r:id="rId7"/>
              </a:rPr>
              <a:t>Video</a:t>
            </a:r>
            <a:endParaRPr lang="en-US" dirty="0" smtClean="0"/>
          </a:p>
          <a:p>
            <a:pPr marL="0" indent="0" fontAlgn="t">
              <a:buNone/>
            </a:pPr>
            <a:r>
              <a:rPr lang="en-US" dirty="0" smtClean="0"/>
              <a:t>4.   </a:t>
            </a:r>
            <a:r>
              <a:rPr lang="en-US" dirty="0">
                <a:hlinkClick r:id="rId8"/>
              </a:rPr>
              <a:t>Before and After School</a:t>
            </a:r>
            <a:r>
              <a:rPr lang="en-US" dirty="0" smtClean="0"/>
              <a:t>        </a:t>
            </a:r>
            <a:r>
              <a:rPr lang="en-US" dirty="0" smtClean="0">
                <a:hlinkClick r:id="rId9"/>
              </a:rPr>
              <a:t>Video</a:t>
            </a:r>
            <a:endParaRPr lang="en-US" dirty="0" smtClean="0"/>
          </a:p>
          <a:p>
            <a:pPr marL="0" indent="0" fontAlgn="t">
              <a:buNone/>
            </a:pPr>
            <a:r>
              <a:rPr lang="en-US" dirty="0" smtClean="0"/>
              <a:t>+.   </a:t>
            </a:r>
            <a:r>
              <a:rPr lang="en-US" dirty="0">
                <a:hlinkClick r:id="rId10"/>
              </a:rPr>
              <a:t>Home and Community</a:t>
            </a:r>
            <a:r>
              <a:rPr lang="en-US" dirty="0" smtClean="0"/>
              <a:t>          </a:t>
            </a:r>
            <a:r>
              <a:rPr lang="en-US" dirty="0" smtClean="0">
                <a:hlinkClick r:id="rId11"/>
              </a:rPr>
              <a:t>Video</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74439515"/>
              </p:ext>
            </p:extLst>
          </p:nvPr>
        </p:nvGraphicFramePr>
        <p:xfrm>
          <a:off x="4063253" y="1399384"/>
          <a:ext cx="6172200" cy="54541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581400" y="1295400"/>
            <a:ext cx="5562600" cy="369332"/>
          </a:xfrm>
          <a:prstGeom prst="rect">
            <a:avLst/>
          </a:prstGeom>
          <a:noFill/>
        </p:spPr>
        <p:txBody>
          <a:bodyPr wrap="square" rtlCol="0">
            <a:spAutoFit/>
          </a:bodyPr>
          <a:lstStyle/>
          <a:p>
            <a:pPr algn="ctr"/>
            <a:r>
              <a:rPr lang="en-US" b="1" dirty="0" smtClean="0">
                <a:solidFill>
                  <a:prstClr val="black"/>
                </a:solidFill>
              </a:rPr>
              <a:t>Active Classrooms: % Schools Participating</a:t>
            </a:r>
            <a:endParaRPr lang="en-US" b="1" dirty="0">
              <a:solidFill>
                <a:prstClr val="black"/>
              </a:solidFill>
            </a:endParaRPr>
          </a:p>
        </p:txBody>
      </p:sp>
      <p:cxnSp>
        <p:nvCxnSpPr>
          <p:cNvPr id="8" name="Straight Arrow Connector 7"/>
          <p:cNvCxnSpPr/>
          <p:nvPr/>
        </p:nvCxnSpPr>
        <p:spPr>
          <a:xfrm flipV="1">
            <a:off x="6728012" y="2438400"/>
            <a:ext cx="206188" cy="186690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271247" y="3200400"/>
            <a:ext cx="138953" cy="1866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10200" y="2743200"/>
            <a:ext cx="2667000" cy="2438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1" y="1481078"/>
            <a:ext cx="2971800" cy="3693319"/>
          </a:xfrm>
          <a:prstGeom prst="rect">
            <a:avLst/>
          </a:prstGeom>
          <a:noFill/>
        </p:spPr>
        <p:txBody>
          <a:bodyPr wrap="square" rtlCol="0">
            <a:spAutoFit/>
          </a:bodyPr>
          <a:lstStyle/>
          <a:p>
            <a:r>
              <a:rPr lang="en-US" u="sng" dirty="0" smtClean="0"/>
              <a:t>Survey: 3 projects since 2010</a:t>
            </a:r>
          </a:p>
          <a:p>
            <a:r>
              <a:rPr lang="en-US" dirty="0" smtClean="0"/>
              <a:t>Each project has:</a:t>
            </a:r>
          </a:p>
          <a:p>
            <a:pPr marL="285750" indent="-285750">
              <a:buFont typeface="Arial" panose="020B0604020202020204" pitchFamily="34" charset="0"/>
              <a:buChar char="•"/>
            </a:pPr>
            <a:r>
              <a:rPr lang="en-US" dirty="0"/>
              <a:t>Showed a significant increase in </a:t>
            </a:r>
            <a:r>
              <a:rPr lang="en-US" dirty="0" smtClean="0"/>
              <a:t>participation pre - post</a:t>
            </a:r>
            <a:endParaRPr lang="en-US" dirty="0"/>
          </a:p>
          <a:p>
            <a:pPr marL="285750" indent="-285750">
              <a:buFont typeface="Arial" panose="020B0604020202020204" pitchFamily="34" charset="0"/>
              <a:buChar char="•"/>
            </a:pPr>
            <a:r>
              <a:rPr lang="en-US" dirty="0" smtClean="0"/>
              <a:t>Started at a higher % than the previous project – it’s “catching 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dirty="0" smtClean="0"/>
              <a:t>Note: New accelerometer pilot will look at real changes in activity levels</a:t>
            </a:r>
            <a:endParaRPr lang="en-US" dirty="0"/>
          </a:p>
        </p:txBody>
      </p:sp>
      <p:sp>
        <p:nvSpPr>
          <p:cNvPr id="11" name="TextBox 10"/>
          <p:cNvSpPr txBox="1"/>
          <p:nvPr/>
        </p:nvSpPr>
        <p:spPr>
          <a:xfrm>
            <a:off x="1828800" y="0"/>
            <a:ext cx="6705600" cy="1323439"/>
          </a:xfrm>
          <a:prstGeom prst="rect">
            <a:avLst/>
          </a:prstGeom>
          <a:noFill/>
        </p:spPr>
        <p:txBody>
          <a:bodyPr wrap="square" rtlCol="0">
            <a:spAutoFit/>
          </a:bodyPr>
          <a:lstStyle/>
          <a:p>
            <a:pPr algn="ctr"/>
            <a:r>
              <a:rPr lang="en-US" sz="4000" b="1" dirty="0" smtClean="0">
                <a:solidFill>
                  <a:schemeClr val="tx2"/>
                </a:solidFill>
              </a:rPr>
              <a:t>Change the Environment to Increase Physical Activity</a:t>
            </a:r>
            <a:endParaRPr lang="en-US" sz="4000" b="1" dirty="0">
              <a:solidFill>
                <a:schemeClr val="tx2"/>
              </a:solidFill>
            </a:endParaRPr>
          </a:p>
        </p:txBody>
      </p:sp>
    </p:spTree>
    <p:extLst>
      <p:ext uri="{BB962C8B-B14F-4D97-AF65-F5344CB8AC3E}">
        <p14:creationId xmlns:p14="http://schemas.microsoft.com/office/powerpoint/2010/main" val="359658517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696200" cy="1064172"/>
          </a:xfrm>
        </p:spPr>
        <p:txBody>
          <a:bodyPr/>
          <a:lstStyle/>
          <a:p>
            <a:r>
              <a:rPr lang="en-US" dirty="0" smtClean="0"/>
              <a:t>Why Active Schools: Core 4+</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029284"/>
            <a:ext cx="2779058" cy="282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219200"/>
            <a:ext cx="2690550" cy="25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3675" y="1219201"/>
            <a:ext cx="2473227" cy="25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038600"/>
            <a:ext cx="2721629" cy="283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3675" y="4018989"/>
            <a:ext cx="2630325" cy="283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8541" y="1454058"/>
            <a:ext cx="2702859" cy="923330"/>
          </a:xfrm>
          <a:prstGeom prst="rect">
            <a:avLst/>
          </a:prstGeom>
          <a:noFill/>
        </p:spPr>
        <p:txBody>
          <a:bodyPr wrap="square" rtlCol="0">
            <a:spAutoFit/>
          </a:bodyPr>
          <a:lstStyle/>
          <a:p>
            <a:pPr algn="ctr"/>
            <a:r>
              <a:rPr lang="en-US" u="sng" dirty="0" smtClean="0"/>
              <a:t>The trend for Active Classrooms also showed up in the </a:t>
            </a:r>
            <a:r>
              <a:rPr lang="en-US" u="sng" dirty="0"/>
              <a:t>o</a:t>
            </a:r>
            <a:r>
              <a:rPr lang="en-US" u="sng" dirty="0" smtClean="0"/>
              <a:t>ther strategies</a:t>
            </a:r>
            <a:endParaRPr lang="en-US" dirty="0"/>
          </a:p>
        </p:txBody>
      </p:sp>
    </p:spTree>
    <p:extLst>
      <p:ext uri="{BB962C8B-B14F-4D97-AF65-F5344CB8AC3E}">
        <p14:creationId xmlns:p14="http://schemas.microsoft.com/office/powerpoint/2010/main" val="3594955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1066800" y="609600"/>
            <a:ext cx="5105400" cy="1676400"/>
          </a:xfrm>
        </p:spPr>
        <p:txBody>
          <a:bodyPr>
            <a:noAutofit/>
          </a:bodyPr>
          <a:lstStyle/>
          <a:p>
            <a:pPr eaLnBrk="1" hangingPunct="1"/>
            <a:r>
              <a:rPr lang="en-US" sz="4000" b="1" dirty="0" smtClean="0"/>
              <a:t>How best to increase physical activity? </a:t>
            </a:r>
            <a:br>
              <a:rPr lang="en-US" sz="4000" b="1" dirty="0" smtClean="0"/>
            </a:br>
            <a:r>
              <a:rPr lang="en-US" sz="4000" b="1" dirty="0" smtClean="0"/>
              <a:t>Do the math!</a:t>
            </a:r>
          </a:p>
        </p:txBody>
      </p:sp>
      <p:sp>
        <p:nvSpPr>
          <p:cNvPr id="21507" name="Rectangle 3"/>
          <p:cNvSpPr>
            <a:spLocks noGrp="1" noChangeArrowheads="1"/>
          </p:cNvSpPr>
          <p:nvPr>
            <p:ph idx="1"/>
          </p:nvPr>
        </p:nvSpPr>
        <p:spPr>
          <a:xfrm>
            <a:off x="841375" y="3508389"/>
            <a:ext cx="8302625" cy="3724275"/>
          </a:xfrm>
        </p:spPr>
        <p:txBody>
          <a:bodyPr/>
          <a:lstStyle/>
          <a:p>
            <a:pPr eaLnBrk="1" hangingPunct="1">
              <a:lnSpc>
                <a:spcPct val="90000"/>
              </a:lnSpc>
              <a:buFont typeface="Wingdings" pitchFamily="2" charset="2"/>
              <a:buNone/>
            </a:pPr>
            <a:r>
              <a:rPr lang="en-US" dirty="0" smtClean="0"/>
              <a:t>Think in terms of impact using the formula:</a:t>
            </a:r>
          </a:p>
          <a:p>
            <a:pPr>
              <a:lnSpc>
                <a:spcPct val="90000"/>
              </a:lnSpc>
              <a:buNone/>
            </a:pPr>
            <a:r>
              <a:rPr lang="en-US" b="1" dirty="0" smtClean="0"/>
              <a:t>			IMPACT = REACH x DOSE</a:t>
            </a:r>
            <a:endParaRPr lang="en-US" sz="1800" dirty="0" smtClean="0"/>
          </a:p>
          <a:p>
            <a:pPr eaLnBrk="1" hangingPunct="1">
              <a:lnSpc>
                <a:spcPct val="90000"/>
              </a:lnSpc>
              <a:buFont typeface="Wingdings" pitchFamily="2" charset="2"/>
              <a:buNone/>
            </a:pPr>
            <a:r>
              <a:rPr lang="en-US" b="1" u="sng" dirty="0" smtClean="0"/>
              <a:t>Dose</a:t>
            </a:r>
            <a:r>
              <a:rPr lang="en-US" dirty="0" smtClean="0"/>
              <a:t> is how much of a given strategy is occurring i.e. minutes of activity </a:t>
            </a:r>
          </a:p>
          <a:p>
            <a:pPr eaLnBrk="1" hangingPunct="1">
              <a:lnSpc>
                <a:spcPct val="90000"/>
              </a:lnSpc>
              <a:buFont typeface="Wingdings" pitchFamily="2" charset="2"/>
              <a:buNone/>
            </a:pPr>
            <a:r>
              <a:rPr lang="en-US" b="1" u="sng" dirty="0" smtClean="0"/>
              <a:t>Reach</a:t>
            </a:r>
            <a:r>
              <a:rPr lang="en-US" dirty="0" smtClean="0"/>
              <a:t> is what percent of the targeted population is being affected.</a:t>
            </a:r>
            <a:endParaRPr lang="en-US" u="sng" dirty="0" smtClean="0"/>
          </a:p>
        </p:txBody>
      </p:sp>
      <p:pic>
        <p:nvPicPr>
          <p:cNvPr id="21508" name="Picture 8" descr="MP9003415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76200"/>
            <a:ext cx="2667000" cy="343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84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a:xfrm>
            <a:off x="1371600" y="304800"/>
            <a:ext cx="7631253" cy="1143000"/>
          </a:xfrm>
        </p:spPr>
        <p:txBody>
          <a:bodyPr>
            <a:noAutofit/>
          </a:bodyPr>
          <a:lstStyle/>
          <a:p>
            <a:pPr eaLnBrk="1" hangingPunct="1"/>
            <a:r>
              <a:rPr lang="en-US" sz="4000" dirty="0" smtClean="0"/>
              <a:t>Delivering some “dose”</a:t>
            </a:r>
            <a:br>
              <a:rPr lang="en-US" sz="4000" dirty="0" smtClean="0"/>
            </a:br>
            <a:r>
              <a:rPr lang="en-US" sz="4000" dirty="0" smtClean="0"/>
              <a:t>One Example in a school of 100 kids</a:t>
            </a:r>
          </a:p>
        </p:txBody>
      </p:sp>
      <p:sp>
        <p:nvSpPr>
          <p:cNvPr id="9219" name="Rectangle 3"/>
          <p:cNvSpPr>
            <a:spLocks noGrp="1" noChangeArrowheads="1"/>
          </p:cNvSpPr>
          <p:nvPr>
            <p:ph type="body" idx="1"/>
          </p:nvPr>
        </p:nvSpPr>
        <p:spPr>
          <a:xfrm>
            <a:off x="990600" y="2209800"/>
            <a:ext cx="3200400" cy="4495800"/>
          </a:xfrm>
          <a:ln w="19050">
            <a:solidFill>
              <a:schemeClr val="accent1"/>
            </a:solidFill>
          </a:ln>
        </p:spPr>
        <p:txBody>
          <a:bodyPr>
            <a:normAutofit/>
          </a:bodyPr>
          <a:lstStyle/>
          <a:p>
            <a:pPr eaLnBrk="1" hangingPunct="1">
              <a:lnSpc>
                <a:spcPct val="90000"/>
              </a:lnSpc>
              <a:buFont typeface="Wingdings" pitchFamily="2" charset="2"/>
              <a:buNone/>
            </a:pPr>
            <a:r>
              <a:rPr lang="en-US" sz="2600" u="sng" dirty="0" smtClean="0"/>
              <a:t>Scenario 1</a:t>
            </a:r>
            <a:r>
              <a:rPr lang="en-US" sz="2600" dirty="0" smtClean="0"/>
              <a:t> – School with 100 students holds a 1-day event where kids walk for 30 minutes.  </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sz="2600" dirty="0" smtClean="0"/>
              <a:t>All kids participate so impact is 3 doses x 100% = </a:t>
            </a:r>
            <a:r>
              <a:rPr lang="en-US" sz="2600" dirty="0" smtClean="0">
                <a:solidFill>
                  <a:srgbClr val="FF0000"/>
                </a:solidFill>
              </a:rPr>
              <a:t>300</a:t>
            </a:r>
            <a:r>
              <a:rPr lang="en-US" sz="2600" dirty="0" smtClean="0"/>
              <a:t> </a:t>
            </a:r>
            <a:r>
              <a:rPr lang="en-US" sz="2600" i="1" dirty="0" smtClean="0"/>
              <a:t>(for the year)</a:t>
            </a:r>
          </a:p>
          <a:p>
            <a:pPr eaLnBrk="1" hangingPunct="1">
              <a:lnSpc>
                <a:spcPct val="90000"/>
              </a:lnSpc>
              <a:buFont typeface="Wingdings" pitchFamily="2" charset="2"/>
              <a:buNone/>
            </a:pPr>
            <a:endParaRPr lang="en-US" i="1" dirty="0" smtClean="0"/>
          </a:p>
        </p:txBody>
      </p:sp>
      <p:sp>
        <p:nvSpPr>
          <p:cNvPr id="116741" name="Text Box 5"/>
          <p:cNvSpPr txBox="1">
            <a:spLocks noChangeArrowheads="1"/>
          </p:cNvSpPr>
          <p:nvPr/>
        </p:nvSpPr>
        <p:spPr bwMode="auto">
          <a:xfrm>
            <a:off x="3124200" y="6172200"/>
            <a:ext cx="838200" cy="5232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u="sng">
                <a:solidFill>
                  <a:schemeClr val="tx1"/>
                </a:solidFill>
                <a:latin typeface="Arial" pitchFamily="34" charset="0"/>
              </a:defRPr>
            </a:lvl1pPr>
            <a:lvl2pPr marL="742950" indent="-285750" eaLnBrk="0" hangingPunct="0">
              <a:defRPr sz="2800" u="sng">
                <a:solidFill>
                  <a:schemeClr val="tx1"/>
                </a:solidFill>
                <a:latin typeface="Arial" pitchFamily="34" charset="0"/>
              </a:defRPr>
            </a:lvl2pPr>
            <a:lvl3pPr marL="1143000" indent="-228600" eaLnBrk="0" hangingPunct="0">
              <a:defRPr sz="2800" u="sng">
                <a:solidFill>
                  <a:schemeClr val="tx1"/>
                </a:solidFill>
                <a:latin typeface="Arial" pitchFamily="34" charset="0"/>
              </a:defRPr>
            </a:lvl3pPr>
            <a:lvl4pPr marL="1600200" indent="-228600" eaLnBrk="0" hangingPunct="0">
              <a:defRPr sz="2800" u="sng">
                <a:solidFill>
                  <a:schemeClr val="tx1"/>
                </a:solidFill>
                <a:latin typeface="Arial" pitchFamily="34" charset="0"/>
              </a:defRPr>
            </a:lvl4pPr>
            <a:lvl5pPr marL="2057400" indent="-228600" eaLnBrk="0" hangingPunct="0">
              <a:defRPr sz="2800" u="sng">
                <a:solidFill>
                  <a:schemeClr val="tx1"/>
                </a:solidFill>
                <a:latin typeface="Arial" pitchFamily="34" charset="0"/>
              </a:defRPr>
            </a:lvl5pPr>
            <a:lvl6pPr marL="2514600" indent="-228600" algn="r" eaLnBrk="0" fontAlgn="base" hangingPunct="0">
              <a:spcBef>
                <a:spcPct val="0"/>
              </a:spcBef>
              <a:spcAft>
                <a:spcPct val="0"/>
              </a:spcAft>
              <a:defRPr sz="2800" u="sng">
                <a:solidFill>
                  <a:schemeClr val="tx1"/>
                </a:solidFill>
                <a:latin typeface="Arial" pitchFamily="34" charset="0"/>
              </a:defRPr>
            </a:lvl6pPr>
            <a:lvl7pPr marL="2971800" indent="-228600" algn="r" eaLnBrk="0" fontAlgn="base" hangingPunct="0">
              <a:spcBef>
                <a:spcPct val="0"/>
              </a:spcBef>
              <a:spcAft>
                <a:spcPct val="0"/>
              </a:spcAft>
              <a:defRPr sz="2800" u="sng">
                <a:solidFill>
                  <a:schemeClr val="tx1"/>
                </a:solidFill>
                <a:latin typeface="Arial" pitchFamily="34" charset="0"/>
              </a:defRPr>
            </a:lvl7pPr>
            <a:lvl8pPr marL="3429000" indent="-228600" algn="r" eaLnBrk="0" fontAlgn="base" hangingPunct="0">
              <a:spcBef>
                <a:spcPct val="0"/>
              </a:spcBef>
              <a:spcAft>
                <a:spcPct val="0"/>
              </a:spcAft>
              <a:defRPr sz="2800" u="sng">
                <a:solidFill>
                  <a:schemeClr val="tx1"/>
                </a:solidFill>
                <a:latin typeface="Arial" pitchFamily="34" charset="0"/>
              </a:defRPr>
            </a:lvl8pPr>
            <a:lvl9pPr marL="3886200" indent="-228600" algn="r" eaLnBrk="0" fontAlgn="base" hangingPunct="0">
              <a:spcBef>
                <a:spcPct val="0"/>
              </a:spcBef>
              <a:spcAft>
                <a:spcPct val="0"/>
              </a:spcAft>
              <a:defRPr sz="2800" u="sng">
                <a:solidFill>
                  <a:schemeClr val="tx1"/>
                </a:solidFill>
                <a:latin typeface="Arial" pitchFamily="34" charset="0"/>
              </a:defRPr>
            </a:lvl9pPr>
          </a:lstStyle>
          <a:p>
            <a:pPr algn="ctr" eaLnBrk="1" hangingPunct="1">
              <a:spcBef>
                <a:spcPct val="50000"/>
              </a:spcBef>
            </a:pPr>
            <a:r>
              <a:rPr lang="en-US" u="none" dirty="0">
                <a:solidFill>
                  <a:srgbClr val="FF0000"/>
                </a:solidFill>
              </a:rPr>
              <a:t>300</a:t>
            </a:r>
          </a:p>
        </p:txBody>
      </p:sp>
      <p:sp>
        <p:nvSpPr>
          <p:cNvPr id="116742" name="Text Box 6"/>
          <p:cNvSpPr txBox="1">
            <a:spLocks noChangeArrowheads="1"/>
          </p:cNvSpPr>
          <p:nvPr/>
        </p:nvSpPr>
        <p:spPr bwMode="auto">
          <a:xfrm>
            <a:off x="4648200" y="6161184"/>
            <a:ext cx="1295400" cy="5232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u="sng">
                <a:solidFill>
                  <a:schemeClr val="tx1"/>
                </a:solidFill>
                <a:latin typeface="Arial" pitchFamily="34" charset="0"/>
              </a:defRPr>
            </a:lvl1pPr>
            <a:lvl2pPr marL="742950" indent="-285750" eaLnBrk="0" hangingPunct="0">
              <a:defRPr sz="2800" u="sng">
                <a:solidFill>
                  <a:schemeClr val="tx1"/>
                </a:solidFill>
                <a:latin typeface="Arial" pitchFamily="34" charset="0"/>
              </a:defRPr>
            </a:lvl2pPr>
            <a:lvl3pPr marL="1143000" indent="-228600" eaLnBrk="0" hangingPunct="0">
              <a:defRPr sz="2800" u="sng">
                <a:solidFill>
                  <a:schemeClr val="tx1"/>
                </a:solidFill>
                <a:latin typeface="Arial" pitchFamily="34" charset="0"/>
              </a:defRPr>
            </a:lvl3pPr>
            <a:lvl4pPr marL="1600200" indent="-228600" eaLnBrk="0" hangingPunct="0">
              <a:defRPr sz="2800" u="sng">
                <a:solidFill>
                  <a:schemeClr val="tx1"/>
                </a:solidFill>
                <a:latin typeface="Arial" pitchFamily="34" charset="0"/>
              </a:defRPr>
            </a:lvl4pPr>
            <a:lvl5pPr marL="2057400" indent="-228600" eaLnBrk="0" hangingPunct="0">
              <a:defRPr sz="2800" u="sng">
                <a:solidFill>
                  <a:schemeClr val="tx1"/>
                </a:solidFill>
                <a:latin typeface="Arial" pitchFamily="34" charset="0"/>
              </a:defRPr>
            </a:lvl5pPr>
            <a:lvl6pPr marL="2514600" indent="-228600" algn="r" eaLnBrk="0" fontAlgn="base" hangingPunct="0">
              <a:spcBef>
                <a:spcPct val="0"/>
              </a:spcBef>
              <a:spcAft>
                <a:spcPct val="0"/>
              </a:spcAft>
              <a:defRPr sz="2800" u="sng">
                <a:solidFill>
                  <a:schemeClr val="tx1"/>
                </a:solidFill>
                <a:latin typeface="Arial" pitchFamily="34" charset="0"/>
              </a:defRPr>
            </a:lvl6pPr>
            <a:lvl7pPr marL="2971800" indent="-228600" algn="r" eaLnBrk="0" fontAlgn="base" hangingPunct="0">
              <a:spcBef>
                <a:spcPct val="0"/>
              </a:spcBef>
              <a:spcAft>
                <a:spcPct val="0"/>
              </a:spcAft>
              <a:defRPr sz="2800" u="sng">
                <a:solidFill>
                  <a:schemeClr val="tx1"/>
                </a:solidFill>
                <a:latin typeface="Arial" pitchFamily="34" charset="0"/>
              </a:defRPr>
            </a:lvl7pPr>
            <a:lvl8pPr marL="3429000" indent="-228600" algn="r" eaLnBrk="0" fontAlgn="base" hangingPunct="0">
              <a:spcBef>
                <a:spcPct val="0"/>
              </a:spcBef>
              <a:spcAft>
                <a:spcPct val="0"/>
              </a:spcAft>
              <a:defRPr sz="2800" u="sng">
                <a:solidFill>
                  <a:schemeClr val="tx1"/>
                </a:solidFill>
                <a:latin typeface="Arial" pitchFamily="34" charset="0"/>
              </a:defRPr>
            </a:lvl8pPr>
            <a:lvl9pPr marL="3886200" indent="-228600" algn="r" eaLnBrk="0" fontAlgn="base" hangingPunct="0">
              <a:spcBef>
                <a:spcPct val="0"/>
              </a:spcBef>
              <a:spcAft>
                <a:spcPct val="0"/>
              </a:spcAft>
              <a:defRPr sz="2800" u="sng">
                <a:solidFill>
                  <a:schemeClr val="tx1"/>
                </a:solidFill>
                <a:latin typeface="Arial" pitchFamily="34" charset="0"/>
              </a:defRPr>
            </a:lvl9pPr>
          </a:lstStyle>
          <a:p>
            <a:pPr algn="ctr" eaLnBrk="1" hangingPunct="1">
              <a:spcBef>
                <a:spcPct val="50000"/>
              </a:spcBef>
            </a:pPr>
            <a:r>
              <a:rPr lang="en-US" u="none" dirty="0" smtClean="0">
                <a:solidFill>
                  <a:srgbClr val="FF0000"/>
                </a:solidFill>
              </a:rPr>
              <a:t>18,000</a:t>
            </a:r>
            <a:endParaRPr lang="en-US" u="none" dirty="0">
              <a:solidFill>
                <a:srgbClr val="FF0000"/>
              </a:solidFill>
            </a:endParaRPr>
          </a:p>
        </p:txBody>
      </p:sp>
      <p:pic>
        <p:nvPicPr>
          <p:cNvPr id="4915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
            <a:ext cx="1410336"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4343400" y="2209800"/>
            <a:ext cx="4648200" cy="4495800"/>
          </a:xfrm>
          <a:prstGeom prst="rect">
            <a:avLst/>
          </a:prstGeom>
          <a:ln w="19050">
            <a:solidFill>
              <a:schemeClr val="accent1"/>
            </a:solidFill>
          </a:ln>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nSpc>
                <a:spcPct val="90000"/>
              </a:lnSpc>
              <a:buClr>
                <a:srgbClr val="93A299"/>
              </a:buClr>
              <a:buFont typeface="Wingdings" pitchFamily="2" charset="2"/>
              <a:buNone/>
            </a:pPr>
            <a:r>
              <a:rPr lang="en-US" sz="2600" u="sng" dirty="0" smtClean="0">
                <a:solidFill>
                  <a:schemeClr val="tx1"/>
                </a:solidFill>
              </a:rPr>
              <a:t>Scenario 2</a:t>
            </a:r>
            <a:r>
              <a:rPr lang="en-US" sz="2600" dirty="0" smtClean="0">
                <a:solidFill>
                  <a:schemeClr val="tx1"/>
                </a:solidFill>
              </a:rPr>
              <a:t> – School institutes a new policy that requires daily “active classrooms” where there is 5 minutes of activity in the morning &amp; 5 minutes in the afternoon.  </a:t>
            </a:r>
          </a:p>
          <a:p>
            <a:pPr>
              <a:lnSpc>
                <a:spcPct val="90000"/>
              </a:lnSpc>
              <a:buClr>
                <a:srgbClr val="93A299"/>
              </a:buClr>
              <a:buFont typeface="Wingdings" pitchFamily="2" charset="2"/>
              <a:buNone/>
            </a:pPr>
            <a:endParaRPr lang="en-US" sz="1400" dirty="0" smtClean="0">
              <a:solidFill>
                <a:schemeClr val="tx1"/>
              </a:solidFill>
            </a:endParaRPr>
          </a:p>
          <a:p>
            <a:pPr>
              <a:lnSpc>
                <a:spcPct val="90000"/>
              </a:lnSpc>
              <a:buClr>
                <a:srgbClr val="93A299"/>
              </a:buClr>
              <a:buFont typeface="Wingdings" pitchFamily="2" charset="2"/>
              <a:buNone/>
            </a:pPr>
            <a:r>
              <a:rPr lang="en-US" sz="2600" dirty="0" smtClean="0">
                <a:solidFill>
                  <a:schemeClr val="tx1"/>
                </a:solidFill>
              </a:rPr>
              <a:t>All kids participate, so impact is 1 dose/day x 100% of the kids = 100 x </a:t>
            </a:r>
            <a:r>
              <a:rPr lang="en-US" sz="2600" u="sng" dirty="0" smtClean="0">
                <a:solidFill>
                  <a:schemeClr val="tx1"/>
                </a:solidFill>
              </a:rPr>
              <a:t>180 school days</a:t>
            </a:r>
            <a:r>
              <a:rPr lang="en-US" sz="2600" dirty="0" smtClean="0">
                <a:solidFill>
                  <a:schemeClr val="tx1"/>
                </a:solidFill>
              </a:rPr>
              <a:t> = 18,000 </a:t>
            </a:r>
            <a:r>
              <a:rPr lang="en-US" sz="2600" i="1" dirty="0" smtClean="0">
                <a:solidFill>
                  <a:schemeClr val="tx1"/>
                </a:solidFill>
              </a:rPr>
              <a:t>(for the year)</a:t>
            </a:r>
          </a:p>
        </p:txBody>
      </p:sp>
      <p:sp>
        <p:nvSpPr>
          <p:cNvPr id="2" name="Rectangle 1"/>
          <p:cNvSpPr/>
          <p:nvPr/>
        </p:nvSpPr>
        <p:spPr>
          <a:xfrm>
            <a:off x="1143000" y="1600201"/>
            <a:ext cx="7569200" cy="590931"/>
          </a:xfrm>
          <a:prstGeom prst="rect">
            <a:avLst/>
          </a:prstGeom>
        </p:spPr>
        <p:txBody>
          <a:bodyPr wrap="square">
            <a:spAutoFit/>
          </a:bodyPr>
          <a:lstStyle/>
          <a:p>
            <a:pPr>
              <a:lnSpc>
                <a:spcPct val="90000"/>
              </a:lnSpc>
            </a:pPr>
            <a:r>
              <a:rPr lang="en-US" i="1" dirty="0">
                <a:solidFill>
                  <a:prstClr val="black"/>
                </a:solidFill>
              </a:rPr>
              <a:t>Use 1 dose of activity is equal to 10 minutes.  Child goal is 60 minutes per day or 6 doses.</a:t>
            </a:r>
          </a:p>
        </p:txBody>
      </p:sp>
    </p:spTree>
    <p:extLst>
      <p:ext uri="{BB962C8B-B14F-4D97-AF65-F5344CB8AC3E}">
        <p14:creationId xmlns:p14="http://schemas.microsoft.com/office/powerpoint/2010/main" val="1440660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6741"/>
                                        </p:tgtEl>
                                        <p:attrNameLst>
                                          <p:attrName>style.visibility</p:attrName>
                                        </p:attrNameLst>
                                      </p:cBhvr>
                                      <p:to>
                                        <p:strVal val="visible"/>
                                      </p:to>
                                    </p:set>
                                    <p:animEffect transition="in" filter="blinds(horizontal)">
                                      <p:cBhvr>
                                        <p:cTn id="27" dur="500"/>
                                        <p:tgtEl>
                                          <p:spTgt spid="1167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6742"/>
                                        </p:tgtEl>
                                        <p:attrNameLst>
                                          <p:attrName>style.visibility</p:attrName>
                                        </p:attrNameLst>
                                      </p:cBhvr>
                                      <p:to>
                                        <p:strVal val="visible"/>
                                      </p:to>
                                    </p:set>
                                    <p:animEffect transition="in" filter="blinds(horizontal)">
                                      <p:cBhvr>
                                        <p:cTn id="32"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116741" grpId="0" animBg="1"/>
      <p:bldP spid="116742" grpId="0" animBg="1"/>
      <p:bldP spid="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152400"/>
            <a:ext cx="86868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Study: All Five Strategies – Average </a:t>
            </a:r>
            <a:r>
              <a:rPr lang="en-US" sz="2000" b="1" dirty="0" smtClean="0">
                <a:solidFill>
                  <a:prstClr val="white"/>
                </a:solidFill>
                <a:sym typeface="Wingdings"/>
              </a:rPr>
              <a:t></a:t>
            </a:r>
            <a:r>
              <a:rPr lang="en-US" sz="2000" b="1" dirty="0" smtClean="0">
                <a:solidFill>
                  <a:prstClr val="white"/>
                </a:solidFill>
              </a:rPr>
              <a:t> in Activity</a:t>
            </a:r>
          </a:p>
          <a:p>
            <a:r>
              <a:rPr lang="en-US" sz="2000" b="1" dirty="0" smtClean="0">
                <a:solidFill>
                  <a:prstClr val="white"/>
                </a:solidFill>
              </a:rPr>
              <a:t>Active PE Minutes = 	  			6 minutes</a:t>
            </a:r>
          </a:p>
          <a:p>
            <a:r>
              <a:rPr lang="en-US" sz="2000" b="1" dirty="0" smtClean="0">
                <a:solidFill>
                  <a:prstClr val="white"/>
                </a:solidFill>
              </a:rPr>
              <a:t>Active Classrooms = 				19 minutes</a:t>
            </a:r>
          </a:p>
          <a:p>
            <a:r>
              <a:rPr lang="en-US" sz="2000" b="1" dirty="0" smtClean="0">
                <a:solidFill>
                  <a:prstClr val="white"/>
                </a:solidFill>
              </a:rPr>
              <a:t>Active Recess = 	       	  			  5 minutes</a:t>
            </a:r>
          </a:p>
          <a:p>
            <a:r>
              <a:rPr lang="en-US" sz="2000" b="1" dirty="0" smtClean="0">
                <a:solidFill>
                  <a:prstClr val="white"/>
                </a:solidFill>
              </a:rPr>
              <a:t>Before and After School =				10 minutes</a:t>
            </a:r>
            <a:endParaRPr lang="en-US" sz="2000" b="1" dirty="0">
              <a:solidFill>
                <a:prstClr val="white"/>
              </a:solidFill>
            </a:endParaRPr>
          </a:p>
          <a:p>
            <a:r>
              <a:rPr lang="en-US" sz="2000" b="1" dirty="0" smtClean="0">
                <a:solidFill>
                  <a:prstClr val="white"/>
                </a:solidFill>
              </a:rPr>
              <a:t>Family and Community: walk to school = 		</a:t>
            </a:r>
            <a:r>
              <a:rPr lang="en-US" sz="2000" b="1" u="sng" dirty="0" smtClean="0">
                <a:solidFill>
                  <a:prstClr val="white"/>
                </a:solidFill>
              </a:rPr>
              <a:t>16 minutes</a:t>
            </a:r>
          </a:p>
          <a:p>
            <a:r>
              <a:rPr lang="en-US" sz="2000" b="1" dirty="0" smtClean="0">
                <a:solidFill>
                  <a:prstClr val="white"/>
                </a:solidFill>
              </a:rPr>
              <a:t>			</a:t>
            </a:r>
            <a:r>
              <a:rPr lang="en-US" sz="2000" b="1" dirty="0">
                <a:solidFill>
                  <a:prstClr val="white"/>
                </a:solidFill>
              </a:rPr>
              <a:t>	</a:t>
            </a:r>
            <a:r>
              <a:rPr lang="en-US" sz="2000" b="1" dirty="0" smtClean="0">
                <a:solidFill>
                  <a:prstClr val="white"/>
                </a:solidFill>
              </a:rPr>
              <a:t>		56 minutes</a:t>
            </a:r>
            <a:endParaRPr lang="en-US" sz="2000" b="1" dirty="0">
              <a:solidFill>
                <a:prstClr val="white"/>
              </a:solidFill>
            </a:endParaRPr>
          </a:p>
        </p:txBody>
      </p:sp>
      <p:pic>
        <p:nvPicPr>
          <p:cNvPr id="1026" name="Picture 2" descr="http://activelivingresearch.org/files/ALR_Infographic_Bassett_June20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76397"/>
            <a:ext cx="5876924" cy="42601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0" y="6396335"/>
            <a:ext cx="7620000" cy="461665"/>
          </a:xfrm>
          <a:prstGeom prst="rect">
            <a:avLst/>
          </a:prstGeom>
          <a:solidFill>
            <a:schemeClr val="accent1"/>
          </a:solidFill>
        </p:spPr>
        <p:txBody>
          <a:bodyPr wrap="square">
            <a:spAutoFit/>
          </a:bodyPr>
          <a:lstStyle/>
          <a:p>
            <a:r>
              <a:rPr lang="en-US" sz="1200" dirty="0">
                <a:solidFill>
                  <a:prstClr val="white"/>
                </a:solidFill>
              </a:rPr>
              <a:t>David R. Bassett, </a:t>
            </a:r>
            <a:r>
              <a:rPr lang="en-US" sz="1200" dirty="0" smtClean="0">
                <a:solidFill>
                  <a:prstClr val="white"/>
                </a:solidFill>
              </a:rPr>
              <a:t>et. al., </a:t>
            </a:r>
            <a:r>
              <a:rPr lang="en-US" sz="1200" dirty="0">
                <a:solidFill>
                  <a:prstClr val="white"/>
                </a:solidFill>
              </a:rPr>
              <a:t>Estimated Energy Expenditures for School-Based Policies and Active Living, American Journal of Preventive Medicine, Volume 44, Issue 2, February 2013, Pages </a:t>
            </a:r>
            <a:r>
              <a:rPr lang="en-US" sz="1200" dirty="0" smtClean="0">
                <a:solidFill>
                  <a:prstClr val="white"/>
                </a:solidFill>
              </a:rPr>
              <a:t>108-113</a:t>
            </a:r>
            <a:endParaRPr lang="en-US" sz="1200" dirty="0">
              <a:solidFill>
                <a:prstClr val="white"/>
              </a:solidFill>
            </a:endParaRPr>
          </a:p>
        </p:txBody>
      </p:sp>
      <p:sp>
        <p:nvSpPr>
          <p:cNvPr id="7" name="Oval 6"/>
          <p:cNvSpPr>
            <a:spLocks noChangeArrowheads="1"/>
          </p:cNvSpPr>
          <p:nvPr/>
        </p:nvSpPr>
        <p:spPr bwMode="auto">
          <a:xfrm rot="-270037">
            <a:off x="178314" y="3400498"/>
            <a:ext cx="1243571" cy="709370"/>
          </a:xfrm>
          <a:prstGeom prst="ellipse">
            <a:avLst/>
          </a:prstGeom>
          <a:solidFill>
            <a:srgbClr val="FF000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p>
            <a:pPr algn="r" fontAlgn="base">
              <a:spcBef>
                <a:spcPct val="0"/>
              </a:spcBef>
              <a:spcAft>
                <a:spcPct val="0"/>
              </a:spcAft>
            </a:pPr>
            <a:endParaRPr lang="en-US" sz="2800" u="sng" smtClean="0">
              <a:solidFill>
                <a:srgbClr val="003366"/>
              </a:solidFill>
            </a:endParaRPr>
          </a:p>
        </p:txBody>
      </p:sp>
      <p:sp>
        <p:nvSpPr>
          <p:cNvPr id="8" name="Oval 7"/>
          <p:cNvSpPr>
            <a:spLocks noChangeArrowheads="1"/>
          </p:cNvSpPr>
          <p:nvPr/>
        </p:nvSpPr>
        <p:spPr bwMode="auto">
          <a:xfrm rot="-270037">
            <a:off x="46184" y="4689113"/>
            <a:ext cx="1071169" cy="722942"/>
          </a:xfrm>
          <a:prstGeom prst="ellipse">
            <a:avLst/>
          </a:prstGeom>
          <a:solidFill>
            <a:srgbClr val="FF000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p>
            <a:pPr algn="r" fontAlgn="base">
              <a:spcBef>
                <a:spcPct val="0"/>
              </a:spcBef>
              <a:spcAft>
                <a:spcPct val="0"/>
              </a:spcAft>
            </a:pPr>
            <a:endParaRPr lang="en-US" sz="2800" u="sng" smtClean="0">
              <a:solidFill>
                <a:srgbClr val="003366"/>
              </a:solidFill>
            </a:endParaRPr>
          </a:p>
        </p:txBody>
      </p:sp>
      <p:sp>
        <p:nvSpPr>
          <p:cNvPr id="9" name="Oval 8"/>
          <p:cNvSpPr>
            <a:spLocks noChangeArrowheads="1"/>
          </p:cNvSpPr>
          <p:nvPr/>
        </p:nvSpPr>
        <p:spPr bwMode="auto">
          <a:xfrm rot="185002">
            <a:off x="2959117" y="3575234"/>
            <a:ext cx="1287221" cy="810333"/>
          </a:xfrm>
          <a:prstGeom prst="ellipse">
            <a:avLst/>
          </a:prstGeom>
          <a:solidFill>
            <a:srgbClr val="FF000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p>
            <a:pPr algn="r" fontAlgn="base">
              <a:spcBef>
                <a:spcPct val="0"/>
              </a:spcBef>
              <a:spcAft>
                <a:spcPct val="0"/>
              </a:spcAft>
            </a:pPr>
            <a:endParaRPr lang="en-US" sz="2800" u="sng" smtClean="0">
              <a:solidFill>
                <a:srgbClr val="003366"/>
              </a:solidFill>
            </a:endParaRPr>
          </a:p>
        </p:txBody>
      </p:sp>
      <p:sp>
        <p:nvSpPr>
          <p:cNvPr id="3" name="TextBox 2"/>
          <p:cNvSpPr txBox="1"/>
          <p:nvPr/>
        </p:nvSpPr>
        <p:spPr>
          <a:xfrm>
            <a:off x="5943600" y="2743200"/>
            <a:ext cx="3048000" cy="923330"/>
          </a:xfrm>
          <a:prstGeom prst="rect">
            <a:avLst/>
          </a:prstGeom>
          <a:noFill/>
        </p:spPr>
        <p:txBody>
          <a:bodyPr wrap="square" rtlCol="0">
            <a:spAutoFit/>
          </a:bodyPr>
          <a:lstStyle/>
          <a:p>
            <a:r>
              <a:rPr lang="en-US" dirty="0" smtClean="0"/>
              <a:t>In what order would you list these strategies in terms of most effective?</a:t>
            </a:r>
            <a:endParaRPr lang="en-US" dirty="0"/>
          </a:p>
        </p:txBody>
      </p:sp>
      <p:sp>
        <p:nvSpPr>
          <p:cNvPr id="10" name="TextBox 9"/>
          <p:cNvSpPr txBox="1"/>
          <p:nvPr/>
        </p:nvSpPr>
        <p:spPr>
          <a:xfrm>
            <a:off x="6010275" y="2667000"/>
            <a:ext cx="3048000" cy="3308598"/>
          </a:xfrm>
          <a:prstGeom prst="rect">
            <a:avLst/>
          </a:prstGeom>
          <a:solidFill>
            <a:schemeClr val="accent1">
              <a:lumMod val="75000"/>
            </a:schemeClr>
          </a:solidFill>
          <a:ln w="38100">
            <a:solidFill>
              <a:schemeClr val="accent1"/>
            </a:solidFill>
          </a:ln>
        </p:spPr>
        <p:txBody>
          <a:bodyPr wrap="square" rtlCol="0">
            <a:spAutoFit/>
          </a:bodyPr>
          <a:lstStyle/>
          <a:p>
            <a:r>
              <a:rPr lang="en-US" dirty="0" smtClean="0">
                <a:solidFill>
                  <a:schemeClr val="bg1"/>
                </a:solidFill>
              </a:rPr>
              <a:t>The</a:t>
            </a:r>
            <a:r>
              <a:rPr lang="en-US" b="1" dirty="0" smtClean="0">
                <a:solidFill>
                  <a:schemeClr val="bg1"/>
                </a:solidFill>
              </a:rPr>
              <a:t> 56 minute total </a:t>
            </a:r>
            <a:r>
              <a:rPr lang="en-US" dirty="0" smtClean="0">
                <a:solidFill>
                  <a:schemeClr val="bg1"/>
                </a:solidFill>
              </a:rPr>
              <a:t>is a little misleading because it only counts those kids who are participating in each strategy.  The active school survey distributes the minutes across all students.</a:t>
            </a:r>
          </a:p>
          <a:p>
            <a:endParaRPr lang="en-US" sz="1100" dirty="0" smtClean="0">
              <a:solidFill>
                <a:schemeClr val="bg1"/>
              </a:solidFill>
            </a:endParaRPr>
          </a:p>
          <a:p>
            <a:r>
              <a:rPr lang="en-US" dirty="0" smtClean="0">
                <a:solidFill>
                  <a:schemeClr val="bg1"/>
                </a:solidFill>
              </a:rPr>
              <a:t>Ex:  walk to school is 16 minutes, but if only 25% of all the students walk, it’s averages only 4 </a:t>
            </a:r>
            <a:r>
              <a:rPr lang="en-US" dirty="0" err="1" smtClean="0">
                <a:solidFill>
                  <a:schemeClr val="bg1"/>
                </a:solidFill>
              </a:rPr>
              <a:t>mins</a:t>
            </a:r>
            <a:r>
              <a:rPr lang="en-US" dirty="0" smtClean="0">
                <a:solidFill>
                  <a:schemeClr val="bg1"/>
                </a:solidFill>
              </a:rPr>
              <a:t>./student</a:t>
            </a:r>
            <a:endParaRPr lang="en-US" dirty="0">
              <a:solidFill>
                <a:schemeClr val="bg1"/>
              </a:solidFill>
            </a:endParaRPr>
          </a:p>
        </p:txBody>
      </p:sp>
    </p:spTree>
    <p:extLst>
      <p:ext uri="{BB962C8B-B14F-4D97-AF65-F5344CB8AC3E}">
        <p14:creationId xmlns:p14="http://schemas.microsoft.com/office/powerpoint/2010/main" val="37527046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fade">
                                      <p:cBhvr>
                                        <p:cTn id="27" dur="500"/>
                                        <p:tgtEl>
                                          <p:spTgt spid="10">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ASCD-Title-Page-PP-Art-09.jpg"/>
          <p:cNvPicPr>
            <a:picLocks noChangeAspect="1"/>
          </p:cNvPicPr>
          <p:nvPr/>
        </p:nvPicPr>
        <p:blipFill>
          <a:blip r:embed="rId3" cstate="print"/>
          <a:srcRect/>
          <a:stretch>
            <a:fillRect/>
          </a:stretch>
        </p:blipFill>
        <p:spPr bwMode="auto">
          <a:xfrm>
            <a:off x="-228600" y="0"/>
            <a:ext cx="9144000" cy="6858000"/>
          </a:xfrm>
          <a:prstGeom prst="rect">
            <a:avLst/>
          </a:prstGeom>
          <a:noFill/>
          <a:ln w="9525">
            <a:noFill/>
            <a:miter lim="800000"/>
            <a:headEnd/>
            <a:tailEnd/>
          </a:ln>
        </p:spPr>
      </p:pic>
      <p:sp>
        <p:nvSpPr>
          <p:cNvPr id="2" name="Rectangle 1"/>
          <p:cNvSpPr/>
          <p:nvPr/>
        </p:nvSpPr>
        <p:spPr>
          <a:xfrm>
            <a:off x="2590800" y="2403970"/>
            <a:ext cx="5867400" cy="2923877"/>
          </a:xfrm>
          <a:prstGeom prst="rect">
            <a:avLst/>
          </a:prstGeom>
        </p:spPr>
        <p:txBody>
          <a:bodyPr wrap="square">
            <a:spAutoFit/>
          </a:bodyPr>
          <a:lstStyle/>
          <a:p>
            <a:r>
              <a:rPr lang="en-US" sz="2800" b="1" dirty="0" smtClean="0">
                <a:solidFill>
                  <a:srgbClr val="669900"/>
                </a:solidFill>
                <a:latin typeface="Calibri" pitchFamily="34" charset="0"/>
                <a:cs typeface="Calibri" pitchFamily="34" charset="0"/>
              </a:rPr>
              <a:t>Whole School, Whole Community, Whole Child Model (WSCC) – a collaborative approach to learning and health </a:t>
            </a:r>
          </a:p>
          <a:p>
            <a:endParaRPr lang="en-US" b="1" dirty="0" smtClean="0">
              <a:solidFill>
                <a:srgbClr val="669900"/>
              </a:solidFill>
              <a:latin typeface="Calibri" pitchFamily="34" charset="0"/>
              <a:cs typeface="Calibri" pitchFamily="34" charset="0"/>
              <a:hlinkClick r:id="rId4"/>
            </a:endParaRPr>
          </a:p>
          <a:p>
            <a:pPr lvl="1"/>
            <a:r>
              <a:rPr lang="en-US" b="1" dirty="0">
                <a:solidFill>
                  <a:srgbClr val="0000FF"/>
                </a:solidFill>
                <a:latin typeface="Calibri" pitchFamily="34" charset="0"/>
                <a:cs typeface="Calibri" pitchFamily="34" charset="0"/>
              </a:rPr>
              <a:t>ASCD: </a:t>
            </a:r>
            <a:r>
              <a:rPr lang="en-US" dirty="0">
                <a:solidFill>
                  <a:srgbClr val="669900"/>
                </a:solidFill>
                <a:latin typeface="Calibri" pitchFamily="34" charset="0"/>
                <a:cs typeface="Calibri" pitchFamily="34" charset="0"/>
                <a:hlinkClick r:id="rId4"/>
              </a:rPr>
              <a:t>www.ascd.org/learningandhealth</a:t>
            </a:r>
            <a:endParaRPr lang="en-US" dirty="0">
              <a:solidFill>
                <a:srgbClr val="669900"/>
              </a:solidFill>
              <a:latin typeface="Calibri" pitchFamily="34" charset="0"/>
              <a:cs typeface="Calibri" pitchFamily="34" charset="0"/>
            </a:endParaRPr>
          </a:p>
          <a:p>
            <a:pPr lvl="1"/>
            <a:endParaRPr lang="en-US" dirty="0">
              <a:solidFill>
                <a:srgbClr val="669900"/>
              </a:solidFill>
              <a:latin typeface="Calibri" pitchFamily="34" charset="0"/>
              <a:cs typeface="Calibri" pitchFamily="34" charset="0"/>
            </a:endParaRPr>
          </a:p>
          <a:p>
            <a:pPr lvl="1"/>
            <a:r>
              <a:rPr lang="en-US" b="1" dirty="0">
                <a:solidFill>
                  <a:srgbClr val="0000FF"/>
                </a:solidFill>
                <a:latin typeface="Calibri" pitchFamily="34" charset="0"/>
                <a:cs typeface="Calibri" pitchFamily="34" charset="0"/>
              </a:rPr>
              <a:t>CDC:   </a:t>
            </a:r>
            <a:r>
              <a:rPr lang="en-US" dirty="0">
                <a:solidFill>
                  <a:srgbClr val="669900"/>
                </a:solidFill>
                <a:latin typeface="Calibri" pitchFamily="34" charset="0"/>
                <a:cs typeface="Calibri" pitchFamily="34" charset="0"/>
                <a:hlinkClick r:id="rId5"/>
              </a:rPr>
              <a:t>www.cdc.gov/HealthyYouth/cshp/</a:t>
            </a:r>
            <a:endParaRPr lang="en-US" dirty="0">
              <a:solidFill>
                <a:srgbClr val="669900"/>
              </a:solidFill>
              <a:latin typeface="Calibri" pitchFamily="34" charset="0"/>
              <a:cs typeface="Calibri" pitchFamily="34" charset="0"/>
            </a:endParaRPr>
          </a:p>
        </p:txBody>
      </p:sp>
    </p:spTree>
    <p:extLst>
      <p:ext uri="{BB962C8B-B14F-4D97-AF65-F5344CB8AC3E}">
        <p14:creationId xmlns:p14="http://schemas.microsoft.com/office/powerpoint/2010/main" val="1442845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Dive</a:t>
            </a:r>
            <a:endParaRPr lang="en-US" dirty="0"/>
          </a:p>
        </p:txBody>
      </p:sp>
      <p:sp>
        <p:nvSpPr>
          <p:cNvPr id="3" name="Content Placeholder 2"/>
          <p:cNvSpPr>
            <a:spLocks noGrp="1"/>
          </p:cNvSpPr>
          <p:nvPr>
            <p:ph idx="1"/>
          </p:nvPr>
        </p:nvSpPr>
        <p:spPr>
          <a:xfrm>
            <a:off x="1143000" y="1524000"/>
            <a:ext cx="7696200" cy="4495800"/>
          </a:xfrm>
        </p:spPr>
        <p:txBody>
          <a:bodyPr>
            <a:normAutofit/>
          </a:bodyPr>
          <a:lstStyle/>
          <a:p>
            <a:r>
              <a:rPr lang="en-US" dirty="0" smtClean="0"/>
              <a:t>16 Priority Districts</a:t>
            </a:r>
          </a:p>
          <a:p>
            <a:pPr marL="400050" lvl="1" indent="0">
              <a:buNone/>
            </a:pPr>
            <a:endParaRPr lang="en-US" dirty="0"/>
          </a:p>
          <a:p>
            <a:endParaRPr lang="en-US" dirty="0" smtClean="0"/>
          </a:p>
          <a:p>
            <a:pPr lvl="2"/>
            <a:r>
              <a:rPr lang="en-US" dirty="0" smtClean="0"/>
              <a:t>LMAS</a:t>
            </a:r>
          </a:p>
          <a:p>
            <a:pPr lvl="3">
              <a:buNone/>
            </a:pPr>
            <a:endParaRPr lang="en-US" dirty="0" smtClean="0"/>
          </a:p>
        </p:txBody>
      </p:sp>
      <p:sp>
        <p:nvSpPr>
          <p:cNvPr id="4" name="Rounded Rectangle 3"/>
          <p:cNvSpPr/>
          <p:nvPr/>
        </p:nvSpPr>
        <p:spPr>
          <a:xfrm>
            <a:off x="5029200" y="1447800"/>
            <a:ext cx="4114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dirty="0"/>
              <a:t>375 schools (186,494 students), </a:t>
            </a:r>
          </a:p>
          <a:p>
            <a:r>
              <a:rPr lang="en-US" dirty="0"/>
              <a:t>~130 schools tracking (78,588 </a:t>
            </a:r>
            <a:r>
              <a:rPr lang="en-US" dirty="0" smtClean="0"/>
              <a:t>students)</a:t>
            </a:r>
            <a:endParaRPr lang="en-US" dirty="0"/>
          </a:p>
        </p:txBody>
      </p:sp>
      <p:pic>
        <p:nvPicPr>
          <p:cNvPr id="5" name="Content Placeholder 3"/>
          <p:cNvPicPr>
            <a:picLocks/>
          </p:cNvPicPr>
          <p:nvPr/>
        </p:nvPicPr>
        <p:blipFill>
          <a:blip r:embed="rId2" cstate="print"/>
          <a:stretch>
            <a:fillRect/>
          </a:stretch>
        </p:blipFill>
        <p:spPr>
          <a:xfrm>
            <a:off x="5029200" y="2667000"/>
            <a:ext cx="3581400" cy="387275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105668695"/>
              </p:ext>
            </p:extLst>
          </p:nvPr>
        </p:nvGraphicFramePr>
        <p:xfrm>
          <a:off x="1546412" y="2209800"/>
          <a:ext cx="2819400" cy="4474893"/>
        </p:xfrm>
        <a:graphic>
          <a:graphicData uri="http://schemas.openxmlformats.org/drawingml/2006/table">
            <a:tbl>
              <a:tblPr firstRow="1" firstCol="1" bandRow="1">
                <a:tableStyleId>{5C22544A-7EE6-4342-B048-85BDC9FD1C3A}</a:tableStyleId>
              </a:tblPr>
              <a:tblGrid>
                <a:gridCol w="2819400"/>
              </a:tblGrid>
              <a:tr h="407299">
                <a:tc>
                  <a:txBody>
                    <a:bodyPr/>
                    <a:lstStyle/>
                    <a:p>
                      <a:pPr marL="0" marR="0">
                        <a:spcBef>
                          <a:spcPts val="0"/>
                        </a:spcBef>
                        <a:spcAft>
                          <a:spcPts val="0"/>
                        </a:spcAft>
                      </a:pPr>
                      <a:r>
                        <a:rPr lang="en-US" sz="1600" dirty="0" smtClean="0">
                          <a:effectLst/>
                          <a:latin typeface="+mj-lt"/>
                          <a:ea typeface="+mn-ea"/>
                        </a:rPr>
                        <a:t>School</a:t>
                      </a:r>
                      <a:r>
                        <a:rPr lang="en-US" sz="1600" baseline="0" dirty="0" smtClean="0">
                          <a:effectLst/>
                          <a:latin typeface="+mj-lt"/>
                          <a:ea typeface="+mn-ea"/>
                        </a:rPr>
                        <a:t> Districts (16)</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Appleton</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Beloit</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Crandon</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Fond du Lac</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Green Bay</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Kiel</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Lodi</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Madison </a:t>
                      </a:r>
                      <a:endParaRPr lang="en-US" sz="1600" dirty="0">
                        <a:effectLst/>
                        <a:latin typeface="+mj-lt"/>
                        <a:ea typeface="Times New Roman"/>
                      </a:endParaRPr>
                    </a:p>
                  </a:txBody>
                  <a:tcPr marL="68580" marR="68580" marT="0" marB="0" anchor="b"/>
                </a:tc>
              </a:tr>
              <a:tr h="254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j-lt"/>
                        </a:rPr>
                        <a:t>Menominee Indian</a:t>
                      </a:r>
                      <a:endParaRPr lang="en-US" sz="1600" dirty="0" smtClean="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smtClean="0">
                          <a:effectLst/>
                          <a:latin typeface="+mj-lt"/>
                          <a:ea typeface="Times New Roman"/>
                        </a:rPr>
                        <a:t>Menomonie</a:t>
                      </a:r>
                      <a:endParaRPr lang="en-US" sz="1600" dirty="0">
                        <a:effectLst/>
                        <a:latin typeface="+mj-lt"/>
                        <a:ea typeface="Times New Roman"/>
                      </a:endParaRPr>
                    </a:p>
                  </a:txBody>
                  <a:tcPr marL="68580" marR="68580" marT="0" marB="0" anchor="b"/>
                </a:tc>
              </a:tr>
              <a:tr h="244109">
                <a:tc>
                  <a:txBody>
                    <a:bodyPr/>
                    <a:lstStyle/>
                    <a:p>
                      <a:pPr marL="0" marR="0">
                        <a:spcBef>
                          <a:spcPts val="0"/>
                        </a:spcBef>
                        <a:spcAft>
                          <a:spcPts val="0"/>
                        </a:spcAft>
                      </a:pPr>
                      <a:r>
                        <a:rPr lang="en-US" sz="1600" dirty="0">
                          <a:effectLst/>
                          <a:latin typeface="+mj-lt"/>
                        </a:rPr>
                        <a:t>Milwaukee Public Schools</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smtClean="0">
                          <a:effectLst/>
                          <a:latin typeface="+mj-lt"/>
                        </a:rPr>
                        <a:t>Neenah</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smtClean="0">
                          <a:effectLst/>
                          <a:latin typeface="+mj-lt"/>
                        </a:rPr>
                        <a:t>North Fond du Lac</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Superior</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Wausau</a:t>
                      </a:r>
                      <a:endParaRPr lang="en-US" sz="1600" dirty="0">
                        <a:effectLst/>
                        <a:latin typeface="+mj-lt"/>
                        <a:ea typeface="Times New Roman"/>
                      </a:endParaRPr>
                    </a:p>
                  </a:txBody>
                  <a:tcPr marL="68580" marR="68580" marT="0" marB="0" anchor="b"/>
                </a:tc>
              </a:tr>
              <a:tr h="254899">
                <a:tc>
                  <a:txBody>
                    <a:bodyPr/>
                    <a:lstStyle/>
                    <a:p>
                      <a:pPr marL="0" marR="0">
                        <a:spcBef>
                          <a:spcPts val="0"/>
                        </a:spcBef>
                        <a:spcAft>
                          <a:spcPts val="0"/>
                        </a:spcAft>
                      </a:pPr>
                      <a:r>
                        <a:rPr lang="en-US" sz="1600" dirty="0">
                          <a:effectLst/>
                          <a:latin typeface="+mj-lt"/>
                        </a:rPr>
                        <a:t>Wisconsin Dells</a:t>
                      </a:r>
                      <a:endParaRPr lang="en-US" sz="1600" dirty="0">
                        <a:effectLst/>
                        <a:latin typeface="+mj-lt"/>
                        <a:ea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079"/>
            <a:ext cx="8260672" cy="1039427"/>
          </a:xfrm>
        </p:spPr>
        <p:txBody>
          <a:bodyPr>
            <a:normAutofit fontScale="90000"/>
          </a:bodyPr>
          <a:lstStyle/>
          <a:p>
            <a:r>
              <a:rPr lang="en-US" dirty="0" smtClean="0"/>
              <a:t>Total Activity Minutes</a:t>
            </a:r>
            <a:br>
              <a:rPr lang="en-US" dirty="0" smtClean="0"/>
            </a:br>
            <a:r>
              <a:rPr lang="en-US" sz="2700" dirty="0" smtClean="0"/>
              <a:t>(early Survey results)</a:t>
            </a:r>
            <a:endParaRPr lang="en-US" sz="2700" dirty="0"/>
          </a:p>
        </p:txBody>
      </p:sp>
      <p:sp>
        <p:nvSpPr>
          <p:cNvPr id="3" name="Content Placeholder 2"/>
          <p:cNvSpPr>
            <a:spLocks noGrp="1"/>
          </p:cNvSpPr>
          <p:nvPr>
            <p:ph idx="1"/>
          </p:nvPr>
        </p:nvSpPr>
        <p:spPr>
          <a:xfrm>
            <a:off x="990600" y="4724399"/>
            <a:ext cx="7543800" cy="2209801"/>
          </a:xfrm>
        </p:spPr>
        <p:txBody>
          <a:bodyPr>
            <a:normAutofit lnSpcReduction="10000"/>
          </a:bodyPr>
          <a:lstStyle/>
          <a:p>
            <a:pPr marL="114300" indent="0">
              <a:buNone/>
            </a:pPr>
            <a:r>
              <a:rPr lang="en-US" sz="1400" b="1" dirty="0" smtClean="0"/>
              <a:t>* Additional minutes	# Only for those participating</a:t>
            </a:r>
          </a:p>
          <a:p>
            <a:pPr marL="114300" indent="0">
              <a:buNone/>
            </a:pPr>
            <a:r>
              <a:rPr lang="en-US" sz="3200" b="1" dirty="0" smtClean="0">
                <a:solidFill>
                  <a:srgbClr val="FF0000"/>
                </a:solidFill>
              </a:rPr>
              <a:t>Not all strategies are equal and not all minutes are the same.</a:t>
            </a:r>
          </a:p>
          <a:p>
            <a:pPr marL="114300" indent="0">
              <a:buNone/>
            </a:pPr>
            <a:endParaRPr lang="en-US" sz="1500" b="1" dirty="0"/>
          </a:p>
          <a:p>
            <a:pPr marL="114300" indent="0">
              <a:buNone/>
            </a:pPr>
            <a:r>
              <a:rPr lang="en-US" sz="1800" b="1" dirty="0" smtClean="0"/>
              <a:t>Goal </a:t>
            </a:r>
            <a:r>
              <a:rPr lang="en-US" sz="1800" b="1" dirty="0"/>
              <a:t>is at least 60 </a:t>
            </a:r>
            <a:r>
              <a:rPr lang="en-US" sz="1800" b="1" dirty="0" smtClean="0"/>
              <a:t>minutes			</a:t>
            </a:r>
            <a:endParaRPr lang="en-US" sz="1800" b="1" dirty="0"/>
          </a:p>
          <a:p>
            <a:pPr marL="114300" indent="0">
              <a:buNone/>
            </a:pPr>
            <a:r>
              <a:rPr lang="en-US" sz="1800" b="1" dirty="0"/>
              <a:t>Range = 9 minutes to 145 minutes!</a:t>
            </a:r>
          </a:p>
          <a:p>
            <a:pPr marL="114300" indent="0">
              <a:buNone/>
            </a:pP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772722717"/>
              </p:ext>
            </p:extLst>
          </p:nvPr>
        </p:nvGraphicFramePr>
        <p:xfrm>
          <a:off x="990599" y="1600200"/>
          <a:ext cx="8077201" cy="3078480"/>
        </p:xfrm>
        <a:graphic>
          <a:graphicData uri="http://schemas.openxmlformats.org/drawingml/2006/table">
            <a:tbl>
              <a:tblPr firstRow="1" bandRow="1">
                <a:tableStyleId>{5C22544A-7EE6-4342-B048-85BDC9FD1C3A}</a:tableStyleId>
              </a:tblPr>
              <a:tblGrid>
                <a:gridCol w="4360258"/>
                <a:gridCol w="1642064"/>
                <a:gridCol w="2074879"/>
              </a:tblGrid>
              <a:tr h="370840">
                <a:tc>
                  <a:txBody>
                    <a:bodyPr/>
                    <a:lstStyle/>
                    <a:p>
                      <a:r>
                        <a:rPr lang="en-US" sz="2000" dirty="0" smtClean="0"/>
                        <a:t>Strategy</a:t>
                      </a:r>
                      <a:endParaRPr lang="en-US" sz="2000" dirty="0"/>
                    </a:p>
                  </a:txBody>
                  <a:tcPr/>
                </a:tc>
                <a:tc>
                  <a:txBody>
                    <a:bodyPr/>
                    <a:lstStyle/>
                    <a:p>
                      <a:pPr algn="ctr"/>
                      <a:r>
                        <a:rPr lang="en-US" dirty="0" smtClean="0"/>
                        <a:t>Study</a:t>
                      </a:r>
                      <a:r>
                        <a:rPr lang="en-US" baseline="0" dirty="0" smtClean="0"/>
                        <a:t> Minutes</a:t>
                      </a:r>
                      <a:endParaRPr lang="en-US" dirty="0"/>
                    </a:p>
                  </a:txBody>
                  <a:tcPr/>
                </a:tc>
                <a:tc>
                  <a:txBody>
                    <a:bodyPr/>
                    <a:lstStyle/>
                    <a:p>
                      <a:pPr algn="ctr"/>
                      <a:r>
                        <a:rPr lang="en-US" dirty="0" smtClean="0"/>
                        <a:t>Core 4+ Minutes</a:t>
                      </a:r>
                      <a:endParaRPr lang="en-US" dirty="0"/>
                    </a:p>
                  </a:txBody>
                  <a:tcPr/>
                </a:tc>
              </a:tr>
              <a:tr h="370840">
                <a:tc>
                  <a:txBody>
                    <a:bodyPr/>
                    <a:lstStyle/>
                    <a:p>
                      <a:r>
                        <a:rPr lang="en-US" sz="2000" b="1" dirty="0" smtClean="0"/>
                        <a:t>Active PE Minutes</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dirty="0" smtClean="0"/>
                        <a:t>14</a:t>
                      </a:r>
                      <a:endParaRPr lang="en-US" sz="2000" dirty="0"/>
                    </a:p>
                  </a:txBody>
                  <a:tcPr/>
                </a:tc>
              </a:tr>
              <a:tr h="370840">
                <a:tc>
                  <a:txBody>
                    <a:bodyPr/>
                    <a:lstStyle/>
                    <a:p>
                      <a:r>
                        <a:rPr lang="en-US" sz="2000" b="1" dirty="0" smtClean="0"/>
                        <a:t>Active Classrooms</a:t>
                      </a:r>
                      <a:endParaRPr lang="en-US" sz="2000" dirty="0"/>
                    </a:p>
                  </a:txBody>
                  <a:tcPr/>
                </a:tc>
                <a:tc>
                  <a:txBody>
                    <a:bodyPr/>
                    <a:lstStyle/>
                    <a:p>
                      <a:pPr algn="ctr"/>
                      <a:r>
                        <a:rPr lang="en-US" sz="2000" dirty="0" smtClean="0"/>
                        <a:t>19</a:t>
                      </a:r>
                      <a:r>
                        <a:rPr lang="en-US" sz="2000" baseline="30000" dirty="0" smtClean="0"/>
                        <a:t>#</a:t>
                      </a:r>
                      <a:endParaRPr lang="en-US" sz="2000" baseline="30000" dirty="0"/>
                    </a:p>
                  </a:txBody>
                  <a:tcPr/>
                </a:tc>
                <a:tc>
                  <a:txBody>
                    <a:bodyPr/>
                    <a:lstStyle/>
                    <a:p>
                      <a:pPr algn="ctr"/>
                      <a:r>
                        <a:rPr lang="en-US" sz="2000" dirty="0" smtClean="0"/>
                        <a:t>4</a:t>
                      </a:r>
                      <a:endParaRPr lang="en-US" sz="2000" dirty="0"/>
                    </a:p>
                  </a:txBody>
                  <a:tcPr/>
                </a:tc>
              </a:tr>
              <a:tr h="370840">
                <a:tc>
                  <a:txBody>
                    <a:bodyPr/>
                    <a:lstStyle/>
                    <a:p>
                      <a:r>
                        <a:rPr lang="en-US" sz="2000" b="1" dirty="0" smtClean="0"/>
                        <a:t>Active Recess/Open Gym</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14</a:t>
                      </a:r>
                      <a:endParaRPr lang="en-US" sz="2000" dirty="0"/>
                    </a:p>
                  </a:txBody>
                  <a:tcPr/>
                </a:tc>
              </a:tr>
              <a:tr h="370840">
                <a:tc>
                  <a:txBody>
                    <a:bodyPr/>
                    <a:lstStyle/>
                    <a:p>
                      <a:r>
                        <a:rPr lang="en-US" sz="2000" b="1" dirty="0" smtClean="0"/>
                        <a:t>Before &amp; After School</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t>14</a:t>
                      </a:r>
                      <a:endParaRPr lang="en-US" sz="2000" dirty="0"/>
                    </a:p>
                  </a:txBody>
                  <a:tcPr/>
                </a:tc>
              </a:tr>
              <a:tr h="370840">
                <a:tc>
                  <a:txBody>
                    <a:bodyPr/>
                    <a:lstStyle/>
                    <a:p>
                      <a:r>
                        <a:rPr lang="en-US" sz="2000" b="1" dirty="0" smtClean="0"/>
                        <a:t>Family/Community (Walk</a:t>
                      </a:r>
                      <a:r>
                        <a:rPr lang="en-US" sz="2000" b="1" baseline="0" dirty="0" smtClean="0"/>
                        <a:t> to School)</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16</a:t>
                      </a:r>
                      <a:r>
                        <a:rPr lang="en-US" sz="2000" baseline="30000" dirty="0" smtClean="0"/>
                        <a:t>#</a:t>
                      </a:r>
                    </a:p>
                    <a:p>
                      <a:pPr algn="ctr"/>
                      <a:endParaRPr lang="en-US" sz="2000" dirty="0"/>
                    </a:p>
                  </a:txBody>
                  <a:tcPr/>
                </a:tc>
                <a:tc>
                  <a:txBody>
                    <a:bodyPr/>
                    <a:lstStyle/>
                    <a:p>
                      <a:pPr algn="ctr"/>
                      <a:r>
                        <a:rPr lang="en-US" sz="2000" dirty="0" smtClean="0"/>
                        <a:t>3</a:t>
                      </a:r>
                      <a:r>
                        <a:rPr lang="en-US" sz="2000" baseline="0" dirty="0" smtClean="0"/>
                        <a:t> </a:t>
                      </a:r>
                    </a:p>
                    <a:p>
                      <a:pPr algn="ctr"/>
                      <a:r>
                        <a:rPr lang="en-US" sz="2000" baseline="0" dirty="0" smtClean="0"/>
                        <a:t>(+3 homework)</a:t>
                      </a:r>
                      <a:endParaRPr lang="en-US" sz="2000" dirty="0"/>
                    </a:p>
                  </a:txBody>
                  <a:tcPr/>
                </a:tc>
              </a:tr>
              <a:tr h="370840">
                <a:tc>
                  <a:txBody>
                    <a:bodyPr/>
                    <a:lstStyle/>
                    <a:p>
                      <a:pPr algn="r"/>
                      <a:r>
                        <a:rPr lang="en-US" sz="2000" b="1" dirty="0" smtClean="0"/>
                        <a:t>Total</a:t>
                      </a:r>
                      <a:endParaRPr lang="en-US" sz="2000" b="1" dirty="0"/>
                    </a:p>
                  </a:txBody>
                  <a:tcPr/>
                </a:tc>
                <a:tc>
                  <a:txBody>
                    <a:bodyPr/>
                    <a:lstStyle/>
                    <a:p>
                      <a:pPr algn="ctr"/>
                      <a:r>
                        <a:rPr lang="en-US" sz="2000" b="1" dirty="0" smtClean="0"/>
                        <a:t>56</a:t>
                      </a:r>
                      <a:endParaRPr lang="en-US" sz="2000" b="1" dirty="0"/>
                    </a:p>
                  </a:txBody>
                  <a:tcPr/>
                </a:tc>
                <a:tc>
                  <a:txBody>
                    <a:bodyPr/>
                    <a:lstStyle/>
                    <a:p>
                      <a:pPr algn="ctr"/>
                      <a:r>
                        <a:rPr lang="en-US" sz="2000" b="1" dirty="0" smtClean="0"/>
                        <a:t>52</a:t>
                      </a:r>
                      <a:endParaRPr lang="en-US" sz="2000" b="1" dirty="0"/>
                    </a:p>
                  </a:txBody>
                  <a:tcPr/>
                </a:tc>
              </a:tr>
            </a:tbl>
          </a:graphicData>
        </a:graphic>
      </p:graphicFrame>
      <p:sp>
        <p:nvSpPr>
          <p:cNvPr id="4" name="Oval 3"/>
          <p:cNvSpPr/>
          <p:nvPr/>
        </p:nvSpPr>
        <p:spPr>
          <a:xfrm>
            <a:off x="5943600" y="42672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772400" y="42672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3858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079"/>
            <a:ext cx="8260672" cy="1039427"/>
          </a:xfrm>
        </p:spPr>
        <p:txBody>
          <a:bodyPr>
            <a:normAutofit/>
          </a:bodyPr>
          <a:lstStyle/>
          <a:p>
            <a:r>
              <a:rPr lang="en-US" b="1" dirty="0" smtClean="0">
                <a:solidFill>
                  <a:schemeClr val="tx2"/>
                </a:solidFill>
              </a:rPr>
              <a:t>All Schools Total Activity Minutes</a:t>
            </a:r>
            <a:endParaRPr lang="en-US" sz="2700" b="1" dirty="0">
              <a:solidFill>
                <a:schemeClr val="tx2"/>
              </a:solidFill>
            </a:endParaRPr>
          </a:p>
        </p:txBody>
      </p:sp>
      <p:sp>
        <p:nvSpPr>
          <p:cNvPr id="3" name="Content Placeholder 2"/>
          <p:cNvSpPr>
            <a:spLocks noGrp="1"/>
          </p:cNvSpPr>
          <p:nvPr>
            <p:ph idx="1"/>
          </p:nvPr>
        </p:nvSpPr>
        <p:spPr>
          <a:xfrm>
            <a:off x="1143000" y="1219201"/>
            <a:ext cx="8001000" cy="1295400"/>
          </a:xfrm>
        </p:spPr>
        <p:txBody>
          <a:bodyPr>
            <a:normAutofit/>
          </a:bodyPr>
          <a:lstStyle/>
          <a:p>
            <a:pPr marL="114300" indent="0">
              <a:buNone/>
            </a:pPr>
            <a:r>
              <a:rPr lang="en-US" b="1" dirty="0" smtClean="0"/>
              <a:t>DYGY60? – How you get to 60 minutes of activity per day doesn’t matter!</a:t>
            </a:r>
            <a:endParaRPr lang="en-US" b="1" dirty="0"/>
          </a:p>
        </p:txBody>
      </p:sp>
      <p:sp>
        <p:nvSpPr>
          <p:cNvPr id="8" name="TextBox 7"/>
          <p:cNvSpPr txBox="1"/>
          <p:nvPr/>
        </p:nvSpPr>
        <p:spPr>
          <a:xfrm>
            <a:off x="914400" y="6304393"/>
            <a:ext cx="8534400" cy="369332"/>
          </a:xfrm>
          <a:prstGeom prst="rect">
            <a:avLst/>
          </a:prstGeom>
          <a:noFill/>
        </p:spPr>
        <p:txBody>
          <a:bodyPr wrap="square" rtlCol="0">
            <a:spAutoFit/>
          </a:bodyPr>
          <a:lstStyle/>
          <a:p>
            <a:r>
              <a:rPr lang="en-US" dirty="0" smtClean="0">
                <a:solidFill>
                  <a:srgbClr val="FF0000"/>
                </a:solidFill>
              </a:rPr>
              <a:t>* Underutilized: &lt;50% of schools/classes    	    </a:t>
            </a:r>
            <a:r>
              <a:rPr lang="en-US" sz="1400" dirty="0" smtClean="0"/>
              <a:t>117 Active Schools pre-survey estimates</a:t>
            </a:r>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784809682"/>
              </p:ext>
            </p:extLst>
          </p:nvPr>
        </p:nvGraphicFramePr>
        <p:xfrm>
          <a:off x="990600" y="2362200"/>
          <a:ext cx="8001001" cy="3840480"/>
        </p:xfrm>
        <a:graphic>
          <a:graphicData uri="http://schemas.openxmlformats.org/drawingml/2006/table">
            <a:tbl>
              <a:tblPr firstRow="1" bandRow="1">
                <a:tableStyleId>{5C22544A-7EE6-4342-B048-85BDC9FD1C3A}</a:tableStyleId>
              </a:tblPr>
              <a:tblGrid>
                <a:gridCol w="4053138"/>
                <a:gridCol w="1118561"/>
                <a:gridCol w="986966"/>
                <a:gridCol w="789572"/>
                <a:gridCol w="1052764"/>
              </a:tblGrid>
              <a:tr h="8382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a:effectLst/>
                        </a:rPr>
                        <a:t>Strategy / </a:t>
                      </a:r>
                      <a:r>
                        <a:rPr lang="en-US" sz="2000" kern="1200" dirty="0" smtClean="0">
                          <a:effectLst/>
                        </a:rPr>
                        <a:t>Average daily minutes per student</a:t>
                      </a:r>
                      <a:r>
                        <a:rPr lang="en-US" sz="2000" kern="1200" baseline="0" dirty="0" smtClean="0">
                          <a:effectLst/>
                          <a:latin typeface="+mn-lt"/>
                          <a:cs typeface="Times New Roman"/>
                        </a:rPr>
                        <a:t> </a:t>
                      </a:r>
                      <a:r>
                        <a:rPr lang="en-US" sz="2000" kern="1200" dirty="0" smtClean="0">
                          <a:effectLst/>
                        </a:rPr>
                        <a:t>per </a:t>
                      </a:r>
                      <a:r>
                        <a:rPr lang="en-US" sz="2000" kern="1200" dirty="0">
                          <a:effectLst/>
                        </a:rPr>
                        <a:t>day</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dirty="0" smtClean="0">
                          <a:effectLst/>
                        </a:rPr>
                        <a:t>Elem. </a:t>
                      </a:r>
                      <a:r>
                        <a:rPr lang="en-US" sz="2000" kern="1200" dirty="0">
                          <a:effectLst/>
                        </a:rPr>
                        <a:t>(76)</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a:effectLst/>
                        </a:rPr>
                        <a:t>Middle (15)</a:t>
                      </a:r>
                      <a:endParaRPr lang="en-US" sz="20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a:effectLst/>
                        </a:rPr>
                        <a:t>HS</a:t>
                      </a:r>
                      <a:endParaRPr lang="en-US" sz="2000">
                        <a:effectLst/>
                      </a:endParaRPr>
                    </a:p>
                    <a:p>
                      <a:pPr marL="0" marR="0" algn="ctr">
                        <a:lnSpc>
                          <a:spcPct val="115000"/>
                        </a:lnSpc>
                        <a:spcBef>
                          <a:spcPts val="0"/>
                        </a:spcBef>
                        <a:spcAft>
                          <a:spcPts val="0"/>
                        </a:spcAft>
                      </a:pPr>
                      <a:r>
                        <a:rPr lang="en-US" sz="2000" kern="1200">
                          <a:effectLst/>
                        </a:rPr>
                        <a:t>(26)</a:t>
                      </a:r>
                      <a:endParaRPr lang="en-US" sz="20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a:effectLst/>
                        </a:rPr>
                        <a:t>All</a:t>
                      </a:r>
                      <a:endParaRPr lang="en-US" sz="2000">
                        <a:effectLst/>
                      </a:endParaRPr>
                    </a:p>
                    <a:p>
                      <a:pPr marL="0" marR="0" algn="ctr">
                        <a:lnSpc>
                          <a:spcPct val="115000"/>
                        </a:lnSpc>
                        <a:spcBef>
                          <a:spcPts val="0"/>
                        </a:spcBef>
                        <a:spcAft>
                          <a:spcPts val="0"/>
                        </a:spcAft>
                      </a:pPr>
                      <a:r>
                        <a:rPr lang="en-US" sz="2000" kern="1200">
                          <a:effectLst/>
                        </a:rPr>
                        <a:t>(117)</a:t>
                      </a:r>
                      <a:endParaRPr lang="en-US" sz="2000">
                        <a:effectLst/>
                        <a:latin typeface="Calibri"/>
                        <a:ea typeface="Calibri"/>
                        <a:cs typeface="Times New Roman"/>
                      </a:endParaRPr>
                    </a:p>
                  </a:txBody>
                  <a:tcPr marL="0" marR="0" marT="0" marB="0"/>
                </a:tc>
              </a:tr>
              <a:tr h="0">
                <a:tc>
                  <a:txBody>
                    <a:bodyPr/>
                    <a:lstStyle/>
                    <a:p>
                      <a:pPr marL="0" marR="0">
                        <a:lnSpc>
                          <a:spcPct val="115000"/>
                        </a:lnSpc>
                        <a:spcBef>
                          <a:spcPts val="0"/>
                        </a:spcBef>
                        <a:spcAft>
                          <a:spcPts val="0"/>
                        </a:spcAft>
                      </a:pPr>
                      <a:r>
                        <a:rPr lang="en-US" sz="2000" kern="1200" dirty="0">
                          <a:effectLst/>
                        </a:rPr>
                        <a:t>Active PE </a:t>
                      </a:r>
                      <a:r>
                        <a:rPr lang="en-US" sz="2000" kern="1200" dirty="0" smtClean="0">
                          <a:effectLst/>
                        </a:rPr>
                        <a:t>Minutes</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a:effectLst/>
                        </a:rPr>
                        <a:t>9</a:t>
                      </a:r>
                      <a:endParaRPr lang="en-US" sz="20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b="1" kern="1200" dirty="0">
                          <a:effectLst/>
                        </a:rPr>
                        <a:t>14</a:t>
                      </a:r>
                      <a:endParaRPr lang="en-US" sz="2000" b="1"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b="1" kern="1200" dirty="0">
                          <a:effectLst/>
                        </a:rPr>
                        <a:t>31</a:t>
                      </a:r>
                      <a:endParaRPr lang="en-US" sz="2000" b="1"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b="1" kern="1200" dirty="0">
                          <a:effectLst/>
                        </a:rPr>
                        <a:t>14</a:t>
                      </a:r>
                      <a:endParaRPr lang="en-US" sz="2000" b="1" dirty="0">
                        <a:effectLst/>
                        <a:latin typeface="Calibri"/>
                        <a:ea typeface="Calibri"/>
                        <a:cs typeface="Times New Roman"/>
                      </a:endParaRPr>
                    </a:p>
                  </a:txBody>
                  <a:tcPr marL="0" marR="0" marT="0" marB="0"/>
                </a:tc>
              </a:tr>
              <a:tr h="175895">
                <a:tc>
                  <a:txBody>
                    <a:bodyPr/>
                    <a:lstStyle/>
                    <a:p>
                      <a:pPr marL="0" marR="0">
                        <a:lnSpc>
                          <a:spcPct val="115000"/>
                        </a:lnSpc>
                        <a:spcBef>
                          <a:spcPts val="0"/>
                        </a:spcBef>
                        <a:spcAft>
                          <a:spcPts val="0"/>
                        </a:spcAft>
                      </a:pPr>
                      <a:r>
                        <a:rPr lang="en-US" sz="2000" kern="1200" dirty="0">
                          <a:effectLst/>
                        </a:rPr>
                        <a:t>Active </a:t>
                      </a:r>
                      <a:r>
                        <a:rPr lang="en-US" sz="2000" kern="1200" dirty="0" smtClean="0">
                          <a:effectLst/>
                        </a:rPr>
                        <a:t>Classrooms </a:t>
                      </a:r>
                      <a:r>
                        <a:rPr lang="en-US" sz="2000" kern="1200" dirty="0" smtClean="0">
                          <a:solidFill>
                            <a:srgbClr val="FF0000"/>
                          </a:solidFill>
                          <a:effectLst/>
                        </a:rPr>
                        <a:t>*</a:t>
                      </a:r>
                      <a:endParaRPr lang="en-US" sz="2000" dirty="0">
                        <a:solidFill>
                          <a:srgbClr val="FF0000"/>
                        </a:solidFill>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dirty="0">
                          <a:effectLst/>
                        </a:rPr>
                        <a:t>6</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a:effectLst/>
                        </a:rPr>
                        <a:t>1</a:t>
                      </a:r>
                      <a:endParaRPr lang="en-US" sz="20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a:effectLst/>
                        </a:rPr>
                        <a:t>3</a:t>
                      </a:r>
                      <a:endParaRPr lang="en-US" sz="20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dirty="0">
                          <a:effectLst/>
                        </a:rPr>
                        <a:t>4</a:t>
                      </a:r>
                      <a:endParaRPr lang="en-US" sz="2000" dirty="0">
                        <a:effectLst/>
                        <a:latin typeface="Calibri"/>
                        <a:ea typeface="Calibri"/>
                        <a:cs typeface="Times New Roman"/>
                      </a:endParaRPr>
                    </a:p>
                  </a:txBody>
                  <a:tcPr marL="0" marR="0" marT="0" marB="0"/>
                </a:tc>
              </a:tr>
              <a:tr h="0">
                <a:tc>
                  <a:txBody>
                    <a:bodyPr/>
                    <a:lstStyle/>
                    <a:p>
                      <a:pPr marL="0" marR="0">
                        <a:lnSpc>
                          <a:spcPct val="115000"/>
                        </a:lnSpc>
                        <a:spcBef>
                          <a:spcPts val="0"/>
                        </a:spcBef>
                        <a:spcAft>
                          <a:spcPts val="0"/>
                        </a:spcAft>
                      </a:pPr>
                      <a:r>
                        <a:rPr lang="en-US" sz="2000" kern="1200" dirty="0">
                          <a:effectLst/>
                        </a:rPr>
                        <a:t>Active Recess/Open Gym</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b="1" kern="1200" dirty="0">
                          <a:effectLst/>
                        </a:rPr>
                        <a:t>17</a:t>
                      </a:r>
                      <a:endParaRPr lang="en-US" sz="2000" b="1"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dirty="0">
                          <a:effectLst/>
                        </a:rPr>
                        <a:t>5</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dirty="0">
                          <a:effectLst/>
                        </a:rPr>
                        <a:t>8</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b="1" kern="1200" dirty="0">
                          <a:effectLst/>
                        </a:rPr>
                        <a:t>14</a:t>
                      </a:r>
                      <a:endParaRPr lang="en-US" sz="2000" b="1" dirty="0">
                        <a:effectLst/>
                        <a:latin typeface="Calibri"/>
                        <a:ea typeface="Calibri"/>
                        <a:cs typeface="Times New Roman"/>
                      </a:endParaRPr>
                    </a:p>
                  </a:txBody>
                  <a:tcPr marL="0" marR="0" marT="0" marB="0"/>
                </a:tc>
              </a:tr>
              <a:tr h="0">
                <a:tc>
                  <a:txBody>
                    <a:bodyPr/>
                    <a:lstStyle/>
                    <a:p>
                      <a:pPr marL="0" marR="0">
                        <a:lnSpc>
                          <a:spcPct val="115000"/>
                        </a:lnSpc>
                        <a:spcBef>
                          <a:spcPts val="0"/>
                        </a:spcBef>
                        <a:spcAft>
                          <a:spcPts val="0"/>
                        </a:spcAft>
                      </a:pPr>
                      <a:r>
                        <a:rPr lang="en-US" sz="2000" kern="1200" dirty="0">
                          <a:effectLst/>
                        </a:rPr>
                        <a:t>Before &amp; After School</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a:effectLst/>
                        </a:rPr>
                        <a:t>7</a:t>
                      </a:r>
                      <a:endParaRPr lang="en-US" sz="20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b="1" kern="1200" dirty="0">
                          <a:effectLst/>
                        </a:rPr>
                        <a:t>22</a:t>
                      </a:r>
                      <a:endParaRPr lang="en-US" sz="2000" b="1"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b="1" kern="1200" dirty="0">
                          <a:effectLst/>
                        </a:rPr>
                        <a:t>29</a:t>
                      </a:r>
                      <a:endParaRPr lang="en-US" sz="2000" b="1"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b="1" kern="1200" dirty="0">
                          <a:effectLst/>
                        </a:rPr>
                        <a:t>14</a:t>
                      </a:r>
                      <a:endParaRPr lang="en-US" sz="2000" b="1" dirty="0">
                        <a:effectLst/>
                        <a:latin typeface="Calibri"/>
                        <a:ea typeface="Calibri"/>
                        <a:cs typeface="Times New Roman"/>
                      </a:endParaRPr>
                    </a:p>
                  </a:txBody>
                  <a:tcPr marL="0" marR="0" marT="0" marB="0"/>
                </a:tc>
              </a:tr>
              <a:tr h="0">
                <a:tc>
                  <a:txBody>
                    <a:bodyPr/>
                    <a:lstStyle/>
                    <a:p>
                      <a:pPr marL="0" marR="0">
                        <a:lnSpc>
                          <a:spcPct val="115000"/>
                        </a:lnSpc>
                        <a:spcBef>
                          <a:spcPts val="0"/>
                        </a:spcBef>
                        <a:spcAft>
                          <a:spcPts val="0"/>
                        </a:spcAft>
                      </a:pPr>
                      <a:r>
                        <a:rPr lang="en-US" sz="2000" kern="1200" dirty="0">
                          <a:effectLst/>
                        </a:rPr>
                        <a:t>Family/Community </a:t>
                      </a:r>
                      <a:r>
                        <a:rPr lang="en-US" sz="2000" kern="1200" dirty="0" smtClean="0">
                          <a:solidFill>
                            <a:srgbClr val="FF0000"/>
                          </a:solidFill>
                          <a:effectLst/>
                        </a:rPr>
                        <a:t>*</a:t>
                      </a:r>
                    </a:p>
                    <a:p>
                      <a:pPr marL="0" marR="0">
                        <a:lnSpc>
                          <a:spcPct val="115000"/>
                        </a:lnSpc>
                        <a:spcBef>
                          <a:spcPts val="0"/>
                        </a:spcBef>
                        <a:spcAft>
                          <a:spcPts val="0"/>
                        </a:spcAft>
                      </a:pPr>
                      <a:r>
                        <a:rPr lang="en-US" sz="2000" kern="1200" dirty="0" smtClean="0">
                          <a:effectLst/>
                        </a:rPr>
                        <a:t>(</a:t>
                      </a:r>
                      <a:r>
                        <a:rPr lang="en-US" sz="2000" kern="1200" dirty="0">
                          <a:effectLst/>
                        </a:rPr>
                        <a:t>Walk to School/PE Homework)</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dirty="0">
                          <a:effectLst/>
                        </a:rPr>
                        <a:t>6</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dirty="0">
                          <a:effectLst/>
                        </a:rPr>
                        <a:t>8</a:t>
                      </a:r>
                      <a:endParaRPr lang="en-US" sz="20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2000" kern="1200" dirty="0">
                          <a:effectLst/>
                        </a:rPr>
                        <a:t>5</a:t>
                      </a:r>
                      <a:endParaRPr lang="en-US" sz="2000" dirty="0">
                        <a:effectLst/>
                        <a:latin typeface="Calibri"/>
                        <a:ea typeface="Calibri"/>
                        <a:cs typeface="Times New Roman"/>
                      </a:endParaRPr>
                    </a:p>
                  </a:txBody>
                  <a:tcPr/>
                </a:tc>
                <a:tc>
                  <a:txBody>
                    <a:bodyPr/>
                    <a:lstStyle/>
                    <a:p>
                      <a:pPr marL="0" marR="0" algn="ctr">
                        <a:lnSpc>
                          <a:spcPct val="130000"/>
                        </a:lnSpc>
                        <a:spcBef>
                          <a:spcPts val="0"/>
                        </a:spcBef>
                        <a:spcAft>
                          <a:spcPts val="0"/>
                        </a:spcAft>
                      </a:pPr>
                      <a:r>
                        <a:rPr lang="en-US" sz="2000" kern="1200" dirty="0">
                          <a:effectLst/>
                        </a:rPr>
                        <a:t>6</a:t>
                      </a:r>
                      <a:endParaRPr lang="en-US" sz="2000" dirty="0">
                        <a:effectLst/>
                        <a:latin typeface="Calibri"/>
                        <a:ea typeface="Calibri"/>
                        <a:cs typeface="Times New Roman"/>
                      </a:endParaRPr>
                    </a:p>
                  </a:txBody>
                  <a:tcPr marL="0" marR="0" marT="0" marB="0"/>
                </a:tc>
              </a:tr>
              <a:tr h="0">
                <a:tc>
                  <a:txBody>
                    <a:bodyPr/>
                    <a:lstStyle/>
                    <a:p>
                      <a:pPr marL="0" marR="0" algn="r">
                        <a:lnSpc>
                          <a:spcPct val="115000"/>
                        </a:lnSpc>
                        <a:spcBef>
                          <a:spcPts val="0"/>
                        </a:spcBef>
                        <a:spcAft>
                          <a:spcPts val="0"/>
                        </a:spcAft>
                      </a:pPr>
                      <a:r>
                        <a:rPr lang="en-US" sz="2000" kern="1200" dirty="0">
                          <a:effectLst/>
                        </a:rPr>
                        <a:t>Total</a:t>
                      </a:r>
                      <a:endParaRPr lang="en-US" sz="2000" dirty="0">
                        <a:effectLst/>
                        <a:latin typeface="Calibri"/>
                        <a:ea typeface="Calibri"/>
                        <a:cs typeface="Times New Roman"/>
                      </a:endParaRPr>
                    </a:p>
                  </a:txBody>
                  <a:tcPr/>
                </a:tc>
                <a:tc>
                  <a:txBody>
                    <a:bodyPr/>
                    <a:lstStyle/>
                    <a:p>
                      <a:pPr marL="0" marR="0" algn="ctr">
                        <a:lnSpc>
                          <a:spcPct val="100000"/>
                        </a:lnSpc>
                        <a:spcBef>
                          <a:spcPts val="0"/>
                        </a:spcBef>
                        <a:spcAft>
                          <a:spcPts val="0"/>
                        </a:spcAft>
                      </a:pPr>
                      <a:r>
                        <a:rPr lang="en-US" sz="2000" b="1" kern="1200" dirty="0">
                          <a:effectLst/>
                        </a:rPr>
                        <a:t>~ 45</a:t>
                      </a:r>
                      <a:endParaRPr lang="en-US" sz="2000" b="1" dirty="0">
                        <a:effectLst/>
                        <a:latin typeface="Calibri"/>
                        <a:ea typeface="Calibri"/>
                        <a:cs typeface="Times New Roman"/>
                      </a:endParaRPr>
                    </a:p>
                  </a:txBody>
                  <a:tcPr/>
                </a:tc>
                <a:tc>
                  <a:txBody>
                    <a:bodyPr/>
                    <a:lstStyle/>
                    <a:p>
                      <a:pPr marL="0" marR="0" algn="ctr">
                        <a:lnSpc>
                          <a:spcPct val="100000"/>
                        </a:lnSpc>
                        <a:spcBef>
                          <a:spcPts val="0"/>
                        </a:spcBef>
                        <a:spcAft>
                          <a:spcPts val="0"/>
                        </a:spcAft>
                      </a:pPr>
                      <a:r>
                        <a:rPr lang="en-US" sz="2000" b="1" kern="1200" dirty="0">
                          <a:effectLst/>
                        </a:rPr>
                        <a:t>~ 50</a:t>
                      </a:r>
                      <a:endParaRPr lang="en-US" sz="2000" b="1" dirty="0">
                        <a:effectLst/>
                        <a:latin typeface="Calibri"/>
                        <a:ea typeface="Calibri"/>
                        <a:cs typeface="Times New Roman"/>
                      </a:endParaRPr>
                    </a:p>
                  </a:txBody>
                  <a:tcPr/>
                </a:tc>
                <a:tc>
                  <a:txBody>
                    <a:bodyPr/>
                    <a:lstStyle/>
                    <a:p>
                      <a:pPr marL="0" marR="0" algn="ctr">
                        <a:lnSpc>
                          <a:spcPct val="100000"/>
                        </a:lnSpc>
                        <a:spcBef>
                          <a:spcPts val="0"/>
                        </a:spcBef>
                        <a:spcAft>
                          <a:spcPts val="0"/>
                        </a:spcAft>
                      </a:pPr>
                      <a:r>
                        <a:rPr lang="en-US" sz="2000" b="1" kern="1200" dirty="0">
                          <a:effectLst/>
                        </a:rPr>
                        <a:t>~ 75</a:t>
                      </a:r>
                      <a:endParaRPr lang="en-US" sz="2000" b="1" dirty="0">
                        <a:effectLst/>
                        <a:latin typeface="Calibri"/>
                        <a:ea typeface="Calibri"/>
                        <a:cs typeface="Times New Roman"/>
                      </a:endParaRPr>
                    </a:p>
                  </a:txBody>
                  <a:tcPr/>
                </a:tc>
                <a:tc>
                  <a:txBody>
                    <a:bodyPr/>
                    <a:lstStyle/>
                    <a:p>
                      <a:pPr marL="0" marR="0" algn="ctr">
                        <a:lnSpc>
                          <a:spcPct val="130000"/>
                        </a:lnSpc>
                        <a:spcBef>
                          <a:spcPts val="0"/>
                        </a:spcBef>
                        <a:spcAft>
                          <a:spcPts val="0"/>
                        </a:spcAft>
                      </a:pPr>
                      <a:r>
                        <a:rPr lang="en-US" sz="2000" b="1" kern="1200" dirty="0">
                          <a:effectLst/>
                        </a:rPr>
                        <a:t>~ 52</a:t>
                      </a:r>
                      <a:endParaRPr lang="en-US" sz="2000" b="1" dirty="0">
                        <a:effectLst/>
                        <a:latin typeface="Calibri"/>
                        <a:ea typeface="Calibri"/>
                        <a:cs typeface="Times New Roman"/>
                      </a:endParaRPr>
                    </a:p>
                  </a:txBody>
                  <a:tcPr marL="0" marR="0" marT="0" marB="0"/>
                </a:tc>
              </a:tr>
            </a:tbl>
          </a:graphicData>
        </a:graphic>
      </p:graphicFrame>
      <p:sp>
        <p:nvSpPr>
          <p:cNvPr id="10" name="Rectangle 1"/>
          <p:cNvSpPr>
            <a:spLocks noChangeArrowheads="1"/>
          </p:cNvSpPr>
          <p:nvPr/>
        </p:nvSpPr>
        <p:spPr bwMode="auto">
          <a:xfrm>
            <a:off x="1516063" y="2686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2"/>
          <p:cNvSpPr/>
          <p:nvPr/>
        </p:nvSpPr>
        <p:spPr>
          <a:xfrm>
            <a:off x="8153400" y="5704114"/>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8329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Pilot</a:t>
            </a:r>
            <a:endParaRPr lang="en-US" dirty="0"/>
          </a:p>
        </p:txBody>
      </p:sp>
      <p:sp>
        <p:nvSpPr>
          <p:cNvPr id="3" name="Content Placeholder 2"/>
          <p:cNvSpPr>
            <a:spLocks noGrp="1"/>
          </p:cNvSpPr>
          <p:nvPr>
            <p:ph idx="1"/>
          </p:nvPr>
        </p:nvSpPr>
        <p:spPr>
          <a:xfrm>
            <a:off x="1143000" y="1600200"/>
            <a:ext cx="7696200" cy="5181600"/>
          </a:xfrm>
        </p:spPr>
        <p:txBody>
          <a:bodyPr>
            <a:normAutofit/>
          </a:bodyPr>
          <a:lstStyle/>
          <a:p>
            <a:pPr>
              <a:buNone/>
            </a:pPr>
            <a:r>
              <a:rPr lang="en-US" dirty="0" smtClean="0"/>
              <a:t>Data: surveys, 3-two week interval</a:t>
            </a:r>
            <a:endParaRPr lang="en-US" dirty="0"/>
          </a:p>
          <a:p>
            <a:pPr lvl="1"/>
            <a:r>
              <a:rPr lang="en-US" dirty="0" smtClean="0"/>
              <a:t>Urban</a:t>
            </a:r>
            <a:r>
              <a:rPr lang="en-US" dirty="0"/>
              <a:t>, Suburban, Rural</a:t>
            </a:r>
          </a:p>
          <a:p>
            <a:pPr marL="857250" lvl="2" indent="0">
              <a:buNone/>
            </a:pPr>
            <a:r>
              <a:rPr lang="en-US" dirty="0"/>
              <a:t>(Beloit, Appleton, Lodi</a:t>
            </a:r>
            <a:r>
              <a:rPr lang="en-US" dirty="0" smtClean="0"/>
              <a:t>)</a:t>
            </a:r>
            <a:endParaRPr lang="en-US" dirty="0"/>
          </a:p>
          <a:p>
            <a:pPr lvl="1"/>
            <a:r>
              <a:rPr lang="en-US" dirty="0"/>
              <a:t>Implement 3 strategies</a:t>
            </a:r>
          </a:p>
          <a:p>
            <a:pPr lvl="2"/>
            <a:r>
              <a:rPr lang="en-US" dirty="0"/>
              <a:t>Active PE/Quality Physical Education</a:t>
            </a:r>
          </a:p>
          <a:p>
            <a:pPr lvl="2"/>
            <a:r>
              <a:rPr lang="en-US" dirty="0"/>
              <a:t>Active Classrooms/PA During School and Staff Involvement</a:t>
            </a:r>
          </a:p>
          <a:p>
            <a:pPr lvl="2"/>
            <a:r>
              <a:rPr lang="en-US" dirty="0"/>
              <a:t>Active Recess or Open Gym/PA During School and Staff </a:t>
            </a:r>
            <a:r>
              <a:rPr lang="en-US" dirty="0" smtClean="0"/>
              <a:t>Involvement</a:t>
            </a:r>
          </a:p>
          <a:p>
            <a:r>
              <a:rPr lang="en-US" dirty="0" smtClean="0"/>
              <a:t>Regional train the trainer sessions</a:t>
            </a:r>
            <a:endParaRPr lang="en-US" dirty="0"/>
          </a:p>
          <a:p>
            <a:endParaRPr lang="en-US" dirty="0"/>
          </a:p>
        </p:txBody>
      </p:sp>
      <p:pic>
        <p:nvPicPr>
          <p:cNvPr id="4" name="Picture 3" descr="thCA6PXR1O.jpg"/>
          <p:cNvPicPr>
            <a:picLocks noChangeAspect="1"/>
          </p:cNvPicPr>
          <p:nvPr/>
        </p:nvPicPr>
        <p:blipFill>
          <a:blip r:embed="rId2" cstate="print"/>
          <a:stretch>
            <a:fillRect/>
          </a:stretch>
        </p:blipFill>
        <p:spPr>
          <a:xfrm>
            <a:off x="7010400" y="1752600"/>
            <a:ext cx="1981200" cy="1981200"/>
          </a:xfrm>
          <a:prstGeom prst="rect">
            <a:avLst/>
          </a:prstGeom>
        </p:spPr>
      </p:pic>
    </p:spTree>
    <p:extLst>
      <p:ext uri="{BB962C8B-B14F-4D97-AF65-F5344CB8AC3E}">
        <p14:creationId xmlns:p14="http://schemas.microsoft.com/office/powerpoint/2010/main" val="1663833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762000"/>
            <a:ext cx="9753600" cy="7315200"/>
          </a:xfrm>
          <a:prstGeom prst="rect">
            <a:avLst/>
          </a:prstGeom>
          <a:noFill/>
          <a:ln w="9525">
            <a:noFill/>
            <a:miter lim="800000"/>
            <a:headEnd/>
            <a:tailEnd/>
          </a:ln>
        </p:spPr>
      </p:pic>
      <p:sp>
        <p:nvSpPr>
          <p:cNvPr id="5" name="Rectangle 4"/>
          <p:cNvSpPr/>
          <p:nvPr/>
        </p:nvSpPr>
        <p:spPr>
          <a:xfrm>
            <a:off x="4343400" y="3810000"/>
            <a:ext cx="2133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685800"/>
            <a:ext cx="2209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3" name="Rectangle 2"/>
          <p:cNvSpPr/>
          <p:nvPr/>
        </p:nvSpPr>
        <p:spPr>
          <a:xfrm>
            <a:off x="2819400" y="16764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3" name="Rectangle 2"/>
          <p:cNvSpPr/>
          <p:nvPr/>
        </p:nvSpPr>
        <p:spPr>
          <a:xfrm>
            <a:off x="2819400" y="15240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3" name="Rectangle 2"/>
          <p:cNvSpPr/>
          <p:nvPr/>
        </p:nvSpPr>
        <p:spPr>
          <a:xfrm>
            <a:off x="2819400" y="23622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3" name="Rectangle 2"/>
          <p:cNvSpPr/>
          <p:nvPr/>
        </p:nvSpPr>
        <p:spPr>
          <a:xfrm>
            <a:off x="2819400" y="16002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Goal?</a:t>
            </a:r>
            <a:endParaRPr lang="en-US" dirty="0"/>
          </a:p>
        </p:txBody>
      </p:sp>
      <p:sp>
        <p:nvSpPr>
          <p:cNvPr id="3" name="Content Placeholder 2"/>
          <p:cNvSpPr>
            <a:spLocks noGrp="1"/>
          </p:cNvSpPr>
          <p:nvPr>
            <p:ph idx="1"/>
          </p:nvPr>
        </p:nvSpPr>
        <p:spPr/>
        <p:txBody>
          <a:bodyPr/>
          <a:lstStyle/>
          <a:p>
            <a:r>
              <a:rPr lang="en-US" dirty="0" smtClean="0"/>
              <a:t>Every student – Every day! Healthier Kids Learn Better!</a:t>
            </a:r>
          </a:p>
          <a:p>
            <a:r>
              <a:rPr lang="en-US" dirty="0" smtClean="0"/>
              <a:t>Promoting Excellence For All</a:t>
            </a:r>
          </a:p>
          <a:p>
            <a:r>
              <a:rPr lang="en-US" dirty="0" smtClean="0"/>
              <a:t>Increase Physical Activity –Reverse the  obesity trend</a:t>
            </a:r>
          </a:p>
          <a:p>
            <a:pPr>
              <a:buNone/>
            </a:pPr>
            <a:endParaRPr lang="en-US" dirty="0" smtClean="0"/>
          </a:p>
          <a:p>
            <a:pPr>
              <a:buNone/>
            </a:pPr>
            <a:endParaRPr lang="en-US" dirty="0"/>
          </a:p>
        </p:txBody>
      </p:sp>
      <p:pic>
        <p:nvPicPr>
          <p:cNvPr id="4" name="Picture 3" descr="childhood obesity.jpg"/>
          <p:cNvPicPr>
            <a:picLocks noChangeAspect="1"/>
          </p:cNvPicPr>
          <p:nvPr/>
        </p:nvPicPr>
        <p:blipFill>
          <a:blip r:embed="rId2" cstate="print"/>
          <a:stretch>
            <a:fillRect/>
          </a:stretch>
        </p:blipFill>
        <p:spPr>
          <a:xfrm>
            <a:off x="3810000" y="3810000"/>
            <a:ext cx="2857500" cy="22479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freudmr\AppData\Local\Microsoft\Windows\Temporary Internet Files\Content.IE5\Q1OONQ0K\MC900382578[1].jpg"/>
          <p:cNvPicPr>
            <a:picLocks noChangeAspect="1" noChangeArrowheads="1"/>
          </p:cNvPicPr>
          <p:nvPr/>
        </p:nvPicPr>
        <p:blipFill>
          <a:blip r:embed="rId2" cstate="print"/>
          <a:srcRect/>
          <a:stretch>
            <a:fillRect/>
          </a:stretch>
        </p:blipFill>
        <p:spPr bwMode="auto">
          <a:xfrm>
            <a:off x="3200400" y="2057400"/>
            <a:ext cx="2667000" cy="2667000"/>
          </a:xfrm>
          <a:prstGeom prst="rect">
            <a:avLst/>
          </a:prstGeom>
          <a:noFill/>
        </p:spPr>
      </p:pic>
      <p:pic>
        <p:nvPicPr>
          <p:cNvPr id="1031" name="Picture 7" descr="C:\Users\freudmr\AppData\Local\Microsoft\Windows\Temporary Internet Files\Content.IE5\ASC757JZ\MC900089056[1].wmf"/>
          <p:cNvPicPr>
            <a:picLocks noChangeAspect="1" noChangeArrowheads="1"/>
          </p:cNvPicPr>
          <p:nvPr/>
        </p:nvPicPr>
        <p:blipFill>
          <a:blip r:embed="rId3" cstate="print"/>
          <a:srcRect/>
          <a:stretch>
            <a:fillRect/>
          </a:stretch>
        </p:blipFill>
        <p:spPr bwMode="auto">
          <a:xfrm>
            <a:off x="3962400" y="4648200"/>
            <a:ext cx="1151420" cy="1305604"/>
          </a:xfrm>
          <a:prstGeom prst="rect">
            <a:avLst/>
          </a:prstGeom>
          <a:noFill/>
        </p:spPr>
      </p:pic>
      <p:sp>
        <p:nvSpPr>
          <p:cNvPr id="14" name="Rectangular Callout 13"/>
          <p:cNvSpPr/>
          <p:nvPr/>
        </p:nvSpPr>
        <p:spPr>
          <a:xfrm>
            <a:off x="152400" y="1371600"/>
            <a:ext cx="1676400" cy="685800"/>
          </a:xfrm>
          <a:prstGeom prst="wedgeRectCallout">
            <a:avLst>
              <a:gd name="adj1" fmla="val -3366"/>
              <a:gd name="adj2" fmla="val -129398"/>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Psychological Testing</a:t>
            </a:r>
            <a:endParaRPr lang="en-US" dirty="0">
              <a:solidFill>
                <a:schemeClr val="tx1"/>
              </a:solidFill>
            </a:endParaRPr>
          </a:p>
        </p:txBody>
      </p:sp>
      <p:sp>
        <p:nvSpPr>
          <p:cNvPr id="15" name="Rectangular Callout 14"/>
          <p:cNvSpPr/>
          <p:nvPr/>
        </p:nvSpPr>
        <p:spPr>
          <a:xfrm>
            <a:off x="152400" y="2743200"/>
            <a:ext cx="990600" cy="762000"/>
          </a:xfrm>
          <a:prstGeom prst="wedgeRectCallout">
            <a:avLst>
              <a:gd name="adj1" fmla="val 125400"/>
              <a:gd name="adj2" fmla="val 52278"/>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Juvenile Courts</a:t>
            </a:r>
            <a:endParaRPr lang="en-US" dirty="0">
              <a:solidFill>
                <a:schemeClr val="tx1"/>
              </a:solidFill>
            </a:endParaRPr>
          </a:p>
        </p:txBody>
      </p:sp>
      <p:sp>
        <p:nvSpPr>
          <p:cNvPr id="16" name="Rectangular Callout 15"/>
          <p:cNvSpPr/>
          <p:nvPr/>
        </p:nvSpPr>
        <p:spPr>
          <a:xfrm>
            <a:off x="152400" y="3810000"/>
            <a:ext cx="1295400" cy="914400"/>
          </a:xfrm>
          <a:prstGeom prst="wedgeRectCallout">
            <a:avLst>
              <a:gd name="adj1" fmla="val 116202"/>
              <a:gd name="adj2" fmla="val 121257"/>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Mental Health Services</a:t>
            </a:r>
            <a:endParaRPr lang="en-US" dirty="0">
              <a:solidFill>
                <a:schemeClr val="tx1"/>
              </a:solidFill>
            </a:endParaRPr>
          </a:p>
        </p:txBody>
      </p:sp>
      <p:sp>
        <p:nvSpPr>
          <p:cNvPr id="21" name="Rectangular Callout 20"/>
          <p:cNvSpPr/>
          <p:nvPr/>
        </p:nvSpPr>
        <p:spPr>
          <a:xfrm>
            <a:off x="1676400" y="4038600"/>
            <a:ext cx="1752600" cy="838200"/>
          </a:xfrm>
          <a:prstGeom prst="wedgeRectCallout">
            <a:avLst>
              <a:gd name="adj1" fmla="val 76993"/>
              <a:gd name="adj2" fmla="val -47017"/>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Environmental Health</a:t>
            </a:r>
            <a:endParaRPr lang="en-US" dirty="0">
              <a:solidFill>
                <a:schemeClr val="tx1"/>
              </a:solidFill>
            </a:endParaRPr>
          </a:p>
        </p:txBody>
      </p:sp>
      <p:sp>
        <p:nvSpPr>
          <p:cNvPr id="22" name="Rectangular Callout 21"/>
          <p:cNvSpPr/>
          <p:nvPr/>
        </p:nvSpPr>
        <p:spPr>
          <a:xfrm>
            <a:off x="152400" y="2209800"/>
            <a:ext cx="2057400" cy="457200"/>
          </a:xfrm>
          <a:prstGeom prst="wedgeRectCallout">
            <a:avLst>
              <a:gd name="adj1" fmla="val 46166"/>
              <a:gd name="adj2" fmla="val 150042"/>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Crime Prevention</a:t>
            </a:r>
            <a:endParaRPr lang="en-US" dirty="0">
              <a:solidFill>
                <a:schemeClr val="tx1"/>
              </a:solidFill>
            </a:endParaRPr>
          </a:p>
        </p:txBody>
      </p:sp>
      <p:sp>
        <p:nvSpPr>
          <p:cNvPr id="23" name="Rectangular Callout 22"/>
          <p:cNvSpPr/>
          <p:nvPr/>
        </p:nvSpPr>
        <p:spPr>
          <a:xfrm>
            <a:off x="2133600" y="152400"/>
            <a:ext cx="1828800" cy="688848"/>
          </a:xfrm>
          <a:prstGeom prst="wedgeRectCallout">
            <a:avLst>
              <a:gd name="adj1" fmla="val 26596"/>
              <a:gd name="adj2" fmla="val 95625"/>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After-school Programs</a:t>
            </a:r>
            <a:endParaRPr lang="en-US" dirty="0">
              <a:solidFill>
                <a:schemeClr val="tx1"/>
              </a:solidFill>
            </a:endParaRPr>
          </a:p>
        </p:txBody>
      </p:sp>
      <p:sp>
        <p:nvSpPr>
          <p:cNvPr id="24" name="Rectangular Callout 23"/>
          <p:cNvSpPr/>
          <p:nvPr/>
        </p:nvSpPr>
        <p:spPr>
          <a:xfrm>
            <a:off x="533400" y="228600"/>
            <a:ext cx="1295400" cy="685800"/>
          </a:xfrm>
          <a:prstGeom prst="wedgeRectCallout">
            <a:avLst>
              <a:gd name="adj1" fmla="val 224245"/>
              <a:gd name="adj2" fmla="val 347788"/>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Special Education</a:t>
            </a:r>
            <a:endParaRPr lang="en-US" dirty="0">
              <a:solidFill>
                <a:schemeClr val="tx1"/>
              </a:solidFill>
            </a:endParaRPr>
          </a:p>
        </p:txBody>
      </p:sp>
      <p:sp>
        <p:nvSpPr>
          <p:cNvPr id="17" name="Rectangular Callout 16"/>
          <p:cNvSpPr/>
          <p:nvPr/>
        </p:nvSpPr>
        <p:spPr>
          <a:xfrm>
            <a:off x="2895600" y="1143000"/>
            <a:ext cx="1600200" cy="688848"/>
          </a:xfrm>
          <a:prstGeom prst="wedgeRectCallout">
            <a:avLst>
              <a:gd name="adj1" fmla="val 33152"/>
              <a:gd name="adj2" fmla="val 205214"/>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Physical Education</a:t>
            </a:r>
            <a:endParaRPr lang="en-US" dirty="0">
              <a:solidFill>
                <a:schemeClr val="tx1"/>
              </a:solidFill>
            </a:endParaRPr>
          </a:p>
        </p:txBody>
      </p:sp>
      <p:sp>
        <p:nvSpPr>
          <p:cNvPr id="26" name="Rectangular Callout 25"/>
          <p:cNvSpPr/>
          <p:nvPr/>
        </p:nvSpPr>
        <p:spPr>
          <a:xfrm>
            <a:off x="304800" y="5791200"/>
            <a:ext cx="1447800" cy="990600"/>
          </a:xfrm>
          <a:prstGeom prst="wedgeRectCallout">
            <a:avLst>
              <a:gd name="adj1" fmla="val 84130"/>
              <a:gd name="adj2" fmla="val -42459"/>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Child Protective Services</a:t>
            </a:r>
            <a:endParaRPr lang="en-US" dirty="0">
              <a:solidFill>
                <a:schemeClr val="tx1"/>
              </a:solidFill>
            </a:endParaRPr>
          </a:p>
        </p:txBody>
      </p:sp>
      <p:sp>
        <p:nvSpPr>
          <p:cNvPr id="27" name="Rectangular Callout 26"/>
          <p:cNvSpPr/>
          <p:nvPr/>
        </p:nvSpPr>
        <p:spPr>
          <a:xfrm>
            <a:off x="228600" y="5029200"/>
            <a:ext cx="1143000" cy="688848"/>
          </a:xfrm>
          <a:prstGeom prst="wedgeRectCallout">
            <a:avLst>
              <a:gd name="adj1" fmla="val 117362"/>
              <a:gd name="adj2" fmla="val 31218"/>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Social Services</a:t>
            </a:r>
            <a:endParaRPr lang="en-US" dirty="0">
              <a:solidFill>
                <a:schemeClr val="tx1"/>
              </a:solidFill>
            </a:endParaRPr>
          </a:p>
        </p:txBody>
      </p:sp>
      <p:sp>
        <p:nvSpPr>
          <p:cNvPr id="20" name="Rectangular Callout 19"/>
          <p:cNvSpPr/>
          <p:nvPr/>
        </p:nvSpPr>
        <p:spPr>
          <a:xfrm>
            <a:off x="1828800" y="3124200"/>
            <a:ext cx="1295400" cy="762000"/>
          </a:xfrm>
          <a:prstGeom prst="wedgeRectCallout">
            <a:avLst>
              <a:gd name="adj1" fmla="val 101076"/>
              <a:gd name="adj2" fmla="val 45747"/>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School Safety</a:t>
            </a:r>
            <a:endParaRPr lang="en-US" dirty="0">
              <a:solidFill>
                <a:schemeClr val="tx1"/>
              </a:solidFill>
            </a:endParaRPr>
          </a:p>
        </p:txBody>
      </p:sp>
      <p:sp>
        <p:nvSpPr>
          <p:cNvPr id="19" name="Rectangular Callout 18"/>
          <p:cNvSpPr/>
          <p:nvPr/>
        </p:nvSpPr>
        <p:spPr>
          <a:xfrm>
            <a:off x="2438400" y="2133600"/>
            <a:ext cx="1219200" cy="762000"/>
          </a:xfrm>
          <a:prstGeom prst="wedgeRectCallout">
            <a:avLst>
              <a:gd name="adj1" fmla="val 57058"/>
              <a:gd name="adj2" fmla="val 106155"/>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Pupil Services</a:t>
            </a:r>
            <a:endParaRPr lang="en-US" dirty="0">
              <a:solidFill>
                <a:schemeClr val="tx1"/>
              </a:solidFill>
            </a:endParaRPr>
          </a:p>
        </p:txBody>
      </p:sp>
      <p:sp>
        <p:nvSpPr>
          <p:cNvPr id="30" name="Rectangular Callout 29"/>
          <p:cNvSpPr/>
          <p:nvPr/>
        </p:nvSpPr>
        <p:spPr>
          <a:xfrm>
            <a:off x="5638800" y="228600"/>
            <a:ext cx="1371600" cy="609600"/>
          </a:xfrm>
          <a:prstGeom prst="wedgeRectCallout">
            <a:avLst>
              <a:gd name="adj1" fmla="val 105224"/>
              <a:gd name="adj2" fmla="val -23232"/>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ular Callout 30"/>
          <p:cNvSpPr/>
          <p:nvPr/>
        </p:nvSpPr>
        <p:spPr>
          <a:xfrm>
            <a:off x="7772400" y="2971800"/>
            <a:ext cx="1219200" cy="838200"/>
          </a:xfrm>
          <a:prstGeom prst="wedgeRectCallout">
            <a:avLst>
              <a:gd name="adj1" fmla="val -86822"/>
              <a:gd name="adj2" fmla="val 84723"/>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Nutrition Education</a:t>
            </a:r>
            <a:endParaRPr lang="en-US" dirty="0">
              <a:solidFill>
                <a:schemeClr val="tx1"/>
              </a:solidFill>
            </a:endParaRPr>
          </a:p>
        </p:txBody>
      </p:sp>
      <p:sp>
        <p:nvSpPr>
          <p:cNvPr id="32" name="Rectangular Callout 31"/>
          <p:cNvSpPr/>
          <p:nvPr/>
        </p:nvSpPr>
        <p:spPr>
          <a:xfrm>
            <a:off x="7010400" y="2286000"/>
            <a:ext cx="1752600" cy="533400"/>
          </a:xfrm>
          <a:prstGeom prst="wedgeRectCallout">
            <a:avLst>
              <a:gd name="adj1" fmla="val 4691"/>
              <a:gd name="adj2" fmla="val -144336"/>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Immunizations</a:t>
            </a:r>
            <a:endParaRPr lang="en-US" dirty="0">
              <a:solidFill>
                <a:schemeClr val="tx1"/>
              </a:solidFill>
            </a:endParaRPr>
          </a:p>
        </p:txBody>
      </p:sp>
      <p:sp>
        <p:nvSpPr>
          <p:cNvPr id="33" name="Rectangular Callout 32"/>
          <p:cNvSpPr/>
          <p:nvPr/>
        </p:nvSpPr>
        <p:spPr>
          <a:xfrm>
            <a:off x="5715000" y="5562600"/>
            <a:ext cx="1295400" cy="685800"/>
          </a:xfrm>
          <a:prstGeom prst="wedgeRectCallout">
            <a:avLst>
              <a:gd name="adj1" fmla="val -98133"/>
              <a:gd name="adj2" fmla="val -208459"/>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Staff Wellness</a:t>
            </a:r>
            <a:endParaRPr lang="en-US" dirty="0">
              <a:solidFill>
                <a:schemeClr val="tx1"/>
              </a:solidFill>
            </a:endParaRPr>
          </a:p>
        </p:txBody>
      </p:sp>
      <p:sp>
        <p:nvSpPr>
          <p:cNvPr id="34" name="Rectangular Callout 33"/>
          <p:cNvSpPr/>
          <p:nvPr/>
        </p:nvSpPr>
        <p:spPr>
          <a:xfrm>
            <a:off x="5943600" y="3733800"/>
            <a:ext cx="1371600" cy="762000"/>
          </a:xfrm>
          <a:prstGeom prst="wedgeRectCallout">
            <a:avLst>
              <a:gd name="adj1" fmla="val -106960"/>
              <a:gd name="adj2" fmla="val -43914"/>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School </a:t>
            </a:r>
            <a:r>
              <a:rPr lang="en-US" dirty="0">
                <a:solidFill>
                  <a:schemeClr val="tx1"/>
                </a:solidFill>
              </a:rPr>
              <a:t>F</a:t>
            </a:r>
            <a:r>
              <a:rPr lang="en-US" dirty="0" smtClean="0">
                <a:solidFill>
                  <a:schemeClr val="tx1"/>
                </a:solidFill>
              </a:rPr>
              <a:t>ood Services</a:t>
            </a:r>
            <a:endParaRPr lang="en-US" dirty="0">
              <a:solidFill>
                <a:schemeClr val="tx1"/>
              </a:solidFill>
            </a:endParaRPr>
          </a:p>
        </p:txBody>
      </p:sp>
      <p:sp>
        <p:nvSpPr>
          <p:cNvPr id="35" name="Rectangular Callout 34"/>
          <p:cNvSpPr/>
          <p:nvPr/>
        </p:nvSpPr>
        <p:spPr>
          <a:xfrm>
            <a:off x="5715000" y="2895600"/>
            <a:ext cx="1371600" cy="685800"/>
          </a:xfrm>
          <a:prstGeom prst="wedgeRectCallout">
            <a:avLst>
              <a:gd name="adj1" fmla="val -19650"/>
              <a:gd name="adj2" fmla="val -110732"/>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Drug Prevention</a:t>
            </a:r>
            <a:endParaRPr lang="en-US" dirty="0">
              <a:solidFill>
                <a:schemeClr val="tx1"/>
              </a:solidFill>
            </a:endParaRPr>
          </a:p>
        </p:txBody>
      </p:sp>
      <p:sp>
        <p:nvSpPr>
          <p:cNvPr id="36" name="Rectangular Callout 35"/>
          <p:cNvSpPr/>
          <p:nvPr/>
        </p:nvSpPr>
        <p:spPr>
          <a:xfrm>
            <a:off x="6858000" y="1219200"/>
            <a:ext cx="1676400" cy="533400"/>
          </a:xfrm>
          <a:prstGeom prst="wedgeRectCallout">
            <a:avLst>
              <a:gd name="adj1" fmla="val -64662"/>
              <a:gd name="adj2" fmla="val 122872"/>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Health Services</a:t>
            </a:r>
            <a:endParaRPr lang="en-US" dirty="0">
              <a:solidFill>
                <a:schemeClr val="tx1"/>
              </a:solidFill>
            </a:endParaRPr>
          </a:p>
        </p:txBody>
      </p:sp>
      <p:sp>
        <p:nvSpPr>
          <p:cNvPr id="37" name="Rectangular Callout 36"/>
          <p:cNvSpPr/>
          <p:nvPr/>
        </p:nvSpPr>
        <p:spPr>
          <a:xfrm>
            <a:off x="5638800" y="152400"/>
            <a:ext cx="1371600" cy="838200"/>
          </a:xfrm>
          <a:prstGeom prst="wedgeRectCallout">
            <a:avLst>
              <a:gd name="adj1" fmla="val -11127"/>
              <a:gd name="adj2" fmla="val 131314"/>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Pregnancy Prevention</a:t>
            </a:r>
            <a:endParaRPr lang="en-US" dirty="0">
              <a:solidFill>
                <a:schemeClr val="tx1"/>
              </a:solidFill>
            </a:endParaRPr>
          </a:p>
        </p:txBody>
      </p:sp>
      <p:sp>
        <p:nvSpPr>
          <p:cNvPr id="18" name="Rectangular Callout 17"/>
          <p:cNvSpPr/>
          <p:nvPr/>
        </p:nvSpPr>
        <p:spPr>
          <a:xfrm>
            <a:off x="7772400" y="152400"/>
            <a:ext cx="990600" cy="685800"/>
          </a:xfrm>
          <a:prstGeom prst="wedgeRectCallout">
            <a:avLst>
              <a:gd name="adj1" fmla="val -26404"/>
              <a:gd name="adj2" fmla="val 104546"/>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Clinic</a:t>
            </a:r>
            <a:endParaRPr lang="en-US" dirty="0">
              <a:solidFill>
                <a:schemeClr val="tx1"/>
              </a:solidFill>
            </a:endParaRPr>
          </a:p>
        </p:txBody>
      </p:sp>
      <p:sp>
        <p:nvSpPr>
          <p:cNvPr id="38" name="Rectangular Callout 37"/>
          <p:cNvSpPr/>
          <p:nvPr/>
        </p:nvSpPr>
        <p:spPr>
          <a:xfrm>
            <a:off x="4267200" y="304800"/>
            <a:ext cx="1219200" cy="762000"/>
          </a:xfrm>
          <a:prstGeom prst="wedgeRectCallout">
            <a:avLst>
              <a:gd name="adj1" fmla="val 48281"/>
              <a:gd name="adj2" fmla="val 127424"/>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HIV/STD</a:t>
            </a:r>
          </a:p>
          <a:p>
            <a:pPr algn="ctr"/>
            <a:r>
              <a:rPr lang="en-US" dirty="0" smtClean="0">
                <a:solidFill>
                  <a:schemeClr val="tx1"/>
                </a:solidFill>
              </a:rPr>
              <a:t>Prevention</a:t>
            </a:r>
            <a:endParaRPr lang="en-US" dirty="0">
              <a:solidFill>
                <a:schemeClr val="tx1"/>
              </a:solidFill>
            </a:endParaRPr>
          </a:p>
        </p:txBody>
      </p:sp>
      <p:sp>
        <p:nvSpPr>
          <p:cNvPr id="28" name="Rectangular Callout 27"/>
          <p:cNvSpPr/>
          <p:nvPr/>
        </p:nvSpPr>
        <p:spPr>
          <a:xfrm>
            <a:off x="5181600" y="1600200"/>
            <a:ext cx="1371600" cy="838200"/>
          </a:xfrm>
          <a:prstGeom prst="wedgeRectCallout">
            <a:avLst>
              <a:gd name="adj1" fmla="val -62654"/>
              <a:gd name="adj2" fmla="val 127904"/>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Health Education</a:t>
            </a:r>
            <a:endParaRPr lang="en-US" dirty="0">
              <a:solidFill>
                <a:schemeClr val="tx1"/>
              </a:solidFill>
            </a:endParaRPr>
          </a:p>
        </p:txBody>
      </p:sp>
      <p:sp>
        <p:nvSpPr>
          <p:cNvPr id="39" name="Rectangular Callout 38"/>
          <p:cNvSpPr/>
          <p:nvPr/>
        </p:nvSpPr>
        <p:spPr>
          <a:xfrm>
            <a:off x="8001000" y="4343400"/>
            <a:ext cx="990600" cy="688848"/>
          </a:xfrm>
          <a:prstGeom prst="wedgeRectCallout">
            <a:avLst>
              <a:gd name="adj1" fmla="val -96565"/>
              <a:gd name="adj2" fmla="val 43433"/>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Drug Services</a:t>
            </a:r>
            <a:endParaRPr lang="en-US" dirty="0">
              <a:solidFill>
                <a:schemeClr val="tx1"/>
              </a:solidFill>
            </a:endParaRPr>
          </a:p>
        </p:txBody>
      </p:sp>
      <p:sp>
        <p:nvSpPr>
          <p:cNvPr id="40" name="Rectangular Callout 39"/>
          <p:cNvSpPr/>
          <p:nvPr/>
        </p:nvSpPr>
        <p:spPr>
          <a:xfrm>
            <a:off x="7620000" y="5486400"/>
            <a:ext cx="1371600" cy="838200"/>
          </a:xfrm>
          <a:prstGeom prst="wedgeRectCallout">
            <a:avLst>
              <a:gd name="adj1" fmla="val -228654"/>
              <a:gd name="adj2" fmla="val -189043"/>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Smoking Cessations</a:t>
            </a:r>
            <a:endParaRPr lang="en-US" dirty="0">
              <a:solidFill>
                <a:schemeClr val="tx1"/>
              </a:solidFill>
            </a:endParaRPr>
          </a:p>
        </p:txBody>
      </p:sp>
      <p:sp>
        <p:nvSpPr>
          <p:cNvPr id="29" name="Rectangular Callout 28"/>
          <p:cNvSpPr/>
          <p:nvPr/>
        </p:nvSpPr>
        <p:spPr>
          <a:xfrm>
            <a:off x="6172200" y="4648200"/>
            <a:ext cx="1371600" cy="685800"/>
          </a:xfrm>
          <a:prstGeom prst="wedgeRectCallout">
            <a:avLst>
              <a:gd name="adj1" fmla="val -112579"/>
              <a:gd name="adj2" fmla="val -106946"/>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Counseling</a:t>
            </a:r>
            <a:endParaRPr lang="en-US" dirty="0">
              <a:solidFill>
                <a:schemeClr val="tx1"/>
              </a:solidFill>
            </a:endParaRPr>
          </a:p>
        </p:txBody>
      </p:sp>
      <p:sp>
        <p:nvSpPr>
          <p:cNvPr id="41" name="TextBox 40"/>
          <p:cNvSpPr txBox="1"/>
          <p:nvPr/>
        </p:nvSpPr>
        <p:spPr>
          <a:xfrm>
            <a:off x="2438400" y="6324600"/>
            <a:ext cx="419557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An Example of a Typical School</a:t>
            </a:r>
            <a:endParaRPr lang="en-US" sz="2400" dirty="0">
              <a:latin typeface="Times New Roman" pitchFamily="18" charset="0"/>
              <a:cs typeface="Times New Roman" pitchFamily="18" charset="0"/>
            </a:endParaRPr>
          </a:p>
        </p:txBody>
      </p:sp>
      <p:sp>
        <p:nvSpPr>
          <p:cNvPr id="25" name="Rectangular Callout 24"/>
          <p:cNvSpPr/>
          <p:nvPr/>
        </p:nvSpPr>
        <p:spPr>
          <a:xfrm>
            <a:off x="2209800" y="5410200"/>
            <a:ext cx="1600200" cy="765048"/>
          </a:xfrm>
          <a:prstGeom prst="wedgeRectCallout">
            <a:avLst>
              <a:gd name="adj1" fmla="val 58481"/>
              <a:gd name="adj2" fmla="val -192484"/>
            </a:avLst>
          </a:prstGeom>
          <a:solidFill>
            <a:schemeClr val="accent1">
              <a:lumMod val="40000"/>
              <a:lumOff val="6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Community Organizations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Funded Projects</a:t>
            </a:r>
            <a:endParaRPr lang="en-US" dirty="0"/>
          </a:p>
        </p:txBody>
      </p:sp>
      <p:sp>
        <p:nvSpPr>
          <p:cNvPr id="3" name="Content Placeholder 2"/>
          <p:cNvSpPr>
            <a:spLocks noGrp="1"/>
          </p:cNvSpPr>
          <p:nvPr>
            <p:ph idx="1"/>
          </p:nvPr>
        </p:nvSpPr>
        <p:spPr/>
        <p:txBody>
          <a:bodyPr>
            <a:normAutofit/>
          </a:bodyPr>
          <a:lstStyle/>
          <a:p>
            <a:r>
              <a:rPr lang="en-US" b="1" dirty="0" smtClean="0"/>
              <a:t>Driven to Better Health</a:t>
            </a:r>
          </a:p>
          <a:p>
            <a:endParaRPr lang="en-US" b="1" dirty="0" smtClean="0"/>
          </a:p>
          <a:p>
            <a:r>
              <a:rPr lang="en-US" b="1" dirty="0" smtClean="0"/>
              <a:t>Wisconsin School Health Award</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CSPAP/ASC4+ </a:t>
            </a:r>
            <a:br>
              <a:rPr lang="en-US" dirty="0" smtClean="0"/>
            </a:br>
            <a:r>
              <a:rPr lang="en-US" dirty="0" smtClean="0"/>
              <a:t>Train the Trainer</a:t>
            </a:r>
            <a:endParaRPr lang="en-US" dirty="0"/>
          </a:p>
        </p:txBody>
      </p:sp>
      <p:sp>
        <p:nvSpPr>
          <p:cNvPr id="3" name="Content Placeholder 2"/>
          <p:cNvSpPr>
            <a:spLocks noGrp="1"/>
          </p:cNvSpPr>
          <p:nvPr>
            <p:ph idx="1"/>
          </p:nvPr>
        </p:nvSpPr>
        <p:spPr/>
        <p:txBody>
          <a:bodyPr/>
          <a:lstStyle/>
          <a:p>
            <a:r>
              <a:rPr lang="en-US" dirty="0" smtClean="0"/>
              <a:t>5 Regional Trainers </a:t>
            </a:r>
          </a:p>
          <a:p>
            <a:pPr lvl="1"/>
            <a:r>
              <a:rPr lang="en-US" dirty="0" smtClean="0"/>
              <a:t>12 CESA  (</a:t>
            </a:r>
            <a:r>
              <a:rPr lang="en-US" sz="1800" dirty="0" smtClean="0"/>
              <a:t>Cooperative Educational Service Agencies)</a:t>
            </a:r>
          </a:p>
          <a:p>
            <a:pPr lvl="1"/>
            <a:r>
              <a:rPr lang="en-US" dirty="0" smtClean="0"/>
              <a:t>Universities</a:t>
            </a:r>
          </a:p>
          <a:p>
            <a:pPr lvl="1"/>
            <a:r>
              <a:rPr lang="en-US" dirty="0" smtClean="0"/>
              <a:t>Implement </a:t>
            </a:r>
          </a:p>
          <a:p>
            <a:pPr lvl="2"/>
            <a:r>
              <a:rPr lang="en-US" dirty="0" smtClean="0"/>
              <a:t>Fall 2015</a:t>
            </a:r>
          </a:p>
          <a:p>
            <a:pPr marL="457200" lvl="1" indent="0">
              <a:buNone/>
            </a:pP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667000"/>
            <a:ext cx="30003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Together Let’s Narrow the Gaps</a:t>
            </a:r>
            <a:br>
              <a:rPr lang="en-US" dirty="0" smtClean="0"/>
            </a:br>
            <a:r>
              <a:rPr lang="en-US" dirty="0" smtClean="0"/>
              <a:t>Achievement and Health</a:t>
            </a:r>
            <a:endParaRPr lang="en-US" dirty="0"/>
          </a:p>
        </p:txBody>
      </p:sp>
      <p:pic>
        <p:nvPicPr>
          <p:cNvPr id="4" name="Content Placeholder 3" descr="I will graduate in 2021.jpg"/>
          <p:cNvPicPr>
            <a:picLocks noGrp="1" noChangeAspect="1"/>
          </p:cNvPicPr>
          <p:nvPr>
            <p:ph idx="1"/>
          </p:nvPr>
        </p:nvPicPr>
        <p:blipFill>
          <a:blip r:embed="rId2" cstate="print"/>
          <a:stretch>
            <a:fillRect/>
          </a:stretch>
        </p:blipFill>
        <p:spPr>
          <a:xfrm>
            <a:off x="5257800" y="2286000"/>
            <a:ext cx="1600200" cy="2438400"/>
          </a:xfrm>
        </p:spPr>
      </p:pic>
      <p:pic>
        <p:nvPicPr>
          <p:cNvPr id="5" name="Picture 4" descr="achievement Gap.jpg"/>
          <p:cNvPicPr>
            <a:picLocks noChangeAspect="1"/>
          </p:cNvPicPr>
          <p:nvPr/>
        </p:nvPicPr>
        <p:blipFill>
          <a:blip r:embed="rId3" cstate="print"/>
          <a:stretch>
            <a:fillRect/>
          </a:stretch>
        </p:blipFill>
        <p:spPr>
          <a:xfrm>
            <a:off x="1676400" y="2514600"/>
            <a:ext cx="2466975" cy="18478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School Improvement Plan</a:t>
            </a:r>
            <a:endParaRPr lang="en-US" dirty="0"/>
          </a:p>
        </p:txBody>
      </p:sp>
      <p:sp>
        <p:nvSpPr>
          <p:cNvPr id="3" name="Content Placeholder 2"/>
          <p:cNvSpPr>
            <a:spLocks noGrp="1"/>
          </p:cNvSpPr>
          <p:nvPr>
            <p:ph idx="1"/>
          </p:nvPr>
        </p:nvSpPr>
        <p:spPr/>
        <p:txBody>
          <a:bodyPr/>
          <a:lstStyle/>
          <a:p>
            <a:r>
              <a:rPr lang="en-US" dirty="0" smtClean="0"/>
              <a:t>Allows continuous planning</a:t>
            </a:r>
          </a:p>
          <a:p>
            <a:r>
              <a:rPr lang="en-US" dirty="0" smtClean="0"/>
              <a:t>AHG is research-evidenced based</a:t>
            </a:r>
          </a:p>
          <a:p>
            <a:r>
              <a:rPr lang="en-US" dirty="0" smtClean="0"/>
              <a:t>Comprehensive online data</a:t>
            </a:r>
          </a:p>
          <a:p>
            <a:r>
              <a:rPr lang="en-US" dirty="0" smtClean="0"/>
              <a:t>Work plan is easily editable and shared</a:t>
            </a:r>
          </a:p>
          <a:p>
            <a:endParaRPr lang="en-US" dirty="0"/>
          </a:p>
        </p:txBody>
      </p:sp>
      <p:pic>
        <p:nvPicPr>
          <p:cNvPr id="4" name="Picture 3" descr="school improvement plan.png"/>
          <p:cNvPicPr>
            <a:picLocks noChangeAspect="1"/>
          </p:cNvPicPr>
          <p:nvPr/>
        </p:nvPicPr>
        <p:blipFill>
          <a:blip r:embed="rId2" cstate="print"/>
          <a:stretch>
            <a:fillRect/>
          </a:stretch>
        </p:blipFill>
        <p:spPr>
          <a:xfrm>
            <a:off x="1371600" y="4038600"/>
            <a:ext cx="2624918" cy="249957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Educator Effectiveness/West Florence High School</a:t>
            </a:r>
            <a:endParaRPr lang="en-US" dirty="0"/>
          </a:p>
        </p:txBody>
      </p:sp>
      <p:sp>
        <p:nvSpPr>
          <p:cNvPr id="3" name="Content Placeholder 2"/>
          <p:cNvSpPr>
            <a:spLocks noGrp="1"/>
          </p:cNvSpPr>
          <p:nvPr>
            <p:ph idx="1"/>
          </p:nvPr>
        </p:nvSpPr>
        <p:spPr/>
        <p:txBody>
          <a:bodyPr>
            <a:normAutofit lnSpcReduction="10000"/>
          </a:bodyPr>
          <a:lstStyle/>
          <a:p>
            <a:r>
              <a:rPr lang="en-US" dirty="0" smtClean="0"/>
              <a:t>Champion PE teacher – Pete Ellis </a:t>
            </a:r>
          </a:p>
          <a:p>
            <a:pPr lvl="1"/>
            <a:r>
              <a:rPr lang="en-US" dirty="0" smtClean="0"/>
              <a:t>2 schools: elementary and high school</a:t>
            </a:r>
          </a:p>
          <a:p>
            <a:r>
              <a:rPr lang="en-US" dirty="0" smtClean="0"/>
              <a:t>Goal Based Evaluation in South Carolina </a:t>
            </a:r>
          </a:p>
          <a:p>
            <a:pPr lvl="1"/>
            <a:r>
              <a:rPr lang="en-US" dirty="0" smtClean="0"/>
              <a:t>Support professional growth</a:t>
            </a:r>
          </a:p>
          <a:p>
            <a:pPr lvl="1"/>
            <a:r>
              <a:rPr lang="en-US" dirty="0" smtClean="0"/>
              <a:t>Empowers teachers to direct own Professional Growth</a:t>
            </a:r>
          </a:p>
          <a:p>
            <a:r>
              <a:rPr lang="en-US" dirty="0" smtClean="0"/>
              <a:t>Grew School Wellness Plan</a:t>
            </a:r>
          </a:p>
          <a:p>
            <a:pPr lvl="1"/>
            <a:r>
              <a:rPr lang="en-US" dirty="0" smtClean="0"/>
              <a:t>Staff is allowed to work on wellness as part of GBE</a:t>
            </a:r>
          </a:p>
          <a:p>
            <a:pPr lvl="1">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Discussion/Questions</a:t>
            </a:r>
            <a:endParaRPr lang="en-US" dirty="0"/>
          </a:p>
        </p:txBody>
      </p:sp>
      <p:sp>
        <p:nvSpPr>
          <p:cNvPr id="4" name="AutoShape 2" descr="data:image/jpeg;base64,/9j/4AAQSkZJRgABAQAAAQABAAD/2wCEAAkGBxQTEhUUExQVFhUXGBcaGBgYFxwYGBkYFxQXFxgYGhgYHCggGBolHBUUITEhJSkrLi4uFx8zODMsNygtLiwBCgoKDg0OGhAQGiwkHBwsLCwsLCwsLCwsLCwsLCwsLCwsLCwsLCwsLCwsLCwsLCwsLCwsLCwsLCwsLCwsLDcsN//AABEIANwA5QMBIgACEQEDEQH/xAAbAAADAAMBAQAAAAAAAAAAAAADBAUBAgYAB//EAD8QAAEDAgQDBgQEBgAEBwAAAAEAAhEDIQQSMUEFUWETIjJxgZEGobHRQlLB4RQjYnKC8BUzwvEWJENTg5Ki/8QAGQEAAwEBAQAAAAAAAAAAAAAAAAECAwQF/8QAIxEBAQACAgIDAAIDAAAAAAAAAAECEQMhEjETQVEicQQyYf/aAAwDAQACEQMRAD8A4ihQy2/9R1/JF7OOo59U0zD5ZcdTqVo077clhXRAMgPisdjzXnYQ800aIIg6bJV9F7QYMt+YSU0/gp3TmFw9wymJJMeqFw7C1K7slPvH2AHUnRddwDhRw2Z1aO0NmwZAbzB5lacfHc6VD4g5uEoCk273XeeZ+y5Wq8vBncz6pvjOKL6hulmM9lfNddT0qY9F6Li3yKMarRrZbPdBhwtsVpUwwNxDlzB7+MYOZ9FXo4FuUPruLNwyLkbX2U//AIa5gbk8brT+Xp5otThdR47xLvO6qWT2PG1Xw2IwlgWMzG0kl19JJ0hTcXxNlMuY6lTeP6dfPMgUuBuBBJgDZXcNwqhVAzuDX7EAD3E3Vee+oPjs7qR/BNe3PReI/wDaeQX+kaqa8kGOzgjWQrtfg7B2jBexIPluL3UGvU3D3lzYD8x1boHRqCNEqNNHh58RgLFSKbY3KJVIbeZPNLNpFxzO025lSNGabLQdVs3W6zN/JeqMz3FnD5pbPTaY1sg1a0bgLV7apED6Jenw9xd3kBuyoXeEepWG0vXmU+KAHlyQcRyHqnstNKJlEAlepQslpzJbPQL6a0Lg0XTFVwA6pA0t3FPZVhz3O8NgvLYNJ0sNl5MtLNWSZfZuw5lAkNMc9USmHPPa1LD8Leiw9hdc6m8dE6mNe0LDGrdQuh4HgGVG9q8yyYy8z16KFhnXDCJkw3zK7HEU20aIptgQLnqdfmteDCZXd9Q6eqU6bKT3UabGnmwRpzU/hvHqWMdUpRlqsF2n55fzDT3XL8E4w/DV3U3ONSk8zAB7vUSdOim42n/5ntqZLfkenyXTeWSdevwphVfi3DezcTNifbzSlKIIO6xUe50kuLpjUnZbjCOIzhrizcgWC4uXLeXTRoJFniRsfuvUsH32hp8Rtf3WCXM17zU5wKm11YkT3W77Zj+yzOTdX8NQsBy0TT6RjRMYRoPJMVBCnW225EGvRhI1GEXFoVzHNCk1wp1ppLuI1fGOBN/1XM4zEuZXlxtoRqMp9equYnxFQeL4YzmV45MeTD8PcLexxOczl06p+vX9z4Ry6rmuGV3CoJvtddDg6Mkvd6KrGMrYUyBa5C2ADgHN1GqNRBF/kvOo7tMT9eRUqY7Xn7j9QvDED8wWjq8eNpb1FwtT2RvI9EBh9afBc89gl6VOSbzGvUolSrbKwarwbkbl/EdegQGWnf8A2Ed7hH6rQC0b7fZCfLdNOSAFUqPdYNHmtGYQ6uTQrgiwCVxlaRE2T2TPaHRugXltQYSJFhsvIJWrTUeG/hFyPoF6tTOaQfDaFQNIMFtSp1Ozidj8+quohv4cw3aYhh/JLj6D7wrHHSSDBQvhajldWfsQ1o9SSfoEfiYldXFNcf8AZ/aJSwfNa4vBA6aqixqLToyZT8YraEzCud2bBq4lXMZjOzptoiDaCdoGpTnCYDHk7uPmBED0t8lCxrg6qYJywQfXlCjLDwly/R7pCq4i3yTPw9U/nVLRIbbylBqtyxmu3Z24809wk0qZdUcdQACBO+i5cZ5XSseq6nCM6gIzqgiC6Vz2H49SdUyFxnQNDD6S7SeioPquOjABzef+luvut5xY/rS7rbHYlnP5hRsViGkfi+/kN1F+I6uJzEBpy82t+1whUuC1bTUcSQCSZgTso1hvUit6GrimDeR0m6UrUmu2cBtzTzuHtZcv09STzSVbEtE5bnmn44z3DqZX4QQ9pY6DIJaTtN1bxVRrYyuDp/KZvyUijVN3Pk322VJlJo7wH+7LHLKb6T8U1aZY6DffXota7srgfwu16FewxB13WalI3adNjyUsxKZDpmEGrhWC9gvHCA3BvzCLSwYGtz1QCrIHhH+R/Ra06dydm78ynq4iOeyBUd3bWG5RsmrqWZnVDF23Rm0oAIm63yRfnqP1QZN2DaUI4Nrbukpt1AnwmFr/AAZ1c5Mi3aHYLyLWqhpgCea8jZKbcR2ryPwgXW1UgQDYEW/REDG0hAGtz5dUPENzATadFd9M4v8AAaOWgc34nT5gWH6rGJuU9TYDSYARAAF9JjnsUs/BXvPodt9V34TeEkCfjnlhpNZBzkyTrtEe63pYwZQT5FbfHFbD0jTGGzAwZmT030Pkubolz41AWdy8b2qdw+/iLjLW779EtRrZX5XaO0K8+q0Wb5ErZ9HMzqLhcvJyXJTfFnKEThNGmXFpNnRY6AhJ0ao/H6HkmKOHhwc3nKjG6uxK6CngGYemTma1k5jI1tz3S+B4yK7ajqUFrDEnc9Oi9V4dRqt/mNnpJj2BWpxlDDAsDA2WyGgQPOy1vLJNYtpj+pVXiZLoc156Mi/zlEGIq1PBScBzcMoHuo5xj3k5WiJmZuFcwuOdEEyQNVHy5L0XxOBAEvJceWgUXE01Ux2LJMKZxB+yzuVp6a0RLcoGouf23Tgol0NGg19Ehwue0gv7sE6XHqqdTFgN7vhG/M8kkZZ9aZbSkEg32RKFXOIdZwWMG05Qd9T9kfEU5EjVDILsuVnfIrDqjxq2fJDNV7RcZhz3HmtX41x0t9UB52IiS4Ry5pUVTUcBo0bLV1MvdzTBaGCAb9EyNYeCIPotXy08+i1r04YCNkXtJaCbdUjCNRsTP39ktXxp0YLpsUQ7UDzQqwa3w6/RMiramS0Sd/NeRMO4CQBmO5XkyW6WDLruJI1J/MenRZqtl0H09FQefwjb/YSLjBM6hXfTC3pkcSfTkCC06g6JCtx4sByue3oIcP8A9AwhYmuCSAbjX1UDHvm1j6JY5WemWGdhvC4x1R5c8lwHO7ieXkqT6z3cmN66+yDwWi5tMQyXG8xYBNvphhz1SCRsnbb7dONtnYdGgRBNhsOZO5T1Hw9dvsl6dVz+8RDdkek3MI3UVUL02d4wJabxyKJUwJN2kj6LAcQZAuPE3n1C9/xNo1a4JA7Qqm0m41TNWuCCDHWdPU8lMpYnNdrHeZsED4gwXaUHEE93vED8Q/ZJ0YZbjatisNTBgtcd8sNaPVxupI47T7QZSB89fJT8J8OPNNjsoOYSJN4/RNYD4Yc2oKlTKGtM5ZkkjQW6wq6H8vpSxA74KmYo3Ks8R8M7zCh4gqJO1Vvw4jtW5vCZB8iFWdgiX38DfCBuoeHdDgVa4fjxJYDtr1Vxhy2Y+zdOnc7JqmJCFTw5AE77j6omfLY+hUUpdhuolD/h2k3CMcYAOfkk8RjnHQR13QbNZgHdZbmUKR4GidyUuwOcYHvsE2yj2Yibu33P7Jg1TYCL7rV9ARGyLhm2vrsjwEBLfhN26JSrScbAEK2aYFwQp2K4gBZnef8AIJkGaraIDYk7ry9hsM6JjM4+InnyXkB0RIAhug9yVI4viXUmFwbmMgG8ASYknkFWLYaXcvl+6k1nq8q4+S/SKMRBcHE53HkQ2w0YTqOqk4ur3gNyYAVrEta0SGgHyhS8C3NWZP5pR0iOgp9rlDW2AAA9Aj4fhpnNUM+aoMM6ELSvSnxGegSdUKury6GjujUpllO2YILoHdaL6uPIckzhhl6tPySqmlSkHuDhY6WRqGGdu0ET4jZScf8AENGgSGxUPQaaqDifibE1bAhrTGmsDqnMbWWXL9R2uIxNJoMvHIRvPKUJmIpghrXFxMkg+i4Br3Wkk7+pR2Ylze9JnY+yPEsObKZbdm2pTpiCbSSAQbTsI1CTxGMNQ90HL1ESnOF8UpvYC6M0XB5rXH8UptG0qbt6U5JlNpONqGIPNRqtWSt+IY/ObJVicjm5OeTqGaV01RbBshYcACTZbuM9B80OLPO5XdX+E8Ra4kHTQTvzhVMQ0ZbXHPceY5Li6bTMBdHwys5sZjI+Y9UaPHkuLXEYJw8JGUojOFfmKqCnmE0yJ/KdP2KRqvrE5QzL119lLpxzmTFZ7KYgCTy+6Tgk53enJPYfAtaZeZKFiamdwAHdCFtHPyxMwdDyK2qMLxIgO+RT1SiHsy7wkW4ckcnBAJVqdV0CDG8JjC8NyiTARM1Vv4cw5pSu+pUMHuhMjD8dBy025gNT1WUfDYU025W+pO5XkA3xbGCMjdN1FqvTfE6OQgHUiT+im1XKsu64c/ZPiB7qnYCplqtPUfVOY51lOae83+4Igjvj2RulK+JaAQ3K3qTJ+S5LEYxxJGYkSYnWEKmSTEp6afJXU0sRTa2MxJmXHST16LXFY5r2lhsDcFpgg85UanTAWSkm52ptfBCSVgjlyT7wlms70bfuntIbWqhQ4U57ATYfVU+HcLAAc4X2CsFlgOim1NqPVwAZhyW3cIJPMNcD7ImNoNHhawg7EAexVYNtG33SwpDLlOg0PTYJbEyrk8Zw4yXMpkDlIPtGySDzyXXVMLH4QlK3BmvvGU8wq2e02i0wJTFNhcYGqL/wd40I91SwOCyC5klA2xQwwYLa7lEAhGLVgtSSNh6yqUqwNjfruomWFqazhohUtno9xEOkNaLOtI/2y8IBFNu3iKSHFSLOt1T/AA8Ny29ecpadWHJvqmXUTZzfEPmOSXrm4e3/ACCPUa6O4b6jr0WKAzXIykjvBDQanoh1mNFzA6rVjKkWAjmgVcO4y6oYaEApiC+qf5dmtt5rybo0S9oMljfwjmOZXk9DadxeuXVCXCDy5KVUqJ/i1bNUeRoTKj4h6PtxX2Wx1ZJF2ixXeSVh7bRuqgea6f8Aeao4ZkDqk8PQvfS3yTwKKQhcsFyHmWjnJB5zkFlWKrAdCR9Qsuqrx4LiahD2UnZRu4ZRzsTqnIcldvTRClcG8lonXfz3WnF8f2LJ1cbNHXmVOt1Gux8XjqdId9wHTUn0Cmu47RJsXDzaY+SHgOD5v5leXPdfKdB5/ZNVuDUXCMgb1bYqtYz2eoNRrhwlpBHMGR+yJmXJVmvw1UgOPQ7OHULoeGcQFZvJw8Q/XyTuGu4LNHFlYXioJ4rELBK1JQGXOQnFecVogwK1OVrgsWWvAnu6ItY7JKs1NUrs6NS7NNJaefMI+LwgcMwsVz3BsVnplv4mHM39QuiZiQACdHDXZGnTjlubI0q1YEiAYHqg08NUrP8A5lmC8c1UYGg5g4FJ8TxZ8LNTYuSWFisWc2Wk0OAsTt0AWFlkMAAMDnzO5XkBM+KcMaVSXaPuHRYncLnKpX0GrXGJcWls0t5Eyk8R8LYZ5OUOp/2O/R0hVY5bi+eVKoFmi51O/kOS1YIHn8h912bPgqkT/wA+p/8AVqNhfhKg1xDw+oeroB9GwgeFcWcT5WW1PtHeFrj5NJX0jD8Kw7TakxsdL+6pGnTmY9NkSLnH+vllPhddx8Mf3GEzw7g7Xuio8gf0j9T9l1/xE/I0wyfmuXo4h7nQ5oAjuo6Fxxi5SwlHDgGmxpOmY94j1OiYZxwaHXkua/jA1xDnW2aLyeqkVqb21LPBbMzsENZnjrWnc1j3s2Utm8dVFxbe0xjGnRjc0ddfsi8Oxj3uOZ4dAERslOK1jRxLKv4S2DHz/Qox9ubL/a6VuIY5tJuZ2+gGpKBwzizaxIALSLwTNucqN8SYpr+zLHBwg6G4NtRst/hbDmXP2jKPqVXhPHdTrof4sYMrHbyR8pUTheILKrTsTB8iq3xXW8DN7k/QfqoWHaS9oG5H1V4T+Kp6d3K1lZK1KxZvErQleK0JSDBWuaFguQK9W8IN4uS9crcuQKzkzY4djOzqtdtMHyXeYSIjVjrj12XzN5XcfCWM7SlkJ7zdPLkhrhdKWJ4axtzmA6FLHBl0ANLWzck39lQArR4B0krFcvZ36zg1o2G6TfYHZNbd4sfCOQH3leSgqCt33uLQfAOnMryDNU24toDW0aTJ5uSWHq4p73AOpNAMSBITfEMfiKga1jA0PkB0zAGpWW8Nq0aYa4saHNDgYu4HeVVrIpjOF4iM3bSRrDYsh4LB1mvDnPc8RaDb2R2OrmqKXaRNpy6yLQvYHCxUbmrGWuHdmN4P6qbfxX9ufqcVLHPJd3S6wPiVMcbyUQ+pmDYtIRPjzhbWYl9MMIDY03kAgz6qbWqvqUhRqNYfyk2I8o8RTxu+xcrpJxHGKlR1nOg/RSsc6oHeImL+66HjeAOELB3Xl45wR5hc/jqzyQXZegGqqRlbb7CDnDQa78k8O0DS0NEHQndb1cQ9tMSWAaE5bpT+MP4Qch5i3mEEtfDhMukbD6qxicO2o3K8SPp5FS+EVgQMvK/Q8lVzKds8uqls+G6cyXPI5W+qpVqjKNOTZrRYD6DqhY3HNpCXnyA1K5biPEH1nDYfhaL/APcqpMshN0HGYk1Hue7f5DYKr8OYAl3auFh4ep5+QW3C+Bfiq6bN+/2XQARYaBXlnJNQ7XiVoSvOKC96xQy56Vr4oN1keYt7rSu52zSVLxIfu7L0LgT7JnILiuJbja61wVbOXHaT7G6l1KQO9/KD8k7wI5S5jtdRzI00T0aplS9YJx6VeEiIOaqPw/jeyrNOxsfVLVGIWVNUr6bieIGkwudBtaDryUDEh9X+ZXPd2YELg1N1amHZhIMXEmyoDDBpl5NR/wCFuw6lKurG9beoV+yEvbLn3iPC0WaPqvIhxYoHvgOqPu7eB+EdN15I1fh2HLcKWPIzh5cPIi7fkuVqcexVctc6k17aWZgE7TIldJxfiDGAhhl/yXH8OPZV3Ne4xVbPdEmfJOxnj+qeI+IakMc7DOaWkFpbe7UpxH4mDnuOQtzEk5m3EpyjxBrIBfaZGYEfVGrYtjiHAsN9yFO5+r1/xpjeOYbEuD6lXv5GtMyO80RKjGgahGV7SQRlOYAjqrVTB0Xkns2GegSjuBUtWDK4XEHfyKW5Oi8WfiKg/s2Z3Co8G5i4BEaqZhOFUy4EiT1RuFVXPFQVCSWuIcOa2q4ds90uCjkyv1WmEn2xj+D0z5naVNxFBoGXkmTSfeXb28lmlgmlwzkxy6qJcv1esfwrwl0OIGhn5BUsViBTY55E5RP2+aYdgGiHN0iyifE1aGtpjfvHyGnz+i345vpx803khMqVK9USe84+gH2C67h+AZSHdEu3cdT9kh8P0Gsb2jhLneEf0/uq5qVDoA35la55fUZZVuXdEKpVjZDfn5yhOpP6eqzS8/FpOtjhzPpqi1Q4aupDzSpxHKqz/CmSUzgL2l+jKrv7nQEB1Jo8Tmj+lgzH1OnzR6jC7XtH/wB5yt9lqGOHhDR5D9SmYTKZPhGUczr+y0xLMoD23c3585TBwrz4iSF54EQUA9g8QKjQ4b/XcLZ7Un8OYF3Z1Kn4c0AeWp+ifciiywq5q0IR3BCqBICcJ4kKJdmmDFm81a/8Vta2KOHeTzdzXPcPflqtkwDYk7Sujp1KQcJcX8g1hMxyRXTx3ovhGYwg1DRpnOZl7oPoOS8qLKz68uNJ8A5WiQ0CPW+y8ltbVtLOZiGt0HM/qg/EQyuoVQAC1wmOTl0OCwrWUe1ebZZv5KJjKHaYaoTfMCW/46KqiXtt8Q1yGMc2LESNfX2QMW4dvRDmMLXgiSNzoiUntqYam6BmgeuxSHESSKWmZhMXi7TuouEVLWcV2VJ7jUpEDbKTqNYgrPDMRRfIFSs0z3bk2OmqncYrVajQXtaGkzLTJus0sFSpmnmNQd0k6tvtopuEPag3CCljcr3EtqtmTa4V5vD6Z8LgfUFcfxKkz+XUzl3fAILsxjyOgXWYPCgD+W5lv6fsVOXFv7PyEbwfNMEJWrwV/RHq4moIIAsdQSAel1kY5+YTmA3sHe0Kbw0edAOGcykc7YgiPdcbx/h1apUL2tlsACNRHRdZjeOdoDTsRrMEG3RfP8Ri6orOIe4OzEa2idI0hb8ErDl35Op4NQ7OkwES6LztN4ThJP4T6FCpV7AAZnQJjwgxuV6pTc7xvgflZb56p325wsRXa2xqEHlqfklXZDq55/xcnW0qbNGj9fdZ7Q7BIJ7KVPUMJ/8AjP6rcv5Nf6NA+qbcXb2Sbq4JhoNQ9LNHmUzDBk2pud1c4LR9dw0yN8u8fdGdRcfG635W2b6ndLvLBYDMeQ0QYD6jjq4oZ6DX3JRKx3d6NH2S/a94F2206fuhU7WaFQUWiiXHNuBpLjJ+q8Y26qIajNW5u0mc0z8iqNKs8NbmMgk8pk32Ut88N4/0YcEJ4RZlZ7Pom5k6s2DK7TAYg1z2nhp06Ynq6JcAuTxDLKnwioexczOR3mgNGhLjr8k2vHe1pkdmw1CWzJaN7mST7j2XkHiRbmDXG4aPc3+y8pdA+HxFSvTp02tGVoBcSbGNrJluEqEObmY0aAATqNEjwWuW0e6297jcym2494AAbpr1J3Vs3O8JpZmOY55BpvcBeBEpXEvY2rD3ZmgySDJgheZghUxFUOkXmAY1W+MwLKbmENty1lSsk6pTcJGYlp7oaO6QDuUzxfGVq2Qtp5WtiJ5/ZNYAim1zXCDMgbwUu7vU5EiOU7HdMB8Vo1+yl5pRaQ0d73Vjh9Ck5tJ2mZomHEXHkomJrF7DAOUJfAAlmuhO+noj7JZxeMyPyse+Ba5DgfdLVnVHHNnHlopOIfAnMCPO/shfxzhHekcoU2VUsX8I0h8OPeiedipeO4Q6tWJYQ1pIzGDMxddXwZwdSY6NQNk5jMCKg7pyujXY9D910Y8WUx3GPJN3cQ6ZDQGNOnqT5ohJ3Pus4ik6l3AyD+Y6ec7pSo1ovUfmPILGucY1Rt3j00HmV52c6ZR6fdDp1Hu/5bA0fmd9lrka43Jqn2YPQWSATg0m7nVTyHhHtZFL3RAaGjqf0CLUeGjvEN5Aa+gGqA57j4Wx/U/X0b90wFUo7vdb2H7pZ1fam3/Ij6Iz6TfE9xMbn6AJWu4u0GVg+fmgyx1sZO5KC1rCYcXDqAjuE9By5+awabTsfQoa8c7F4ZVpse4bEi5GyxiHNdW/lzG6EaVISM7gTzErfDU2tNntM85CTo2r0xrEETcafNFNMdW+soGCogBxLmmYjK6TbpqnGjkY8j+hCI5eSayK1G9Z9EGhieyOaJgzCffP+kKfWaC8B2hsUywvZmjxOnUc99Y5S4iAL2AXlnC4XtB3WSGwF5J1nMDxWnTGRzxmBM7Xm6rUeJ03bg+oXG9i19R+YA3PzKtUPh6gcK6plIeJgtcQnKmwai9oxruTmD5IvGCzPR6vXIMaWtc4PfmEQZvda0+J1TdzpyXEjdAdHiKHaVqoDoiItshsaG03tOolRMJxipNR9pI5KfiMfUNy7XVMOg4dimdmWk9CpeHDGl4e4xtB1S2Cwwe65PoqmC4Yx1RzDMAWukek7+IpNmGZuRKyS8ju07LoX8HpkxBjzU/iGCFMENc4DlP7IodRwMRRp2/CFXYpvDG/y2f2t+ipU16GE6jOt3NBEEAjkUlU4RSJkDKen7p8LATuGOXuFpCxPBSTd5LR+HQesaoNXCvFmkMb0F/sF0kIb6YWV/x8S8cXLDDFujRPOZJ83G6WrB+49JXVvpDkla9ARoo+CQfHHJ1ZFyMx2Ew0eiUrdo67hpoBp6LpcRSA2UrElL4ofxxKM726LZz4CbwmEFSpDiY6f9l0FD4doDVpd5klYWd9NMZJHC1agJJWuFEuLjrsOXVfSafCqLfDTaPRefg2flHsE9Bw/DngVKc3kfddM11t1jiGApsLHNYA7NqPIrA0U1hy+w6hU3FHvA9VRekMbskzi5V4kzDNYxoJMS6Np0leUNlAHvEkk6kleRa7ZOn/2Q=="/>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590800"/>
            <a:ext cx="2511440" cy="233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4600" y="5373469"/>
            <a:ext cx="4876800" cy="923330"/>
          </a:xfrm>
          <a:prstGeom prst="rect">
            <a:avLst/>
          </a:prstGeom>
          <a:noFill/>
        </p:spPr>
        <p:txBody>
          <a:bodyPr wrap="square" rtlCol="0">
            <a:spAutoFit/>
          </a:bodyPr>
          <a:lstStyle/>
          <a:p>
            <a:r>
              <a:rPr lang="en-US" dirty="0" smtClean="0"/>
              <a:t>DPI Site </a:t>
            </a:r>
            <a:r>
              <a:rPr lang="en-US" dirty="0"/>
              <a:t>for resources:  </a:t>
            </a:r>
            <a:r>
              <a:rPr lang="en-US" dirty="0">
                <a:hlinkClick r:id="rId3"/>
              </a:rPr>
              <a:t>http://</a:t>
            </a:r>
            <a:r>
              <a:rPr lang="en-US" dirty="0" smtClean="0">
                <a:hlinkClick r:id="rId3"/>
              </a:rPr>
              <a:t>sspw.dpi.wi.gov/sspw_physicaled</a:t>
            </a:r>
            <a:r>
              <a:rPr lang="en-US" dirty="0" smtClean="0"/>
              <a:t> </a:t>
            </a:r>
          </a:p>
          <a:p>
            <a:endParaRPr lang="en-US" dirty="0"/>
          </a:p>
        </p:txBody>
      </p:sp>
      <p:sp>
        <p:nvSpPr>
          <p:cNvPr id="6" name="TextBox 5"/>
          <p:cNvSpPr txBox="1"/>
          <p:nvPr/>
        </p:nvSpPr>
        <p:spPr>
          <a:xfrm>
            <a:off x="1676400" y="1752600"/>
            <a:ext cx="3505200" cy="1200329"/>
          </a:xfrm>
          <a:prstGeom prst="rect">
            <a:avLst/>
          </a:prstGeom>
          <a:noFill/>
        </p:spPr>
        <p:txBody>
          <a:bodyPr wrap="square" rtlCol="0">
            <a:spAutoFit/>
          </a:bodyPr>
          <a:lstStyle/>
          <a:p>
            <a:pPr marL="342900" indent="-342900">
              <a:buAutoNum type="arabicPeriod"/>
            </a:pPr>
            <a:r>
              <a:rPr lang="en-US" dirty="0" smtClean="0"/>
              <a:t>What strategies could you implement? </a:t>
            </a:r>
          </a:p>
          <a:p>
            <a:pPr marL="342900" indent="-342900">
              <a:buAutoNum type="arabicPeriod"/>
            </a:pPr>
            <a:r>
              <a:rPr lang="en-US" dirty="0" smtClean="0"/>
              <a:t>First person you will discuss with once back in the district?</a:t>
            </a:r>
          </a:p>
        </p:txBody>
      </p:sp>
    </p:spTree>
    <p:extLst>
      <p:ext uri="{BB962C8B-B14F-4D97-AF65-F5344CB8AC3E}">
        <p14:creationId xmlns:p14="http://schemas.microsoft.com/office/powerpoint/2010/main" val="1896151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SH model.png"/>
          <p:cNvPicPr>
            <a:picLocks noChangeAspect="1"/>
          </p:cNvPicPr>
          <p:nvPr/>
        </p:nvPicPr>
        <p:blipFill>
          <a:blip r:embed="rId3" cstate="print"/>
          <a:stretch>
            <a:fillRect/>
          </a:stretch>
        </p:blipFill>
        <p:spPr>
          <a:xfrm>
            <a:off x="1219200" y="0"/>
            <a:ext cx="6802842" cy="6858000"/>
          </a:xfrm>
          <a:prstGeom prst="rect">
            <a:avLst/>
          </a:prstGeom>
        </p:spPr>
      </p:pic>
      <p:cxnSp>
        <p:nvCxnSpPr>
          <p:cNvPr id="6" name="Straight Arrow Connector 5"/>
          <p:cNvCxnSpPr/>
          <p:nvPr/>
        </p:nvCxnSpPr>
        <p:spPr>
          <a:xfrm>
            <a:off x="5486400" y="1066800"/>
            <a:ext cx="152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172200" y="2209800"/>
            <a:ext cx="152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09800" y="2286000"/>
            <a:ext cx="152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8000" y="1295400"/>
            <a:ext cx="152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14600" y="2667000"/>
            <a:ext cx="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14800" y="914400"/>
            <a:ext cx="152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0" y="-152400"/>
            <a:ext cx="9372600" cy="7010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685800" y="457200"/>
            <a:ext cx="2590800" cy="1323439"/>
          </a:xfrm>
          <a:prstGeom prst="rect">
            <a:avLst/>
          </a:prstGeom>
          <a:noFill/>
        </p:spPr>
        <p:txBody>
          <a:bodyPr wrap="square" rtlCol="0">
            <a:spAutoFit/>
          </a:bodyPr>
          <a:lstStyle/>
          <a:p>
            <a:r>
              <a:rPr lang="en-US" sz="8000" dirty="0" smtClean="0">
                <a:solidFill>
                  <a:srgbClr val="C00000"/>
                </a:solidFill>
                <a:latin typeface="Times New Roman" pitchFamily="18" charset="0"/>
                <a:cs typeface="Times New Roman" pitchFamily="18" charset="0"/>
              </a:rPr>
              <a:t>issue</a:t>
            </a:r>
            <a:endParaRPr lang="en-US" sz="8000" dirty="0">
              <a:solidFill>
                <a:srgbClr val="C00000"/>
              </a:solidFill>
              <a:latin typeface="Times New Roman" pitchFamily="18" charset="0"/>
              <a:cs typeface="Times New Roman" pitchFamily="18" charset="0"/>
            </a:endParaRPr>
          </a:p>
        </p:txBody>
      </p:sp>
      <p:sp>
        <p:nvSpPr>
          <p:cNvPr id="7" name="Rectangle 6"/>
          <p:cNvSpPr/>
          <p:nvPr/>
        </p:nvSpPr>
        <p:spPr>
          <a:xfrm>
            <a:off x="838200" y="2209800"/>
            <a:ext cx="8305800" cy="2677656"/>
          </a:xfrm>
          <a:prstGeom prst="rect">
            <a:avLst/>
          </a:prstGeom>
        </p:spPr>
        <p:txBody>
          <a:bodyPr wrap="square">
            <a:spAutoFit/>
          </a:bodyPr>
          <a:lstStyle/>
          <a:p>
            <a:r>
              <a:rPr lang="en-US" i="1" dirty="0">
                <a:latin typeface="Times New Roman" pitchFamily="18" charset="0"/>
                <a:cs typeface="Times New Roman" pitchFamily="18" charset="0"/>
              </a:rPr>
              <a:t>No matter how well teachers are prepared to teach, </a:t>
            </a:r>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no </a:t>
            </a:r>
            <a:r>
              <a:rPr lang="en-US" i="1" dirty="0">
                <a:latin typeface="Times New Roman" pitchFamily="18" charset="0"/>
                <a:cs typeface="Times New Roman" pitchFamily="18" charset="0"/>
              </a:rPr>
              <a:t>matter what accountability measures </a:t>
            </a:r>
            <a:r>
              <a:rPr lang="en-US" i="1" dirty="0" smtClean="0">
                <a:latin typeface="Times New Roman" pitchFamily="18" charset="0"/>
                <a:cs typeface="Times New Roman" pitchFamily="18" charset="0"/>
              </a:rPr>
              <a:t>are put </a:t>
            </a:r>
            <a:r>
              <a:rPr lang="en-US" i="1" dirty="0">
                <a:latin typeface="Times New Roman" pitchFamily="18" charset="0"/>
                <a:cs typeface="Times New Roman" pitchFamily="18" charset="0"/>
              </a:rPr>
              <a:t>in place, </a:t>
            </a:r>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no </a:t>
            </a:r>
            <a:r>
              <a:rPr lang="en-US" i="1" dirty="0">
                <a:latin typeface="Times New Roman" pitchFamily="18" charset="0"/>
                <a:cs typeface="Times New Roman" pitchFamily="18" charset="0"/>
              </a:rPr>
              <a:t>matter what governing structures are established for schools, educational progress will be profoundly limited </a:t>
            </a:r>
            <a:r>
              <a:rPr lang="en-US" i="1" dirty="0" smtClean="0">
                <a:latin typeface="Times New Roman" pitchFamily="18" charset="0"/>
                <a:cs typeface="Times New Roman" pitchFamily="18" charset="0"/>
              </a:rPr>
              <a:t>if </a:t>
            </a:r>
            <a:r>
              <a:rPr lang="en-US" i="1" dirty="0">
                <a:latin typeface="Times New Roman" pitchFamily="18" charset="0"/>
                <a:cs typeface="Times New Roman" pitchFamily="18" charset="0"/>
              </a:rPr>
              <a:t>students </a:t>
            </a:r>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are </a:t>
            </a:r>
            <a:r>
              <a:rPr lang="en-US" i="1" dirty="0">
                <a:latin typeface="Times New Roman" pitchFamily="18" charset="0"/>
                <a:cs typeface="Times New Roman" pitchFamily="18" charset="0"/>
              </a:rPr>
              <a:t>not motivated and able to learn</a:t>
            </a:r>
            <a:r>
              <a:rPr lang="en-US" i="1" dirty="0" smtClean="0">
                <a:latin typeface="Times New Roman" pitchFamily="18" charset="0"/>
                <a:cs typeface="Times New Roman" pitchFamily="18" charset="0"/>
              </a:rPr>
              <a:t>.</a:t>
            </a:r>
          </a:p>
          <a:p>
            <a:endParaRPr lang="en-US" i="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 Charles Basch</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2382766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descr="Opportun"/>
          <p:cNvSpPr/>
          <p:nvPr/>
        </p:nvSpPr>
        <p:spPr>
          <a:xfrm>
            <a:off x="4700814" y="2544620"/>
            <a:ext cx="3886200" cy="3760857"/>
          </a:xfrm>
          <a:prstGeom prst="roundRect">
            <a:avLst>
              <a:gd name="adj" fmla="val 868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4815114" y="3807870"/>
            <a:ext cx="3886200" cy="656590"/>
          </a:xfrm>
          <a:prstGeom prst="rect">
            <a:avLst/>
          </a:prstGeom>
          <a:noFill/>
        </p:spPr>
        <p:txBody>
          <a:bodyPr wrap="square" rtlCol="0">
            <a:spAutoFit/>
          </a:bodyPr>
          <a:lstStyle/>
          <a:p>
            <a:pPr marL="0" lvl="1" algn="ctr">
              <a:lnSpc>
                <a:spcPts val="2200"/>
              </a:lnSpc>
            </a:pPr>
            <a:r>
              <a:rPr lang="en-US" sz="2000" b="1" dirty="0">
                <a:solidFill>
                  <a:srgbClr val="FFFFFF"/>
                </a:solidFill>
                <a:latin typeface="Calibri" panose="020F0502020204030204" pitchFamily="34" charset="0"/>
              </a:rPr>
              <a:t>Healthy F</a:t>
            </a:r>
            <a:r>
              <a:rPr lang="en-US" sz="2000" b="1" dirty="0" smtClean="0">
                <a:solidFill>
                  <a:srgbClr val="FFFFFF"/>
                </a:solidFill>
                <a:latin typeface="Calibri" panose="020F0502020204030204" pitchFamily="34" charset="0"/>
              </a:rPr>
              <a:t>ood </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Options </a:t>
            </a:r>
            <a:endParaRPr lang="en-US" sz="2000" b="1" dirty="0">
              <a:solidFill>
                <a:srgbClr val="FFFFFF"/>
              </a:solidFill>
              <a:latin typeface="Calibri" panose="020F0502020204030204" pitchFamily="34" charset="0"/>
            </a:endParaRPr>
          </a:p>
        </p:txBody>
      </p:sp>
      <p:sp>
        <p:nvSpPr>
          <p:cNvPr id="10" name="Rounded Rectangle 9"/>
          <p:cNvSpPr/>
          <p:nvPr/>
        </p:nvSpPr>
        <p:spPr>
          <a:xfrm>
            <a:off x="547914" y="2507340"/>
            <a:ext cx="3886200" cy="3760857"/>
          </a:xfrm>
          <a:prstGeom prst="roundRect">
            <a:avLst>
              <a:gd name="adj" fmla="val 868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 name="Title 1"/>
          <p:cNvSpPr>
            <a:spLocks noGrp="1"/>
          </p:cNvSpPr>
          <p:nvPr>
            <p:ph type="title"/>
          </p:nvPr>
        </p:nvSpPr>
        <p:spPr/>
        <p:txBody>
          <a:bodyPr>
            <a:noAutofit/>
          </a:bodyPr>
          <a:lstStyle/>
          <a:p>
            <a:pPr>
              <a:lnSpc>
                <a:spcPts val="4200"/>
              </a:lnSpc>
            </a:pPr>
            <a:r>
              <a:rPr lang="en-US" b="1" dirty="0">
                <a:solidFill>
                  <a:srgbClr val="008198"/>
                </a:solidFill>
                <a:latin typeface="+mj-lt"/>
              </a:rPr>
              <a:t>Success in </a:t>
            </a:r>
            <a:r>
              <a:rPr lang="en-US" b="1" dirty="0" smtClean="0">
                <a:solidFill>
                  <a:srgbClr val="008198"/>
                </a:solidFill>
                <a:latin typeface="+mj-lt"/>
              </a:rPr>
              <a:t>School is </a:t>
            </a:r>
            <a:br>
              <a:rPr lang="en-US" b="1" dirty="0" smtClean="0">
                <a:solidFill>
                  <a:srgbClr val="008198"/>
                </a:solidFill>
                <a:latin typeface="+mj-lt"/>
              </a:rPr>
            </a:br>
            <a:r>
              <a:rPr lang="en-US" b="1" dirty="0" smtClean="0">
                <a:solidFill>
                  <a:srgbClr val="008198"/>
                </a:solidFill>
                <a:latin typeface="+mj-lt"/>
              </a:rPr>
              <a:t>More </a:t>
            </a:r>
            <a:r>
              <a:rPr lang="en-US" dirty="0">
                <a:solidFill>
                  <a:srgbClr val="008198"/>
                </a:solidFill>
                <a:latin typeface="+mj-lt"/>
              </a:rPr>
              <a:t>T</a:t>
            </a:r>
            <a:r>
              <a:rPr lang="en-US" b="1" dirty="0" smtClean="0">
                <a:solidFill>
                  <a:srgbClr val="008198"/>
                </a:solidFill>
                <a:latin typeface="+mj-lt"/>
              </a:rPr>
              <a:t>han </a:t>
            </a:r>
            <a:r>
              <a:rPr lang="en-US" dirty="0">
                <a:solidFill>
                  <a:srgbClr val="008198"/>
                </a:solidFill>
                <a:latin typeface="+mj-lt"/>
              </a:rPr>
              <a:t>J</a:t>
            </a:r>
            <a:r>
              <a:rPr lang="en-US" b="1" dirty="0" smtClean="0">
                <a:solidFill>
                  <a:srgbClr val="008198"/>
                </a:solidFill>
                <a:latin typeface="+mj-lt"/>
              </a:rPr>
              <a:t>ust </a:t>
            </a:r>
            <a:r>
              <a:rPr lang="en-US" dirty="0" smtClean="0">
                <a:solidFill>
                  <a:srgbClr val="008198"/>
                </a:solidFill>
                <a:latin typeface="+mj-lt"/>
              </a:rPr>
              <a:t>A</a:t>
            </a:r>
            <a:r>
              <a:rPr lang="en-US" b="1" dirty="0" smtClean="0">
                <a:solidFill>
                  <a:srgbClr val="008198"/>
                </a:solidFill>
                <a:latin typeface="+mj-lt"/>
              </a:rPr>
              <a:t>cademics</a:t>
            </a:r>
            <a:endParaRPr lang="en-US" b="1" dirty="0">
              <a:solidFill>
                <a:srgbClr val="008198"/>
              </a:solidFill>
              <a:latin typeface="+mj-lt"/>
            </a:endParaRPr>
          </a:p>
        </p:txBody>
      </p:sp>
      <p:sp>
        <p:nvSpPr>
          <p:cNvPr id="3" name="Content Placeholder 2"/>
          <p:cNvSpPr>
            <a:spLocks noGrp="1"/>
          </p:cNvSpPr>
          <p:nvPr>
            <p:ph idx="4294967295"/>
          </p:nvPr>
        </p:nvSpPr>
        <p:spPr>
          <a:xfrm>
            <a:off x="391878" y="1592940"/>
            <a:ext cx="8229600" cy="838200"/>
          </a:xfrm>
        </p:spPr>
        <p:txBody>
          <a:bodyPr>
            <a:normAutofit fontScale="85000" lnSpcReduction="10000"/>
          </a:bodyPr>
          <a:lstStyle/>
          <a:p>
            <a:pPr algn="ctr">
              <a:lnSpc>
                <a:spcPts val="2600"/>
              </a:lnSpc>
              <a:buNone/>
            </a:pPr>
            <a:r>
              <a:rPr lang="en-US" dirty="0" smtClean="0"/>
              <a:t>Schools must also consider other factors that affect</a:t>
            </a:r>
          </a:p>
          <a:p>
            <a:pPr algn="ctr">
              <a:lnSpc>
                <a:spcPts val="2600"/>
              </a:lnSpc>
              <a:buNone/>
            </a:pPr>
            <a:r>
              <a:rPr lang="en-US" dirty="0" smtClean="0"/>
              <a:t>academic achievement: </a:t>
            </a:r>
          </a:p>
        </p:txBody>
      </p:sp>
      <p:sp>
        <p:nvSpPr>
          <p:cNvPr id="4" name="Oval 3"/>
          <p:cNvSpPr>
            <a:spLocks noChangeAspect="1"/>
          </p:cNvSpPr>
          <p:nvPr/>
        </p:nvSpPr>
        <p:spPr>
          <a:xfrm>
            <a:off x="1098839" y="3345540"/>
            <a:ext cx="2784349" cy="2743628"/>
          </a:xfrm>
          <a:prstGeom prst="ellipse">
            <a:avLst/>
          </a:prstGeom>
          <a:blipFill dpi="0" rotWithShape="1">
            <a:blip r:embed="rId3" cstate="screen">
              <a:extLst>
                <a:ext uri="{28A0092B-C50C-407E-A947-70E740481C1C}">
                  <a14:useLocalDpi xmlns:a14="http://schemas.microsoft.com/office/drawing/2010/main"/>
                </a:ext>
              </a:extLst>
            </a:blip>
            <a:srcRect/>
            <a:stretch>
              <a:fillRect l="2379"/>
            </a:stretch>
          </a:blipFill>
          <a:ln w="114300">
            <a:solidFill>
              <a:srgbClr val="BF5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9" name="Oval 8"/>
          <p:cNvSpPr>
            <a:spLocks/>
          </p:cNvSpPr>
          <p:nvPr/>
        </p:nvSpPr>
        <p:spPr>
          <a:xfrm>
            <a:off x="5272314" y="3410859"/>
            <a:ext cx="2743200" cy="2743200"/>
          </a:xfrm>
          <a:prstGeom prst="ellipse">
            <a:avLst/>
          </a:prstGeom>
          <a:blipFill dpi="0" rotWithShape="1">
            <a:blip r:embed="rId4" cstate="email">
              <a:extLst>
                <a:ext uri="{28A0092B-C50C-407E-A947-70E740481C1C}">
                  <a14:useLocalDpi xmlns:a14="http://schemas.microsoft.com/office/drawing/2010/main"/>
                </a:ext>
              </a:extLst>
            </a:blip>
            <a:srcRect/>
            <a:stretch>
              <a:fillRect l="-31666" r="1666"/>
            </a:stretch>
          </a:blipFill>
          <a:ln w="114300">
            <a:solidFill>
              <a:srgbClr val="A05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Round Same Side Corner Rectangle 10"/>
          <p:cNvSpPr/>
          <p:nvPr/>
        </p:nvSpPr>
        <p:spPr>
          <a:xfrm>
            <a:off x="547914" y="2507341"/>
            <a:ext cx="3886200" cy="633680"/>
          </a:xfrm>
          <a:prstGeom prst="round2SameRect">
            <a:avLst>
              <a:gd name="adj1" fmla="val 21494"/>
              <a:gd name="adj2" fmla="val 0"/>
            </a:avLst>
          </a:prstGeom>
          <a:solidFill>
            <a:srgbClr val="008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7" name="TextBox 6"/>
          <p:cNvSpPr txBox="1"/>
          <p:nvPr/>
        </p:nvSpPr>
        <p:spPr>
          <a:xfrm>
            <a:off x="547914" y="2498945"/>
            <a:ext cx="3886200" cy="656590"/>
          </a:xfrm>
          <a:prstGeom prst="rect">
            <a:avLst/>
          </a:prstGeom>
          <a:noFill/>
        </p:spPr>
        <p:txBody>
          <a:bodyPr wrap="square" rtlCol="0">
            <a:spAutoFit/>
          </a:bodyPr>
          <a:lstStyle/>
          <a:p>
            <a:pPr marL="0" lvl="1" algn="ctr">
              <a:lnSpc>
                <a:spcPts val="2200"/>
              </a:lnSpc>
            </a:pPr>
            <a:r>
              <a:rPr lang="en-US" sz="2000" b="1" dirty="0">
                <a:solidFill>
                  <a:srgbClr val="FFFFFF"/>
                </a:solidFill>
                <a:latin typeface="Calibri" panose="020F0502020204030204" pitchFamily="34" charset="0"/>
              </a:rPr>
              <a:t>Healthy F</a:t>
            </a:r>
            <a:r>
              <a:rPr lang="en-US" sz="2000" b="1" dirty="0" smtClean="0">
                <a:solidFill>
                  <a:srgbClr val="FFFFFF"/>
                </a:solidFill>
                <a:latin typeface="Calibri" panose="020F0502020204030204" pitchFamily="34" charset="0"/>
              </a:rPr>
              <a:t>ood </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Options </a:t>
            </a:r>
            <a:endParaRPr lang="en-US" sz="2000" b="1" dirty="0">
              <a:solidFill>
                <a:srgbClr val="FFFFFF"/>
              </a:solidFill>
              <a:latin typeface="Calibri" panose="020F0502020204030204" pitchFamily="34" charset="0"/>
            </a:endParaRPr>
          </a:p>
        </p:txBody>
      </p:sp>
      <p:sp>
        <p:nvSpPr>
          <p:cNvPr id="15" name="Round Same Side Corner Rectangle 14"/>
          <p:cNvSpPr/>
          <p:nvPr/>
        </p:nvSpPr>
        <p:spPr>
          <a:xfrm>
            <a:off x="4700814" y="2517600"/>
            <a:ext cx="3886200" cy="633680"/>
          </a:xfrm>
          <a:prstGeom prst="round2SameRect">
            <a:avLst>
              <a:gd name="adj1" fmla="val 21494"/>
              <a:gd name="adj2" fmla="val 0"/>
            </a:avLst>
          </a:prstGeom>
          <a:solidFill>
            <a:srgbClr val="008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p:cNvSpPr txBox="1"/>
          <p:nvPr/>
        </p:nvSpPr>
        <p:spPr>
          <a:xfrm>
            <a:off x="4700815" y="2498945"/>
            <a:ext cx="3886199" cy="656590"/>
          </a:xfrm>
          <a:prstGeom prst="rect">
            <a:avLst/>
          </a:prstGeom>
          <a:noFill/>
        </p:spPr>
        <p:txBody>
          <a:bodyPr wrap="square" rtlCol="0">
            <a:spAutoFit/>
          </a:bodyPr>
          <a:lstStyle/>
          <a:p>
            <a:pPr marL="0" lvl="1" algn="ctr">
              <a:lnSpc>
                <a:spcPts val="2200"/>
              </a:lnSpc>
            </a:pPr>
            <a:r>
              <a:rPr lang="en-US" sz="2000" b="1" dirty="0" smtClean="0">
                <a:solidFill>
                  <a:srgbClr val="FFFFFF"/>
                </a:solidFill>
                <a:latin typeface="Calibri" panose="020F0502020204030204" pitchFamily="34" charset="0"/>
              </a:rPr>
              <a:t>Opportunities </a:t>
            </a:r>
            <a:r>
              <a:rPr lang="en-US" sz="2000" b="1" dirty="0">
                <a:solidFill>
                  <a:srgbClr val="FFFFFF"/>
                </a:solidFill>
                <a:latin typeface="Calibri" panose="020F0502020204030204" pitchFamily="34" charset="0"/>
              </a:rPr>
              <a:t>T</a:t>
            </a:r>
            <a:r>
              <a:rPr lang="en-US" sz="2000" b="1" dirty="0" smtClean="0">
                <a:solidFill>
                  <a:srgbClr val="FFFFFF"/>
                </a:solidFill>
                <a:latin typeface="Calibri" panose="020F0502020204030204" pitchFamily="34" charset="0"/>
              </a:rPr>
              <a:t>o </a:t>
            </a:r>
            <a:r>
              <a:rPr lang="en-US" sz="2000" b="1" dirty="0">
                <a:solidFill>
                  <a:srgbClr val="FFFFFF"/>
                </a:solidFill>
                <a:latin typeface="Calibri" panose="020F0502020204030204" pitchFamily="34" charset="0"/>
              </a:rPr>
              <a:t>B</a:t>
            </a:r>
            <a:r>
              <a:rPr lang="en-US" sz="2000" b="1" dirty="0" smtClean="0">
                <a:solidFill>
                  <a:srgbClr val="FFFFFF"/>
                </a:solidFill>
                <a:latin typeface="Calibri" panose="020F0502020204030204" pitchFamily="34" charset="0"/>
              </a:rPr>
              <a:t>e</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Physically </a:t>
            </a:r>
            <a:r>
              <a:rPr lang="en-US" sz="2000" b="1" dirty="0">
                <a:solidFill>
                  <a:srgbClr val="FFFFFF"/>
                </a:solidFill>
                <a:latin typeface="Calibri" panose="020F0502020204030204" pitchFamily="34" charset="0"/>
              </a:rPr>
              <a:t>A</a:t>
            </a:r>
            <a:r>
              <a:rPr lang="en-US" sz="2000" b="1" dirty="0" smtClean="0">
                <a:solidFill>
                  <a:srgbClr val="FFFFFF"/>
                </a:solidFill>
                <a:latin typeface="Calibri" panose="020F0502020204030204" pitchFamily="34" charset="0"/>
              </a:rPr>
              <a:t>ctive</a:t>
            </a:r>
            <a:endParaRPr lang="en-US" sz="2000" b="1" dirty="0">
              <a:solidFill>
                <a:srgbClr val="FFFFFF"/>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904EA573-3881-4D29-8870-FD82C74DFB90}" type="slidenum">
              <a:rPr lang="en-US" smtClean="0"/>
              <a:pPr/>
              <a:t>7</a:t>
            </a:fld>
            <a:endParaRPr lang="en-US" dirty="0"/>
          </a:p>
        </p:txBody>
      </p:sp>
    </p:spTree>
    <p:extLst>
      <p:ext uri="{BB962C8B-B14F-4D97-AF65-F5344CB8AC3E}">
        <p14:creationId xmlns:p14="http://schemas.microsoft.com/office/powerpoint/2010/main" val="78659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Academic Achievement</a:t>
            </a:r>
            <a:endParaRPr lang="en-US" b="1" dirty="0">
              <a:solidFill>
                <a:srgbClr val="008198"/>
              </a:solidFill>
              <a:latin typeface="+mj-lt"/>
            </a:endParaRPr>
          </a:p>
        </p:txBody>
      </p:sp>
      <p:sp>
        <p:nvSpPr>
          <p:cNvPr id="3" name="Content Placeholder 2"/>
          <p:cNvSpPr>
            <a:spLocks noGrp="1"/>
          </p:cNvSpPr>
          <p:nvPr>
            <p:ph idx="4294967295"/>
          </p:nvPr>
        </p:nvSpPr>
        <p:spPr>
          <a:xfrm>
            <a:off x="1026886" y="1524000"/>
            <a:ext cx="5602514" cy="4191000"/>
          </a:xfrm>
          <a:prstGeom prst="rect">
            <a:avLst/>
          </a:prstGeom>
        </p:spPr>
        <p:txBody>
          <a:bodyPr>
            <a:noAutofit/>
          </a:bodyPr>
          <a:lstStyle/>
          <a:p>
            <a:pPr marL="0" indent="0">
              <a:spcBef>
                <a:spcPts val="0"/>
              </a:spcBef>
              <a:spcAft>
                <a:spcPts val="600"/>
              </a:spcAft>
              <a:buSzPct val="100000"/>
              <a:buNone/>
            </a:pPr>
            <a:r>
              <a:rPr lang="en-US" sz="2400" b="1" dirty="0" smtClean="0">
                <a:solidFill>
                  <a:srgbClr val="008198"/>
                </a:solidFill>
              </a:rPr>
              <a:t>Academic performance</a:t>
            </a:r>
          </a:p>
          <a:p>
            <a:pPr lvl="1">
              <a:spcBef>
                <a:spcPts val="0"/>
              </a:spcBef>
              <a:buFont typeface="Arial" panose="020B0604020202020204" pitchFamily="34" charset="0"/>
              <a:buChar char="•"/>
            </a:pPr>
            <a:r>
              <a:rPr lang="en-US" sz="2400" dirty="0" smtClean="0"/>
              <a:t>Class grades</a:t>
            </a:r>
          </a:p>
          <a:p>
            <a:pPr lvl="1">
              <a:spcBef>
                <a:spcPts val="0"/>
              </a:spcBef>
              <a:buFont typeface="Arial" panose="020B0604020202020204" pitchFamily="34" charset="0"/>
              <a:buChar char="•"/>
            </a:pPr>
            <a:r>
              <a:rPr lang="en-US" sz="2400" dirty="0" smtClean="0"/>
              <a:t>Standardized tests</a:t>
            </a:r>
          </a:p>
          <a:p>
            <a:pPr lvl="1">
              <a:spcBef>
                <a:spcPts val="0"/>
              </a:spcBef>
              <a:buFont typeface="Arial" panose="020B0604020202020204" pitchFamily="34" charset="0"/>
              <a:buChar char="•"/>
            </a:pPr>
            <a:r>
              <a:rPr lang="en-US" sz="2400" dirty="0" smtClean="0"/>
              <a:t>Graduation rates</a:t>
            </a:r>
            <a:endParaRPr lang="en-US" sz="2400" dirty="0"/>
          </a:p>
          <a:p>
            <a:pPr marL="0" indent="0">
              <a:spcBef>
                <a:spcPts val="0"/>
              </a:spcBef>
              <a:spcAft>
                <a:spcPts val="600"/>
              </a:spcAft>
              <a:buNone/>
            </a:pPr>
            <a:r>
              <a:rPr lang="en-US" sz="2400" b="1" dirty="0" smtClean="0">
                <a:solidFill>
                  <a:srgbClr val="008198"/>
                </a:solidFill>
              </a:rPr>
              <a:t>Education behavior </a:t>
            </a:r>
          </a:p>
          <a:p>
            <a:pPr lvl="1">
              <a:spcBef>
                <a:spcPts val="0"/>
              </a:spcBef>
              <a:buFont typeface="Arial" panose="020B0604020202020204" pitchFamily="34" charset="0"/>
              <a:buChar char="•"/>
            </a:pPr>
            <a:r>
              <a:rPr lang="en-US" sz="2400" dirty="0" smtClean="0"/>
              <a:t>Attendance</a:t>
            </a:r>
          </a:p>
          <a:p>
            <a:pPr lvl="1">
              <a:spcBef>
                <a:spcPts val="0"/>
              </a:spcBef>
              <a:buFont typeface="Arial" panose="020B0604020202020204" pitchFamily="34" charset="0"/>
              <a:buChar char="•"/>
            </a:pPr>
            <a:r>
              <a:rPr lang="en-US" sz="2400" dirty="0" smtClean="0"/>
              <a:t>Drop out rates</a:t>
            </a:r>
            <a:endParaRPr lang="en-US" sz="2400" dirty="0"/>
          </a:p>
          <a:p>
            <a:pPr lvl="1">
              <a:spcBef>
                <a:spcPts val="0"/>
              </a:spcBef>
              <a:buFont typeface="Arial" panose="020B0604020202020204" pitchFamily="34" charset="0"/>
              <a:buChar char="•"/>
            </a:pPr>
            <a:r>
              <a:rPr lang="en-US" sz="2400" dirty="0" smtClean="0"/>
              <a:t>Behavioral </a:t>
            </a:r>
            <a:r>
              <a:rPr lang="en-US" sz="2400" dirty="0"/>
              <a:t>problems at </a:t>
            </a:r>
            <a:r>
              <a:rPr lang="en-US" sz="2400" dirty="0" smtClean="0"/>
              <a:t>school</a:t>
            </a:r>
            <a:endParaRPr lang="en-US" sz="2400" dirty="0"/>
          </a:p>
          <a:p>
            <a:pPr marL="0" indent="0">
              <a:spcBef>
                <a:spcPts val="0"/>
              </a:spcBef>
              <a:spcAft>
                <a:spcPts val="600"/>
              </a:spcAft>
              <a:buClr>
                <a:srgbClr val="B94441"/>
              </a:buClr>
              <a:buNone/>
            </a:pPr>
            <a:r>
              <a:rPr lang="en-US" sz="2400" b="1" dirty="0" smtClean="0">
                <a:solidFill>
                  <a:srgbClr val="008198"/>
                </a:solidFill>
              </a:rPr>
              <a:t>Students’ cognitive </a:t>
            </a:r>
            <a:r>
              <a:rPr lang="en-US" sz="2400" b="1" dirty="0">
                <a:solidFill>
                  <a:srgbClr val="008198"/>
                </a:solidFill>
              </a:rPr>
              <a:t>skills and </a:t>
            </a:r>
            <a:r>
              <a:rPr lang="en-US" sz="2400" b="1" dirty="0" smtClean="0">
                <a:solidFill>
                  <a:srgbClr val="008198"/>
                </a:solidFill>
              </a:rPr>
              <a:t>attitudes</a:t>
            </a:r>
            <a:endParaRPr lang="en-US" sz="2400" b="1" dirty="0">
              <a:solidFill>
                <a:srgbClr val="008198"/>
              </a:solidFill>
            </a:endParaRPr>
          </a:p>
          <a:p>
            <a:pPr lvl="1">
              <a:spcBef>
                <a:spcPts val="0"/>
              </a:spcBef>
              <a:buFont typeface="Arial" panose="020B0604020202020204" pitchFamily="34" charset="0"/>
              <a:buChar char="•"/>
            </a:pPr>
            <a:r>
              <a:rPr lang="en-US" sz="2400" dirty="0" smtClean="0"/>
              <a:t>Concentration</a:t>
            </a:r>
          </a:p>
          <a:p>
            <a:pPr lvl="1">
              <a:spcBef>
                <a:spcPts val="0"/>
              </a:spcBef>
              <a:buFont typeface="Arial" panose="020B0604020202020204" pitchFamily="34" charset="0"/>
              <a:buChar char="•"/>
            </a:pPr>
            <a:r>
              <a:rPr lang="en-US" sz="2400" dirty="0" smtClean="0"/>
              <a:t>Memory</a:t>
            </a:r>
          </a:p>
          <a:p>
            <a:pPr lvl="1">
              <a:spcBef>
                <a:spcPts val="0"/>
              </a:spcBef>
              <a:buFont typeface="Arial" panose="020B0604020202020204" pitchFamily="34" charset="0"/>
              <a:buChar char="•"/>
            </a:pPr>
            <a:r>
              <a:rPr lang="en-US" sz="2400" dirty="0" smtClean="0"/>
              <a:t>Mood</a:t>
            </a:r>
          </a:p>
          <a:p>
            <a:endParaRPr lang="en-US" sz="2400" dirty="0"/>
          </a:p>
        </p:txBody>
      </p:sp>
      <p:sp>
        <p:nvSpPr>
          <p:cNvPr id="5" name="Oval 4"/>
          <p:cNvSpPr>
            <a:spLocks noChangeAspect="1"/>
          </p:cNvSpPr>
          <p:nvPr/>
        </p:nvSpPr>
        <p:spPr>
          <a:xfrm>
            <a:off x="5403186" y="1487715"/>
            <a:ext cx="3138469" cy="3092569"/>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14300">
            <a:solidFill>
              <a:srgbClr val="BF5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Slide Number Placeholder 5"/>
          <p:cNvSpPr>
            <a:spLocks noGrp="1"/>
          </p:cNvSpPr>
          <p:nvPr>
            <p:ph type="sldNum" sz="quarter" idx="12"/>
          </p:nvPr>
        </p:nvSpPr>
        <p:spPr/>
        <p:txBody>
          <a:bodyPr/>
          <a:lstStyle/>
          <a:p>
            <a:fld id="{904EA573-3881-4D29-8870-FD82C74DFB90}" type="slidenum">
              <a:rPr lang="en-US" smtClean="0"/>
              <a:pPr/>
              <a:t>8</a:t>
            </a:fld>
            <a:endParaRPr lang="en-US" dirty="0"/>
          </a:p>
        </p:txBody>
      </p:sp>
    </p:spTree>
    <p:extLst>
      <p:ext uri="{BB962C8B-B14F-4D97-AF65-F5344CB8AC3E}">
        <p14:creationId xmlns:p14="http://schemas.microsoft.com/office/powerpoint/2010/main" val="416214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09" y="274638"/>
            <a:ext cx="8229600" cy="1143000"/>
          </a:xfrm>
        </p:spPr>
        <p:txBody>
          <a:bodyPr>
            <a:normAutofit/>
          </a:bodyPr>
          <a:lstStyle/>
          <a:p>
            <a:r>
              <a:rPr lang="en-US" sz="2800" b="1" dirty="0" smtClean="0">
                <a:solidFill>
                  <a:srgbClr val="008198"/>
                </a:solidFill>
                <a:latin typeface="+mj-lt"/>
              </a:rPr>
              <a:t>Healthy Eating </a:t>
            </a:r>
            <a:r>
              <a:rPr lang="en-US" sz="2800" b="1" dirty="0">
                <a:solidFill>
                  <a:srgbClr val="008198"/>
                </a:solidFill>
                <a:latin typeface="+mj-lt"/>
              </a:rPr>
              <a:t>and A</a:t>
            </a:r>
            <a:r>
              <a:rPr lang="en-US" sz="2800" b="1" dirty="0" smtClean="0">
                <a:solidFill>
                  <a:srgbClr val="008198"/>
                </a:solidFill>
                <a:latin typeface="+mj-lt"/>
              </a:rPr>
              <a:t>cademic </a:t>
            </a:r>
            <a:r>
              <a:rPr lang="en-US" sz="2800" b="1" dirty="0">
                <a:solidFill>
                  <a:srgbClr val="008198"/>
                </a:solidFill>
                <a:latin typeface="+mj-lt"/>
              </a:rPr>
              <a:t>A</a:t>
            </a:r>
            <a:r>
              <a:rPr lang="en-US" sz="2800" b="1" dirty="0" smtClean="0">
                <a:solidFill>
                  <a:srgbClr val="008198"/>
                </a:solidFill>
                <a:latin typeface="+mj-lt"/>
              </a:rPr>
              <a:t>chievement</a:t>
            </a:r>
            <a:endParaRPr lang="en-US" sz="2800" b="1" dirty="0">
              <a:solidFill>
                <a:srgbClr val="008198"/>
              </a:solidFill>
              <a:latin typeface="+mj-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58560350"/>
              </p:ext>
            </p:extLst>
          </p:nvPr>
        </p:nvGraphicFramePr>
        <p:xfrm>
          <a:off x="838200" y="1447800"/>
          <a:ext cx="8229600" cy="4772194"/>
        </p:xfrm>
        <a:graphic>
          <a:graphicData uri="http://schemas.openxmlformats.org/drawingml/2006/table">
            <a:tbl>
              <a:tblPr firstRow="1" bandRow="1">
                <a:tableStyleId>{F5AB1C69-6EDB-4FF4-983F-18BD219EF322}</a:tableStyleId>
              </a:tblPr>
              <a:tblGrid>
                <a:gridCol w="3422931"/>
                <a:gridCol w="4806669"/>
              </a:tblGrid>
              <a:tr h="457200">
                <a:tc>
                  <a:txBody>
                    <a:bodyPr/>
                    <a:lstStyle/>
                    <a:p>
                      <a:r>
                        <a:rPr lang="en-US" dirty="0" smtClean="0">
                          <a:solidFill>
                            <a:schemeClr val="bg2"/>
                          </a:solidFill>
                          <a:latin typeface="Calibri" panose="020F0502020204030204" pitchFamily="34" charset="0"/>
                        </a:rPr>
                        <a:t>Dietary Behavior</a:t>
                      </a:r>
                      <a:r>
                        <a:rPr lang="en-US" baseline="0" dirty="0" smtClean="0">
                          <a:solidFill>
                            <a:schemeClr val="bg2"/>
                          </a:solidFill>
                          <a:latin typeface="Calibri" panose="020F0502020204030204" pitchFamily="34" charset="0"/>
                        </a:rPr>
                        <a:t>/Issue</a:t>
                      </a:r>
                      <a:endParaRPr lang="en-US" dirty="0">
                        <a:solidFill>
                          <a:schemeClr val="bg2"/>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c>
                  <a:txBody>
                    <a:bodyPr/>
                    <a:lstStyle/>
                    <a:p>
                      <a:r>
                        <a:rPr lang="en-US" dirty="0" smtClean="0">
                          <a:solidFill>
                            <a:schemeClr val="bg2"/>
                          </a:solidFill>
                          <a:latin typeface="Calibri" panose="020F0502020204030204" pitchFamily="34" charset="0"/>
                        </a:rPr>
                        <a:t>Related Academic Achievement</a:t>
                      </a:r>
                      <a:r>
                        <a:rPr lang="en-US" baseline="0" dirty="0" smtClean="0">
                          <a:solidFill>
                            <a:schemeClr val="bg2"/>
                          </a:solidFill>
                          <a:latin typeface="Calibri" panose="020F0502020204030204" pitchFamily="34" charset="0"/>
                        </a:rPr>
                        <a:t> Outcomes</a:t>
                      </a:r>
                      <a:endParaRPr lang="en-US" dirty="0">
                        <a:solidFill>
                          <a:schemeClr val="bg2"/>
                        </a:solidFill>
                        <a:latin typeface="Calibri" panose="020F0502020204030204" pitchFamily="34" charset="0"/>
                      </a:endParaRPr>
                    </a:p>
                  </a:txBody>
                  <a:tcPr marL="87394" marR="87394" anchor="ctr">
                    <a:lnL w="6350" cap="flat" cmpd="sng" algn="ctr">
                      <a:solidFill>
                        <a:schemeClr val="bg1"/>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r>
              <a:tr h="1251857">
                <a:tc>
                  <a:txBody>
                    <a:bodyPr/>
                    <a:lstStyle/>
                    <a:p>
                      <a:r>
                        <a:rPr lang="en-US" sz="1800" b="1" dirty="0" smtClean="0">
                          <a:solidFill>
                            <a:srgbClr val="000000"/>
                          </a:solidFill>
                          <a:latin typeface="Calibri" panose="020F0502020204030204" pitchFamily="34" charset="0"/>
                        </a:rPr>
                        <a:t>Participation in the School Breakfast Program (SBP)</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Increased academic grades and standardized test scores</a:t>
                      </a:r>
                    </a:p>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Reduced absenteeism</a:t>
                      </a:r>
                    </a:p>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Improved cognitive</a:t>
                      </a:r>
                      <a:r>
                        <a:rPr lang="en-US" sz="1800" baseline="0" dirty="0" smtClean="0">
                          <a:solidFill>
                            <a:srgbClr val="000000"/>
                          </a:solidFill>
                          <a:latin typeface="Calibri" panose="020F0502020204030204" pitchFamily="34" charset="0"/>
                        </a:rPr>
                        <a:t> performance</a:t>
                      </a:r>
                      <a:endParaRPr lang="en-US" sz="1800" dirty="0" smtClean="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515257">
                <a:tc>
                  <a:txBody>
                    <a:bodyPr/>
                    <a:lstStyle/>
                    <a:p>
                      <a:r>
                        <a:rPr lang="en-US" sz="1800" b="1" dirty="0" smtClean="0">
                          <a:solidFill>
                            <a:srgbClr val="000000"/>
                          </a:solidFill>
                          <a:latin typeface="Calibri" panose="020F0502020204030204" pitchFamily="34" charset="0"/>
                        </a:rPr>
                        <a:t>Skipping</a:t>
                      </a:r>
                      <a:r>
                        <a:rPr lang="en-US" sz="1800" b="1" baseline="0" dirty="0" smtClean="0">
                          <a:solidFill>
                            <a:srgbClr val="000000"/>
                          </a:solidFill>
                          <a:latin typeface="Calibri" panose="020F0502020204030204" pitchFamily="34" charset="0"/>
                        </a:rPr>
                        <a:t> </a:t>
                      </a:r>
                      <a:r>
                        <a:rPr lang="en-US" sz="1800" b="1" dirty="0" smtClean="0">
                          <a:solidFill>
                            <a:srgbClr val="000000"/>
                          </a:solidFill>
                          <a:latin typeface="Calibri" panose="020F0502020204030204" pitchFamily="34" charset="0"/>
                        </a:rPr>
                        <a:t>breakfast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Decreased</a:t>
                      </a:r>
                      <a:r>
                        <a:rPr lang="en-US" sz="1800" baseline="0" dirty="0" smtClean="0">
                          <a:solidFill>
                            <a:srgbClr val="000000"/>
                          </a:solidFill>
                          <a:latin typeface="Calibri" panose="020F0502020204030204" pitchFamily="34" charset="0"/>
                        </a:rPr>
                        <a:t> </a:t>
                      </a:r>
                      <a:r>
                        <a:rPr lang="en-US" sz="1800" dirty="0" smtClean="0">
                          <a:solidFill>
                            <a:srgbClr val="000000"/>
                          </a:solidFill>
                          <a:latin typeface="Calibri" panose="020F0502020204030204" pitchFamily="34" charset="0"/>
                        </a:rPr>
                        <a:t>cognitive performance </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Lack of adequate consumption of specific foods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Deficits</a:t>
                      </a:r>
                      <a:r>
                        <a:rPr lang="en-US" sz="1800" b="1" baseline="0" dirty="0" smtClean="0">
                          <a:solidFill>
                            <a:srgbClr val="000000"/>
                          </a:solidFill>
                          <a:latin typeface="Calibri" panose="020F0502020204030204" pitchFamily="34" charset="0"/>
                        </a:rPr>
                        <a:t> in </a:t>
                      </a:r>
                      <a:r>
                        <a:rPr lang="en-US" sz="1800" b="1" dirty="0" smtClean="0">
                          <a:solidFill>
                            <a:srgbClr val="000000"/>
                          </a:solidFill>
                          <a:latin typeface="Calibri" panose="020F0502020204030204" pitchFamily="34" charset="0"/>
                        </a:rPr>
                        <a:t>specific nutrients</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Higher rates of absenteeism and tardiness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Insufficient food intake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Higher rates of absenteeism </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Repeating a grade</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Inability to focus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904EA573-3881-4D29-8870-FD82C74DFB90}" type="slidenum">
              <a:rPr lang="en-US" smtClean="0"/>
              <a:pPr/>
              <a:t>9</a:t>
            </a:fld>
            <a:endParaRPr lang="en-US" dirty="0"/>
          </a:p>
        </p:txBody>
      </p:sp>
    </p:spTree>
    <p:extLst>
      <p:ext uri="{BB962C8B-B14F-4D97-AF65-F5344CB8AC3E}">
        <p14:creationId xmlns:p14="http://schemas.microsoft.com/office/powerpoint/2010/main" val="159850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857</TotalTime>
  <Words>3639</Words>
  <Application>Microsoft Office PowerPoint</Application>
  <PresentationFormat>On-screen Show (4:3)</PresentationFormat>
  <Paragraphs>471</Paragraphs>
  <Slides>46</Slides>
  <Notes>15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8" baseType="lpstr">
      <vt:lpstr>ＭＳ Ｐゴシック</vt:lpstr>
      <vt:lpstr>ＭＳ Ｐゴシック</vt:lpstr>
      <vt:lpstr>Arial</vt:lpstr>
      <vt:lpstr>Calibri</vt:lpstr>
      <vt:lpstr>Franklin Gothic Book</vt:lpstr>
      <vt:lpstr>Frutiger LT Std 65 Bold</vt:lpstr>
      <vt:lpstr>Times New Roman</vt:lpstr>
      <vt:lpstr>Wingdings</vt:lpstr>
      <vt:lpstr>Theme1</vt:lpstr>
      <vt:lpstr>Office Theme</vt:lpstr>
      <vt:lpstr>1_Office Theme</vt:lpstr>
      <vt:lpstr>Microsoft Excel 97-2003 Worksheet</vt:lpstr>
      <vt:lpstr>Healthy Students are Better Learners</vt:lpstr>
      <vt:lpstr>Whole School, Whole Community, Whole Child</vt:lpstr>
      <vt:lpstr>PowerPoint Presentation</vt:lpstr>
      <vt:lpstr>PowerPoint Presentation</vt:lpstr>
      <vt:lpstr>PowerPoint Presentation</vt:lpstr>
      <vt:lpstr>PowerPoint Presentation</vt:lpstr>
      <vt:lpstr>Success in School is  More Than Just Academics</vt:lpstr>
      <vt:lpstr>Academic Achievement</vt:lpstr>
      <vt:lpstr>Healthy Eating and Academic Achievement</vt:lpstr>
      <vt:lpstr>PowerPoint Presentation</vt:lpstr>
      <vt:lpstr>Nutrition Strategies </vt:lpstr>
      <vt:lpstr>Nutrition Strategies</vt:lpstr>
      <vt:lpstr>Nutrition Strategies</vt:lpstr>
      <vt:lpstr>Physical Activity and Academic Achievement</vt:lpstr>
      <vt:lpstr>PowerPoint Presentation</vt:lpstr>
      <vt:lpstr>What is the Problem?</vt:lpstr>
      <vt:lpstr>Physical Activity Strategies</vt:lpstr>
      <vt:lpstr>WI DPI PE Home (http://sspw.dpi.wi.gov/sspw_physicaled)</vt:lpstr>
      <vt:lpstr>Three Key Concepts</vt:lpstr>
      <vt:lpstr>Active Schools: Core 4+</vt:lpstr>
      <vt:lpstr>Comparison Active Schools Core 4+, Let’s Move and CDC School PA Program</vt:lpstr>
      <vt:lpstr>Active Schools: Core 4+ Strategies</vt:lpstr>
      <vt:lpstr>Active Schools: core 4+ Intro</vt:lpstr>
      <vt:lpstr>5 strategies</vt:lpstr>
      <vt:lpstr>PowerPoint Presentation</vt:lpstr>
      <vt:lpstr>Why Active Schools: Core 4+</vt:lpstr>
      <vt:lpstr>How best to increase physical activity?  Do the math!</vt:lpstr>
      <vt:lpstr>Delivering some “dose” One Example in a school of 100 kids</vt:lpstr>
      <vt:lpstr>PowerPoint Presentation</vt:lpstr>
      <vt:lpstr>Deeper Dive</vt:lpstr>
      <vt:lpstr>Total Activity Minutes (early Survey results)</vt:lpstr>
      <vt:lpstr>All Schools Total Activity Minutes</vt:lpstr>
      <vt:lpstr>Activity Pilot</vt:lpstr>
      <vt:lpstr>PowerPoint Presentation</vt:lpstr>
      <vt:lpstr>PowerPoint Presentation</vt:lpstr>
      <vt:lpstr>PowerPoint Presentation</vt:lpstr>
      <vt:lpstr>PowerPoint Presentation</vt:lpstr>
      <vt:lpstr>PowerPoint Presentation</vt:lpstr>
      <vt:lpstr>What is the Goal?</vt:lpstr>
      <vt:lpstr>Funded Projects</vt:lpstr>
      <vt:lpstr>CSPAP/ASC4+  Train the Trainer</vt:lpstr>
      <vt:lpstr>Together Let’s Narrow the Gaps Achievement and Health</vt:lpstr>
      <vt:lpstr>IDEAS?</vt:lpstr>
      <vt:lpstr>School Improvement Plan</vt:lpstr>
      <vt:lpstr>Educator Effectiveness/West Florence High School</vt:lpstr>
      <vt:lpstr>Discussion/Questions</vt:lpstr>
    </vt:vector>
  </TitlesOfParts>
  <Company>State of Wisconsin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Physical Activity</dc:title>
  <dc:creator>Eileen Hare</dc:creator>
  <cp:lastModifiedBy>Rachelle Chiang</cp:lastModifiedBy>
  <cp:revision>86</cp:revision>
  <cp:lastPrinted>2014-11-11T20:35:02Z</cp:lastPrinted>
  <dcterms:created xsi:type="dcterms:W3CDTF">2014-10-24T18:03:18Z</dcterms:created>
  <dcterms:modified xsi:type="dcterms:W3CDTF">2014-12-23T19:39:58Z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241143506</vt:i4>
  </property>
  <property fmtid="{D5CDD505-2E9C-101B-9397-08002B2CF9AE}" pid="4" name="_EmailSubject">
    <vt:lpwstr>CSPAP</vt:lpwstr>
  </property>
  <property fmtid="{D5CDD505-2E9C-101B-9397-08002B2CF9AE}" pid="5" name="_AuthorEmail">
    <vt:lpwstr>Eileen.Hare@dpi.wi.gov</vt:lpwstr>
  </property>
  <property fmtid="{D5CDD505-2E9C-101B-9397-08002B2CF9AE}" pid="6" name="_AuthorEmailDisplayName">
    <vt:lpwstr>Hare, Eileen M.   DPI</vt:lpwstr>
  </property>
  <property fmtid="{D5CDD505-2E9C-101B-9397-08002B2CF9AE}" pid="7" name="_PreviousAdHocReviewCycleID">
    <vt:i4>231346119</vt:i4>
  </property>
</Properties>
</file>