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35"/>
  </p:notesMasterIdLst>
  <p:sldIdLst>
    <p:sldId id="290" r:id="rId2"/>
    <p:sldId id="257" r:id="rId3"/>
    <p:sldId id="283" r:id="rId4"/>
    <p:sldId id="258" r:id="rId5"/>
    <p:sldId id="259" r:id="rId6"/>
    <p:sldId id="302" r:id="rId7"/>
    <p:sldId id="260" r:id="rId8"/>
    <p:sldId id="261" r:id="rId9"/>
    <p:sldId id="262" r:id="rId10"/>
    <p:sldId id="263" r:id="rId11"/>
    <p:sldId id="264" r:id="rId12"/>
    <p:sldId id="265" r:id="rId13"/>
    <p:sldId id="287" r:id="rId14"/>
    <p:sldId id="267" r:id="rId15"/>
    <p:sldId id="278" r:id="rId16"/>
    <p:sldId id="277" r:id="rId17"/>
    <p:sldId id="270" r:id="rId18"/>
    <p:sldId id="291" r:id="rId19"/>
    <p:sldId id="274" r:id="rId20"/>
    <p:sldId id="275" r:id="rId21"/>
    <p:sldId id="276" r:id="rId22"/>
    <p:sldId id="303" r:id="rId23"/>
    <p:sldId id="296" r:id="rId24"/>
    <p:sldId id="300" r:id="rId25"/>
    <p:sldId id="301" r:id="rId26"/>
    <p:sldId id="307" r:id="rId27"/>
    <p:sldId id="308" r:id="rId28"/>
    <p:sldId id="279" r:id="rId29"/>
    <p:sldId id="306" r:id="rId30"/>
    <p:sldId id="280" r:id="rId31"/>
    <p:sldId id="281" r:id="rId32"/>
    <p:sldId id="282" r:id="rId33"/>
    <p:sldId id="305" r:id="rId34"/>
  </p:sldIdLst>
  <p:sldSz cx="9144000" cy="6858000" type="screen4x3"/>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ra Peck" initials="" lastIdx="7" clrIdx="0"/>
  <p:cmAuthor id="1" name="Wendy Hamilton" initials="" lastIdx="1" clrIdx="1"/>
  <p:cmAuthor id="2" name="Laura Frankel DeStigter" initials="LFD" lastIdx="38" clrIdx="2">
    <p:extLst/>
  </p:cmAuthor>
  <p:cmAuthor id="3" name="larap@rmc.org" initials="l" lastIdx="17"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7BB"/>
    <a:srgbClr val="0057B8"/>
    <a:srgbClr val="00B140"/>
    <a:srgbClr val="980000"/>
    <a:srgbClr val="E47702"/>
    <a:srgbClr val="FFB25B"/>
    <a:srgbClr val="D50032"/>
    <a:srgbClr val="006FBA"/>
    <a:srgbClr val="006F7C"/>
    <a:srgbClr val="0065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EE6F2B-4FC3-4EAF-A474-49A7660D86E8}">
  <a:tblStyle styleId="{AEEE6F2B-4FC3-4EAF-A474-49A7660D86E8}"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09"/>
    <p:restoredTop sz="76117"/>
  </p:normalViewPr>
  <p:slideViewPr>
    <p:cSldViewPr snapToGrid="0" snapToObjects="1">
      <p:cViewPr varScale="1">
        <p:scale>
          <a:sx n="98" d="100"/>
          <a:sy n="98" d="100"/>
        </p:scale>
        <p:origin x="1296" y="19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3" d="100"/>
          <a:sy n="103" d="100"/>
        </p:scale>
        <p:origin x="148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77739" cy="471054"/>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4023092" y="0"/>
            <a:ext cx="3077739" cy="471054"/>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10248" y="4518204"/>
            <a:ext cx="5681980" cy="3696712"/>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917422"/>
            <a:ext cx="3077739" cy="471053"/>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05897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ymcdn.com/sites/chronicdisease.site-ym.com/resource/resmgr/school_health/NACDD_TheWholeSchool_FINAL.pdf"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chronicdisease.org/resource/resmgr/school_health/wscc_ppt_references.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dc.gov/healthyyouth/wscc/components.ht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ascd.org/ASCD/pdf/siteASCD/publications/wholechild/wscc-a-collaborative-approach.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This PowerPoint is a template that you can use as-is or modify to suit your needs and audience.</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Read through the entire PowerPoint and notes prior to your presentation. There are several slides that have “Notes to Presenter” and skip pattern instructions. Hide or delete slides you will not use during your presentation. </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Several slides also have “Extended Version” notes for delivering a more detailed presentation. Determine if you would like to include this additional information in your presentation.</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If you wish to show the video on slide 26 or 27, ensure that you will have an internet and audio connection during your presentation.</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Consider linking to or providing copies of </a:t>
            </a:r>
            <a:r>
              <a:rPr lang="en-US" sz="1200" b="0"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r>
              <a:rPr lang="en-US" sz="1200" b="0"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Whole School, Whole Community, Whole Child: A Guide to Implementation</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for the audience. The implementation guide can be accessed here: </a:t>
            </a:r>
            <a:r>
              <a:rPr lang="en-US" sz="1200" b="0" i="0" u="sng" strike="noStrike" kern="1200" cap="none" dirty="0">
                <a:solidFill>
                  <a:schemeClr val="dk1"/>
                </a:solidFill>
                <a:effectLst/>
                <a:latin typeface="Arial" panose="020B0604020202020204" pitchFamily="34" charset="0"/>
                <a:ea typeface="Calibri"/>
                <a:cs typeface="Arial" panose="020B0604020202020204" pitchFamily="34" charset="0"/>
                <a:sym typeface="Calibri"/>
                <a:hlinkClick r:id="rId3"/>
              </a:rPr>
              <a:t>https://c.ymcdn.com/sites/chronicdisease.site-ym.com/resource/resmgr/school_health/NACDD_TheWholeSchool_FINAL.pdf</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 reference list for this presentation can be accessed here: </a:t>
            </a:r>
            <a:r>
              <a:rPr lang="en-US" sz="1200" b="0" i="0" u="sng" strike="noStrike" kern="1200" cap="none" dirty="0">
                <a:solidFill>
                  <a:schemeClr val="dk1"/>
                </a:solidFill>
                <a:effectLst/>
                <a:latin typeface="Arial" panose="020B0604020202020204" pitchFamily="34" charset="0"/>
                <a:ea typeface="Calibri"/>
                <a:cs typeface="Arial" panose="020B0604020202020204" pitchFamily="34" charset="0"/>
                <a:sym typeface="Calibri"/>
                <a:hlinkClick r:id="rId4"/>
              </a:rPr>
              <a:t>www.chronicdisease.org/resource/resmgr/school_health/wscc_ppt_references.pdf</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Depending on which extended information, success stories, and videos are included, as well as the time allotted for audience interaction and questions, the length of this presentation can range from 15-45 minutes.</a:t>
            </a:r>
          </a:p>
          <a:p>
            <a:r>
              <a:rPr lang="en-US" sz="1200" b="0"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Please note that the photos in this presentation are copyrighted and proprietary to the National Association of Chronic Disease Directors. The presentation may be used and adapted for educational purpose. Re-using photos in this presentation for other purposes without prior permission is prohibited. For questions, or if you need a copy of this presentation in another format, please contact NACDD.</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TO BEGIN THE PRESENTATION:</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Welcome the audience and introduce yourself, including your role and organization. </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Depending on the presentation, it may be appropriate to have the audience members introduce themselves as well. Before doing this, consider the format of the meeting/event and the time available.</a:t>
            </a:r>
          </a:p>
          <a:p>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All schools strive to enable their students to reach their highest academic potential. In order to achieve this, students need to be academically challenged as well as healthy, safe, engaged, and supported. Each student enters a classroom with unique needs related to learning and health. When I use the word health, that includes not only physical health and safety, but also social and emotional well-being. One of the most challenging tasks for educators is finding a way to reach every student to ensure learning takes place.</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966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710248" y="4518204"/>
            <a:ext cx="5682000" cy="3696600"/>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If your audience is familiar with the Coordinated School Health model, they may find this information beneficial. If not, OMIT this slide.</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For those of you familiar with the Coordinated School Health model, these components likely appear similar with a few minor changes.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model changed the original component of Healthy and Safe School Environment into two components: Social and Emotional Climate, and Physical Environment. This change was made to reflect the difference between the psychosocial and physical environment of a school.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Another change in components was splitting Family and Community Involvement into two distinct components to emphasize the role of community organizations and businesses as well as the critical importance of families.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And finally, Health Promotion for Staff was changed to Employee Wellness.</a:t>
            </a:r>
            <a:r>
              <a:rPr lang="en-US" sz="1200" dirty="0">
                <a:effectLst/>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144" name="Shape 144"/>
          <p:cNvSpPr txBox="1">
            <a:spLocks noGrp="1"/>
          </p:cNvSpPr>
          <p:nvPr>
            <p:ph type="sldNum" idx="12"/>
          </p:nvPr>
        </p:nvSpPr>
        <p:spPr>
          <a:xfrm>
            <a:off x="4023092" y="8917422"/>
            <a:ext cx="3077700" cy="471000"/>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10</a:t>
            </a:fld>
            <a:endParaRPr sz="1200" dirty="0">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710248" y="4518204"/>
            <a:ext cx="5681979" cy="3696712"/>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next part of the WSCC model is the white ring between the five Whole Child tenets and the ten components. It is the coordination of policies, processes, and practices that helps put this model into action and leads to improved learning and health outcomes. What does this look like?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In schools and districts, the model can guide coordination and collaboration to address issues such as attendance, behavior, school climate, student health, and academic outcomes. Coordination among the component areas and the community is critical as it provides a way to leverage resources, reduce duplication of efforts and programs, and fill in the gaps to address the priorities in a school or district.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One of the best strategies for establishing coordination is to expand an existing committee or convene a new team with representation of as many of the WSCC components as possible. This work is not meant to be on the shoulders of one teacher, one nurse, one department, or one profession within the school or district. It is a whole school approach, with every adult and every student playing a role.</a:t>
            </a:r>
          </a:p>
          <a:p>
            <a:pPr marL="0" lvl="0" indent="0" rtl="0">
              <a:spcBef>
                <a:spcPts val="0"/>
              </a:spcBef>
              <a:spcAft>
                <a:spcPts val="0"/>
              </a:spcAft>
              <a:buNone/>
            </a:pPr>
            <a:endParaRPr sz="1000" b="0" i="0" u="none" strike="noStrike" cap="none" dirty="0">
              <a:solidFill>
                <a:schemeClr val="dk1"/>
              </a:solidFill>
              <a:latin typeface="+mn-lt"/>
              <a:ea typeface="Calibri"/>
              <a:cs typeface="Calibri"/>
              <a:sym typeface="Calibri"/>
            </a:endParaRPr>
          </a:p>
        </p:txBody>
      </p:sp>
      <p:sp>
        <p:nvSpPr>
          <p:cNvPr id="166" name="Shape 166"/>
          <p:cNvSpPr txBox="1">
            <a:spLocks noGrp="1"/>
          </p:cNvSpPr>
          <p:nvPr>
            <p:ph type="sldNum" idx="12"/>
          </p:nvPr>
        </p:nvSpPr>
        <p:spPr>
          <a:xfrm>
            <a:off x="4023092" y="8917422"/>
            <a:ext cx="3077738" cy="471051"/>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11</a:t>
            </a:fld>
            <a:endParaRPr sz="1200" dirty="0">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710248" y="4518204"/>
            <a:ext cx="5681979" cy="3696712"/>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Lastly, the outside yellow ring of the model represents the community. Remember, schools are part of a community, and support from that community is essential. Schools will be more effective and accomplish more when there are community collaborations connected to each of the components.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Partnerships with local health departments, hospitals, businesses, social service agencies, and a variety of other entities in the community can help schools accomplish their goals. Building these relationships takes time but is well worth it in the long run. </a:t>
            </a:r>
          </a:p>
          <a:p>
            <a:pPr marL="0" marR="0" lvl="0" indent="0" algn="l" rtl="0">
              <a:lnSpc>
                <a:spcPct val="100000"/>
              </a:lnSpc>
              <a:spcBef>
                <a:spcPts val="0"/>
              </a:spcBef>
              <a:spcAft>
                <a:spcPts val="0"/>
              </a:spcAft>
              <a:buClr>
                <a:schemeClr val="dk1"/>
              </a:buClr>
              <a:buSzPts val="1200"/>
              <a:buFont typeface="Calibri"/>
              <a:buNone/>
            </a:pPr>
            <a:endParaRPr sz="1000" dirty="0">
              <a:latin typeface="Arial"/>
              <a:ea typeface="Arial"/>
              <a:cs typeface="Arial"/>
              <a:sym typeface="Arial"/>
            </a:endParaRPr>
          </a:p>
        </p:txBody>
      </p:sp>
      <p:sp>
        <p:nvSpPr>
          <p:cNvPr id="176" name="Shape 176"/>
          <p:cNvSpPr txBox="1">
            <a:spLocks noGrp="1"/>
          </p:cNvSpPr>
          <p:nvPr>
            <p:ph type="sldNum" idx="12"/>
          </p:nvPr>
        </p:nvSpPr>
        <p:spPr>
          <a:xfrm>
            <a:off x="4023092" y="8917422"/>
            <a:ext cx="3077738" cy="471051"/>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12</a:t>
            </a:fld>
            <a:endParaRPr sz="1200" dirty="0">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710248" y="4518204"/>
            <a:ext cx="5681979" cy="3696712"/>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So how does the WSCC model work? There is no single answer to this question. While there are promising practices to help facilitate WSCC adoption, there is no prescribed approach to using it. Implementation of the model can vary depending on district and school leadership, policy, culture, school and community needs and assets, staff availability, time, resources, family engagement, and community involvement. The WSCC model may look different in each school depending on the unique needs of the students, school staff, and community priorities.</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But that’s the beauty of the model! It is a framework that can be adapted to meet the local needs of districts, schools, and communities.</a:t>
            </a:r>
          </a:p>
          <a:p>
            <a:pPr marL="0" lvl="0" indent="0">
              <a:spcBef>
                <a:spcPts val="0"/>
              </a:spcBef>
              <a:spcAft>
                <a:spcPts val="0"/>
              </a:spcAft>
              <a:buClr>
                <a:schemeClr val="dk1"/>
              </a:buClr>
              <a:buSzPts val="300"/>
              <a:buFont typeface="Calibri"/>
              <a:buNone/>
            </a:pPr>
            <a:endParaRPr sz="1000" b="0" dirty="0">
              <a:latin typeface="Arial"/>
              <a:ea typeface="Arial"/>
              <a:cs typeface="Arial"/>
              <a:sym typeface="Arial"/>
            </a:endParaRPr>
          </a:p>
        </p:txBody>
      </p:sp>
      <p:sp>
        <p:nvSpPr>
          <p:cNvPr id="187" name="Shape 187"/>
          <p:cNvSpPr txBox="1">
            <a:spLocks noGrp="1"/>
          </p:cNvSpPr>
          <p:nvPr>
            <p:ph type="sldNum" idx="12"/>
          </p:nvPr>
        </p:nvSpPr>
        <p:spPr>
          <a:xfrm>
            <a:off x="4023092" y="8917422"/>
            <a:ext cx="3077738" cy="471051"/>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a:t>
            </a:fld>
            <a:endParaRPr sz="12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2587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710248" y="4518204"/>
            <a:ext cx="5681979" cy="3696712"/>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If appropriate, add examples of policies, practices, funding sources, and accountability measures specific to your district or school.</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Whether they know it or not, most schools and districts are already implementing the WSCC model in some way! Schools and districts have existing policies, practices, funding sources and accountability measures from the federal-, state-, district - and/or school-level that address non-academic barriers to learning, including student health and healthy school environments. The WSCC model provides support and a collaborative framework to meet and exceed these policies and practices.</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FOR EXTENDED VERSION:</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Let's talk about some of these existing policies and how they relate to health and wellness in schools:</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At the federal level, the Every Student Succeeds Act (ESSA) of 2015 provides several opportunities to integrate health into education policies and practices through state accountability systems, state report cards, and school improvement plans.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State-level policies related to the WSCC model are governed by various legislated statutes, state agency rules and regulations, state board of education policies and/or state board of health or nursing regulations.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WSCC model can be used to guide development of a district and school’s mission, vision, and strategic plan to foster whole child initiatives and supports. School leaders may consider opportunities to incorporate whole child language and priorities into school-level policies and practices, including school improvement planning and wellness policies, based on the needs of students and staff.</a:t>
            </a:r>
            <a:r>
              <a:rPr lang="en-US" sz="1000" dirty="0">
                <a:effectLst/>
                <a:latin typeface="Arial" panose="020B0604020202020204" pitchFamily="34" charset="0"/>
                <a:cs typeface="Arial" panose="020B0604020202020204" pitchFamily="34" charset="0"/>
              </a:rPr>
              <a:t> </a:t>
            </a:r>
            <a:endParaRPr sz="10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06" name="Shape 206"/>
          <p:cNvSpPr txBox="1">
            <a:spLocks noGrp="1"/>
          </p:cNvSpPr>
          <p:nvPr>
            <p:ph type="sldNum" idx="12"/>
          </p:nvPr>
        </p:nvSpPr>
        <p:spPr>
          <a:xfrm>
            <a:off x="4023092" y="8917422"/>
            <a:ext cx="3077738" cy="471051"/>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14</a:t>
            </a:fld>
            <a:endParaRPr sz="1200" dirty="0">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9" name="Shape 319"/>
          <p:cNvSpPr txBox="1">
            <a:spLocks noGrp="1"/>
          </p:cNvSpPr>
          <p:nvPr>
            <p:ph type="body" idx="1"/>
          </p:nvPr>
        </p:nvSpPr>
        <p:spPr>
          <a:xfrm>
            <a:off x="710248" y="4518204"/>
            <a:ext cx="5681979" cy="3696712"/>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Select roles to be highlighted and/or add specific details about how you want various roles to be involved in implementing the WSCC model in your school or district.</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Everyone has a role to play in implementing the WSCC model.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For example:</a:t>
            </a: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School board members can support implementation and funding for evidence-based policies, processes, and practices that care for the whole child.</a:t>
            </a: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Superintendents can create a district mission and vision and identify accountability metrics that align with the WSCC model. </a:t>
            </a: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Principals can champion the WSCC model by prioritizing its implementation, allocating time for and providing professional development for school staff, and communicating its importance.</a:t>
            </a: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School staff can participate in the planning process and implementation of the WSCC model.</a:t>
            </a: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Parents or family members can serve on the school or district WSCC Team.</a:t>
            </a: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Students can serve as WSCC team members and advocate for the needs of their peers.</a:t>
            </a: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Community members can share expertise and resources to complement and support what schools are doing.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In addition to these stakeholders, there are district and school staff who directly represent the various components, such as health and physical education teachers, nutrition service managers and staff, school nurses, school-based health center staff, school counselors and psychologists, facilities staff, and employee benefits managers, to name a few. They may take the lead on implementing practices within their component and coordinating with others.</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 have mentioned the WSCC Team a couple of times. Many districts and schools have existing committees that address student and staff health, such as a school health advisory committee. They may also have school improvement planning teams or parent teacher organizations. These groups can be expanded or adapted so that team members reflect the ten components of the WSCC model.</a:t>
            </a:r>
            <a:r>
              <a:rPr lang="en-US" dirty="0">
                <a:effectLst/>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320" name="Shape 320"/>
          <p:cNvSpPr txBox="1">
            <a:spLocks noGrp="1"/>
          </p:cNvSpPr>
          <p:nvPr>
            <p:ph type="sldNum" idx="12"/>
          </p:nvPr>
        </p:nvSpPr>
        <p:spPr>
          <a:xfrm>
            <a:off x="4023092" y="8917422"/>
            <a:ext cx="3077738" cy="471051"/>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15</a:t>
            </a:fld>
            <a:endParaRPr sz="1200" dirty="0">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0" name="Shape 300"/>
          <p:cNvSpPr txBox="1">
            <a:spLocks noGrp="1"/>
          </p:cNvSpPr>
          <p:nvPr>
            <p:ph type="body" idx="1"/>
          </p:nvPr>
        </p:nvSpPr>
        <p:spPr>
          <a:xfrm>
            <a:off x="710248" y="4518204"/>
            <a:ext cx="5681979" cy="3696712"/>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This slide aligns with Part 2 of </a:t>
            </a:r>
            <a:r>
              <a:rPr lang="en-US" sz="1200" b="0"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Whole School, Whole Community, Whole Child Model: A Guide to Implementation</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Consider having a copy of the guide available for participants. </a:t>
            </a: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Consider adding some talking points related to where your school or district is in relation to these steps.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Where do we start? </a:t>
            </a:r>
            <a:r>
              <a:rPr lang="en-US" sz="1200" b="0"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Whole School, Whole Community, Whole Child: A Guide to Implementation </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gives step-by-step guidance for district and school staff seeking to adopt and implement the model. Let’s take a look at the steps to adopting the WSCC model.</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steps are:</a:t>
            </a:r>
          </a:p>
          <a:p>
            <a:pPr lvl="0">
              <a:buSzPct val="100000"/>
              <a:buFont typeface="+mj-lt"/>
              <a:buAutoNum type="arabicPeriod"/>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Focus on Administrative Buy in and Support,</a:t>
            </a:r>
          </a:p>
          <a:p>
            <a:pPr lvl="0">
              <a:buSzPct val="100000"/>
              <a:buFont typeface="+mj-lt"/>
              <a:buAutoNum type="arabicPeriod"/>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Identify a WSCC Coordinator and WSCC Team Leaders,</a:t>
            </a:r>
          </a:p>
          <a:p>
            <a:pPr lvl="0">
              <a:buSzPct val="100000"/>
              <a:buFont typeface="+mj-lt"/>
              <a:buAutoNum type="arabicPeriod"/>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Assemble a District and School Team,</a:t>
            </a:r>
          </a:p>
          <a:p>
            <a:pPr lvl="0">
              <a:buSzPct val="100000"/>
              <a:buFont typeface="+mj-lt"/>
              <a:buAutoNum type="arabicPeriod"/>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Assess and Plan WSCC Efforts,</a:t>
            </a:r>
          </a:p>
          <a:p>
            <a:pPr lvl="0">
              <a:buSzPct val="100000"/>
              <a:buFont typeface="+mj-lt"/>
              <a:buAutoNum type="arabicPeriod"/>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Implement the Plan, and finally</a:t>
            </a:r>
          </a:p>
          <a:p>
            <a:pPr lvl="0">
              <a:buSzPct val="100000"/>
              <a:buFont typeface="+mj-lt"/>
              <a:buAutoNum type="arabicPeriod"/>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Reflect and Celebrate</a:t>
            </a:r>
          </a:p>
          <a:p>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While the steps are intended to be implemented chronologically, the process is not always linear. Schools and districts can enter the step-by-step process at any point and revisit steps as needed.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a:t>
            </a:r>
            <a:r>
              <a:rPr lang="en-US" sz="1200" b="0"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Guide</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includes guidance, checklists, and tips for each step as well as worksheets to help teams document and create a written history of their progress.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IF PRESENTATION ENDS HERE: SKIP TO SLIDE 28 (Call to Action Slide)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IF PRESENTATION CONTINUES:</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Let’s look at some examples of how this model can work in practice.</a:t>
            </a:r>
          </a:p>
          <a:p>
            <a:pPr marL="0" indent="0"/>
            <a:r>
              <a:rPr lang="en-US" sz="1200" b="1" i="0" u="none" strike="noStrike" kern="1200" cap="none" dirty="0">
                <a:solidFill>
                  <a:schemeClr val="dk1"/>
                </a:solidFill>
                <a:effectLst/>
                <a:latin typeface="Calibri"/>
                <a:ea typeface="Calibri"/>
                <a:cs typeface="Calibri"/>
                <a:sym typeface="Calibri"/>
              </a:rPr>
              <a:t> </a:t>
            </a:r>
            <a:endParaRPr lang="en-US" sz="1200" b="0" i="0" u="none" strike="noStrike" kern="1200" cap="none" dirty="0">
              <a:solidFill>
                <a:schemeClr val="dk1"/>
              </a:solidFill>
              <a:effectLst/>
              <a:latin typeface="Calibri"/>
              <a:ea typeface="Calibri"/>
              <a:cs typeface="Calibri"/>
              <a:sym typeface="Calibri"/>
            </a:endParaRPr>
          </a:p>
          <a:p>
            <a:pPr marL="0" lvl="0" indent="0" rtl="0">
              <a:spcBef>
                <a:spcPts val="0"/>
              </a:spcBef>
              <a:spcAft>
                <a:spcPts val="0"/>
              </a:spcAft>
              <a:buClr>
                <a:srgbClr val="000000"/>
              </a:buClr>
              <a:buSzPts val="300"/>
              <a:buFont typeface="Calibri"/>
              <a:buNone/>
            </a:pPr>
            <a:endParaRPr b="0" dirty="0">
              <a:latin typeface="+mn-lt"/>
            </a:endParaRPr>
          </a:p>
        </p:txBody>
      </p:sp>
      <p:sp>
        <p:nvSpPr>
          <p:cNvPr id="301" name="Shape 301"/>
          <p:cNvSpPr txBox="1">
            <a:spLocks noGrp="1"/>
          </p:cNvSpPr>
          <p:nvPr>
            <p:ph type="sldNum" idx="12"/>
          </p:nvPr>
        </p:nvSpPr>
        <p:spPr>
          <a:xfrm>
            <a:off x="4023092" y="8917422"/>
            <a:ext cx="3077738" cy="471051"/>
          </a:xfrm>
          <a:prstGeom prst="rect">
            <a:avLst/>
          </a:prstGeom>
          <a:noFill/>
          <a:ln>
            <a:noFill/>
          </a:ln>
        </p:spPr>
        <p:txBody>
          <a:bodyPr spcFirstLastPara="1" wrap="square" lIns="94200" tIns="47075" rIns="94200" bIns="47075" anchor="b" anchorCtr="0">
            <a:noAutofit/>
          </a:bodyPr>
          <a:lstStyle/>
          <a:p>
            <a:pPr marL="0" marR="0" lvl="0" indent="0" algn="l" rtl="0">
              <a:spcBef>
                <a:spcPts val="0"/>
              </a:spcBef>
              <a:spcAft>
                <a:spcPts val="0"/>
              </a:spcAft>
              <a:buNone/>
            </a:pPr>
            <a:fld id="{00000000-1234-1234-1234-123412341234}" type="slidenum">
              <a:rPr lang="en-US" sz="1400">
                <a:solidFill>
                  <a:srgbClr val="000000"/>
                </a:solidFill>
                <a:latin typeface="Arial"/>
                <a:ea typeface="Arial"/>
                <a:cs typeface="Arial"/>
                <a:sym typeface="Arial"/>
              </a:rPr>
              <a:t>16</a:t>
            </a:fld>
            <a:endParaRPr sz="1400" dirty="0">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710248" y="4518204"/>
            <a:ext cx="5682000" cy="3696600"/>
          </a:xfrm>
          <a:prstGeom prst="rect">
            <a:avLst/>
          </a:prstGeom>
        </p:spPr>
        <p:txBody>
          <a:bodyPr spcFirstLastPara="1" wrap="square" lIns="91425" tIns="91425" rIns="91425" bIns="91425"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628650" lvl="0" indent="-17145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Three examples of “The WSCC Model in Action” are provided on the next several slides. Choose up to two examples to present.</a:t>
            </a:r>
          </a:p>
          <a:p>
            <a:pPr marL="1085850" lvl="1" indent="-17145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Slides 17-18: Fictional example—healthy eating at the school level</a:t>
            </a:r>
          </a:p>
          <a:p>
            <a:pPr marL="1085850" lvl="1" indent="-17145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Slides 19-22: Denver Public Schools, Denver, Colorado (large, urban district)</a:t>
            </a:r>
          </a:p>
          <a:p>
            <a:pPr marL="1085850" lvl="1" indent="-17145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Slides 23-25: Yellville-Summit School District, Yellville, Arkansas (small, rural district)</a:t>
            </a:r>
          </a:p>
          <a:p>
            <a:pPr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What does the model look like when it is put into practice? Remember, there is no one way to implement the model--schools and districts can do what works for their situation.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In this fictional example, efforts to address healthy eating start by addressing a few components of the WSCC model and then expand over time to include more components. Many districts find it helpful to start out this way.</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Main Street Elementary formed a school health team with a staff member representing each of the 10 components of the WSCC model. The principal was also a member of the team.</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team started by completing the CDC’s School Health Index. Based on scientific guidance, the School Health Index includes the policies and practices most likely to be effective in reducing youth health risk behaviors and supporting healthy behaviors.</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28</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The team found that many policies and practices were already being implemented in the school, but there were some improvements to make.</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team wanted to address nutrition as a way to improve student health, behavior, and academic achievement. They reviewed research showing that better nutrition, particularly eating a healthy breakfast, enhances cognitive performance (including attention, memory and problem solving), increases attendance rates, reduces visits to the health office, reduces absenteeism, and improves psychosocial function and mood.</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29-39</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Based on this information, the team identified three priority actions for the current school year:</a:t>
            </a:r>
          </a:p>
          <a:p>
            <a:pPr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685800" indent="-228600">
              <a:buSzPct val="100000"/>
              <a:buFont typeface="+mj-lt"/>
              <a:buAutoNum type="arabicPeriod"/>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nutrition services manager and staff would implement a school breakfast program. </a:t>
            </a:r>
          </a:p>
          <a:p>
            <a:pPr marL="685800" indent="-228600">
              <a:buSzPct val="100000"/>
              <a:buFont typeface="+mj-lt"/>
              <a:buAutoNum type="arabicPeriod"/>
            </a:pP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685800" indent="-228600">
              <a:buSzPct val="100000"/>
              <a:buFont typeface="+mj-lt"/>
              <a:buAutoNum type="arabicPeriod"/>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Teachers and staff would serve as healthy role models for students by consuming healthier foods and drinks in front of students. To coordinate with the new breakfast program, the staff would focus on modeling these behaviors during breakfast. </a:t>
            </a:r>
          </a:p>
          <a:p>
            <a:pPr marL="685800" indent="-228600">
              <a:buSzPct val="100000"/>
              <a:buFont typeface="+mj-lt"/>
              <a:buAutoNum type="arabicPeriod"/>
            </a:pP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685800" indent="-228600">
              <a:buSzPct val="100000"/>
              <a:buFont typeface="+mj-lt"/>
              <a:buAutoNum type="arabicPeriod"/>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principal, along with several teachers, would include a healthy eating section with nutrition information in the monthly e-newsletter sent to families. The first issues of the e-newsletter would include promotion of the new breakfast program and the importance of breakfast for student health and learning outcomes.</a:t>
            </a:r>
          </a:p>
          <a:p>
            <a:pPr marL="0" lvl="0" indent="0">
              <a:spcBef>
                <a:spcPts val="0"/>
              </a:spcBef>
              <a:spcAft>
                <a:spcPts val="0"/>
              </a:spcAft>
              <a:buNone/>
            </a:pPr>
            <a:endParaRPr sz="1000" b="0" dirty="0">
              <a:latin typeface="Arial"/>
              <a:ea typeface="Arial"/>
              <a:cs typeface="Arial"/>
              <a:sym typeface="Arial"/>
            </a:endParaRPr>
          </a:p>
        </p:txBody>
      </p:sp>
      <p:sp>
        <p:nvSpPr>
          <p:cNvPr id="240" name="Shape 240"/>
          <p:cNvSpPr txBox="1">
            <a:spLocks noGrp="1"/>
          </p:cNvSpPr>
          <p:nvPr>
            <p:ph type="sldNum" idx="12"/>
          </p:nvPr>
        </p:nvSpPr>
        <p:spPr>
          <a:xfrm>
            <a:off x="4023092" y="8917422"/>
            <a:ext cx="3077700" cy="471000"/>
          </a:xfrm>
          <a:prstGeom prst="rect">
            <a:avLst/>
          </a:prstGeom>
        </p:spPr>
        <p:txBody>
          <a:bodyPr spcFirstLastPara="1" wrap="square" lIns="94225" tIns="47100" rIns="94225" bIns="47100" anchor="b" anchorCtr="0">
            <a:noAutofit/>
          </a:bodyPr>
          <a:lstStyle/>
          <a:p>
            <a:pPr marL="0" lvl="0" indent="0">
              <a:spcBef>
                <a:spcPts val="0"/>
              </a:spcBef>
              <a:spcAft>
                <a:spcPts val="0"/>
              </a:spcAft>
              <a:buClr>
                <a:srgbClr val="000000"/>
              </a:buClr>
              <a:buFont typeface="Arial"/>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710248" y="4518204"/>
            <a:ext cx="5682000" cy="3696600"/>
          </a:xfrm>
          <a:prstGeom prst="rect">
            <a:avLst/>
          </a:prstGeom>
        </p:spPr>
        <p:txBody>
          <a:bodyPr spcFirstLastPara="1" wrap="square" lIns="91425" tIns="91425" rIns="91425" bIns="91425"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As you can see in this example, policies and practices from several components of the WSCC model--Nutrition Environment and Services, Employee Wellness, and Family Engagement--were implemented. Over the course of several months, data collected by the school health team showed improved healthy eating, decreased visits to the heath office, increased attendance, and improved cognitive performance in class as a result of their efforts.</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Coordination among these components built a foundation for the team to address other issues. Over time, the team prioritized other policies and practices. For example, the school health team began talking to the local after school directors about the school’s efforts to improve nutrition. The group began to brainstorm how these programs could implement some of the same practices, such as providing snacks that meet the USDA Smart Snack guidelines.</a:t>
            </a:r>
          </a:p>
          <a:p>
            <a:pPr marL="0" indent="0"/>
            <a:r>
              <a:rPr lang="en-US" sz="1200" b="0" i="0" u="none" strike="noStrike" kern="1200" cap="none" dirty="0">
                <a:solidFill>
                  <a:schemeClr val="dk1"/>
                </a:solidFill>
                <a:effectLst/>
                <a:latin typeface="Calibri"/>
                <a:ea typeface="Calibri"/>
                <a:cs typeface="Calibri"/>
                <a:sym typeface="Calibri"/>
              </a:rPr>
              <a:t> </a:t>
            </a:r>
          </a:p>
          <a:p>
            <a:pPr marL="0" lvl="0" indent="0">
              <a:spcBef>
                <a:spcPts val="0"/>
              </a:spcBef>
              <a:spcAft>
                <a:spcPts val="0"/>
              </a:spcAft>
              <a:buNone/>
            </a:pPr>
            <a:endParaRPr sz="1000" b="0" dirty="0">
              <a:latin typeface="Arial"/>
              <a:ea typeface="Arial"/>
              <a:cs typeface="Arial"/>
              <a:sym typeface="Arial"/>
            </a:endParaRPr>
          </a:p>
        </p:txBody>
      </p:sp>
      <p:sp>
        <p:nvSpPr>
          <p:cNvPr id="240" name="Shape 240"/>
          <p:cNvSpPr txBox="1">
            <a:spLocks noGrp="1"/>
          </p:cNvSpPr>
          <p:nvPr>
            <p:ph type="sldNum" idx="12"/>
          </p:nvPr>
        </p:nvSpPr>
        <p:spPr>
          <a:xfrm>
            <a:off x="4023092" y="8917422"/>
            <a:ext cx="3077700" cy="471000"/>
          </a:xfrm>
          <a:prstGeom prst="rect">
            <a:avLst/>
          </a:prstGeom>
        </p:spPr>
        <p:txBody>
          <a:bodyPr spcFirstLastPara="1" wrap="square" lIns="94225" tIns="47100" rIns="94225" bIns="47100" anchor="b" anchorCtr="0">
            <a:noAutofit/>
          </a:bodyPr>
          <a:lstStyle/>
          <a:p>
            <a:pPr marL="0" lvl="0" indent="0">
              <a:spcBef>
                <a:spcPts val="0"/>
              </a:spcBef>
              <a:spcAft>
                <a:spcPts val="0"/>
              </a:spcAft>
              <a:buClr>
                <a:srgbClr val="000000"/>
              </a:buClr>
              <a:buFont typeface="Arial"/>
              <a:buNone/>
            </a:pPr>
            <a:fld id="{00000000-1234-1234-1234-123412341234}" type="slidenum">
              <a:rPr lang="en-US"/>
              <a:t>18</a:t>
            </a:fld>
            <a:endParaRPr dirty="0"/>
          </a:p>
        </p:txBody>
      </p:sp>
    </p:spTree>
    <p:extLst>
      <p:ext uri="{BB962C8B-B14F-4D97-AF65-F5344CB8AC3E}">
        <p14:creationId xmlns:p14="http://schemas.microsoft.com/office/powerpoint/2010/main" val="1335977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5" name="Shape 275"/>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If example 1 was presented, read this paragraph:</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In some cases, a district or school may have the capacity to address all ten components of the model.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If example 1 was not presented, read this paragraph:</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What does the model look like when is put into practice? Remember, there is no one way to implement the model--schools and districts can do what works for their situation. In some cases, efforts to implement the WSCC model start with one or two components and build over time. In this example, Denver Public Schools addresses health and well-being through all ten components.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With more than 92,000 students in over 200 schools, Denver Public Schools is among the fastest growing urban school districts in the nation, serving a diverse student population where approximately 67% of students qualify for free and reduced-price lunch and 37% are English-language learners. The district vision is “Every Child Succeeds.” One of the five goals in the district’s strategic plan, Denver Plan 2020, is “Support the Whole Child.” To achieve this goal, Denver Public Schools is committed to providing equitable and inclusive environments that ensure students are healthy, supported, engaged, challenged, safe, and socially and emotionally intelligent.</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 40</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Sound familiar? These are the five tenets of the WSCC model with one addition. Students advocated to include socially and emotionally intelligent, as well.</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41</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lvl="0" indent="0" rtl="0">
              <a:spcBef>
                <a:spcPts val="0"/>
              </a:spcBef>
              <a:spcAft>
                <a:spcPts val="0"/>
              </a:spcAft>
              <a:buClr>
                <a:srgbClr val="000000"/>
              </a:buClr>
              <a:buSzPts val="1100"/>
              <a:buFont typeface="Arial"/>
              <a:buNone/>
            </a:pPr>
            <a:endParaRPr sz="1000" dirty="0">
              <a:latin typeface="Arial"/>
              <a:ea typeface="Arial"/>
              <a:cs typeface="Arial"/>
              <a:sym typeface="Arial"/>
            </a:endParaRPr>
          </a:p>
        </p:txBody>
      </p:sp>
      <p:sp>
        <p:nvSpPr>
          <p:cNvPr id="276" name="Shape 276"/>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6" name="Shape 76"/>
          <p:cNvSpPr txBox="1">
            <a:spLocks noGrp="1"/>
          </p:cNvSpPr>
          <p:nvPr>
            <p:ph type="body" idx="1"/>
          </p:nvPr>
        </p:nvSpPr>
        <p:spPr>
          <a:xfrm>
            <a:off x="710248" y="4518204"/>
            <a:ext cx="5682000" cy="3696600"/>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Pronounce “WSCC” as “whisk” or use the acronym WSCC</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Whole School, Whole Community, Whole Child (WSCC) model provides a framework that schools can use to create a healthy environment that supports student success. The model is centered on children--our students--and fosters a comprehensive approach to addressing the barriers and supports for learning and health. It calls for a greater collaboration across the school, community, and health sectors to meet the needs and support the potential of each child. Regardless of your role in the school community, we all play a part in the implementation of the WSCC model.</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marR="0" lvl="0" indent="0" algn="l" rtl="0">
              <a:lnSpc>
                <a:spcPct val="100000"/>
              </a:lnSpc>
              <a:spcBef>
                <a:spcPts val="0"/>
              </a:spcBef>
              <a:spcAft>
                <a:spcPts val="0"/>
              </a:spcAft>
              <a:buClr>
                <a:schemeClr val="dk1"/>
              </a:buClr>
              <a:buSzPts val="300"/>
              <a:buFont typeface="Calibri"/>
              <a:buNone/>
            </a:pPr>
            <a:endParaRPr lang="en-US" sz="1000" b="0" dirty="0">
              <a:solidFill>
                <a:srgbClr val="000000"/>
              </a:solidFill>
              <a:latin typeface="Arial"/>
              <a:ea typeface="Arial"/>
              <a:cs typeface="Arial"/>
              <a:sym typeface="Arial"/>
            </a:endParaRPr>
          </a:p>
        </p:txBody>
      </p:sp>
      <p:sp>
        <p:nvSpPr>
          <p:cNvPr id="77" name="Shape 77"/>
          <p:cNvSpPr txBox="1">
            <a:spLocks noGrp="1"/>
          </p:cNvSpPr>
          <p:nvPr>
            <p:ph type="sldNum" idx="12"/>
          </p:nvPr>
        </p:nvSpPr>
        <p:spPr>
          <a:xfrm>
            <a:off x="4023092" y="8917422"/>
            <a:ext cx="3077700" cy="471000"/>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a:t>
            </a:fld>
            <a:endParaRPr sz="1200" dirty="0">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3" name="Shape 283"/>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In alignment with their vision and goals, in 2010, the district developed its Health Agenda 2015, a five-year strategic plan to promote the health and wellness of every student. The District Health Advisory Committee led the development of the plan with input and collaboration from more than 1200 students, parents, staff, and community partners. After implementing the plan, Denver Public Schools saw an increase in the number of students eating a nutritious breakfast, the number of students enrolled in health insurance, the number of students receiving healthcare through a school-based health center, and the number of school nurses, school psychologists, and school social workers providing vital support to students.</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41-42</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second iteration of this plan, Whole Child, Healthy Child Agenda 2020, expanded the stakeholder engagement process to include 4000 stakeholders. The plan now outlines objectives and performance metrics in all 10 components of the WSCC model.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marR="0" lvl="0" indent="0" algn="l" rtl="0">
              <a:spcBef>
                <a:spcPts val="0"/>
              </a:spcBef>
              <a:spcAft>
                <a:spcPts val="0"/>
              </a:spcAft>
              <a:buClr>
                <a:srgbClr val="000000"/>
              </a:buClr>
              <a:buSzPts val="1100"/>
              <a:buFont typeface="Arial"/>
              <a:buNone/>
            </a:pPr>
            <a:endParaRPr lang="en-US" sz="1000" dirty="0">
              <a:latin typeface="Arial"/>
              <a:ea typeface="Arial"/>
              <a:cs typeface="Arial"/>
              <a:sym typeface="Arial"/>
            </a:endParaRPr>
          </a:p>
        </p:txBody>
      </p:sp>
      <p:sp>
        <p:nvSpPr>
          <p:cNvPr id="284" name="Shape 284"/>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20</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2" name="Shape 292"/>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There are 1-2 objectives per component and each objective has 1-4 performance metrics. Here’s just a sampling of the objectives and metrics:</a:t>
            </a: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For health services, the objective is to increase the number of students who receive a universal health screening and referral for follow-up services, when applicable. </a:t>
            </a: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For social and emotional climate, the objective is to increase the number of schools implementing evidence-based, culturally inclusive approaches and practices to support an emotionally safe school climate. </a:t>
            </a: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For physical environment, the objective is to increase the number of DPS facilities implementing evidence-based practices to ensure healthy and safe physical environments.</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To achieve the district’s objectives and performance metrics, administrators and staff are asked to utilize resources at the school level. Their efforts and activities may vary depending on the assets and resources of the school. </a:t>
            </a:r>
          </a:p>
          <a:p>
            <a:pPr marL="0" marR="0" lvl="0" indent="0" algn="l" rtl="0">
              <a:spcBef>
                <a:spcPts val="0"/>
              </a:spcBef>
              <a:spcAft>
                <a:spcPts val="0"/>
              </a:spcAft>
              <a:buClr>
                <a:srgbClr val="000000"/>
              </a:buClr>
              <a:buSzPts val="1100"/>
              <a:buFont typeface="Arial"/>
              <a:buNone/>
            </a:pPr>
            <a:endParaRPr sz="1000" dirty="0">
              <a:latin typeface="Arial"/>
              <a:ea typeface="Arial"/>
              <a:cs typeface="Arial"/>
              <a:sym typeface="Arial"/>
            </a:endParaRPr>
          </a:p>
        </p:txBody>
      </p:sp>
      <p:sp>
        <p:nvSpPr>
          <p:cNvPr id="293" name="Shape 293"/>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21</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Going forward, Denver Public Schools plans to continue to develop deeper systems of supports for implementing Whole Child goals and objectives, with the focus on ensuring that their vision of “Every Child Succeeds” becomes reality.</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41 </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385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Yellville-Summit School District is a small district that is making big changes to impact student learning and health outcomes. Located in rural Arkansas, the district serves 739 students in an elementary and high school. The district’s free and reduced lunch rate is over 70%. Several years ago, the Body Mass Index (BMI) Program was instituted in Arkansas to collect BMI in public schools to measure childhood obesity trends. Based on this data, which showed that 45% of their high school students were overweight or obese, Yellville-Summit prioritized addressing nutrition and physical activity. Data also showed chronic absenteeism among specific students. Over 10% of students had missed 30 or more days.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2951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Yellville-Summit School District utilizes the WSCC framework to address nutrition and physical activity to impact overweight and obesity and in turn, academic indicators such as absenteeism.</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district wellness policy includes several best practices that promote and support nutrition and physical activity. The district has a school health coordinator and wellness committee charged with making policy recommendations to the school board and monitoring policy implementation progress in each school.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Efforts to improve nutrition include nutrition education in the elementary school, Farm to School and USDA Smarter Lunchroom practices, a school breakfast program, a school garden, and nutrition and cooking programs for students and parents. Physical activity is addressed through classroom activity breaks, shared use agreements between the district and community, playground improvements, and implementation of a PE curriculum across the district.</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In addition, a school-based health clinic provides physical and mental health services to students.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Partnerships with Extension Services, AmeriCorps and Arkansas Children’s Hospital support and complement these efforts.</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As you can see, multiple components of the WSCC model are reflected in these efforts.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8159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As a result of these efforts, parent surveys indicate students are requesting fresh produce and eating more fruits and vegetables at home. Student have shown an increased willingness to try new food items in the cafeteria. Through the school breakfast program, school nurses report a decrease in health room visits – meaning students are in class and learning rather than in the nurse’s office. At the same time, teachers report that students have greater attention and focus in the classroom.</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district recognizes the value of the WSCC model and is working to sustain their efforts to impact the health and leaning outcomes of their students.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4452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628650" lvl="0" indent="-17145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Two video options are provided on slides 26-27. If time allows, you may wish to choose one of these videos to include in your presentation:	</a:t>
            </a:r>
          </a:p>
          <a:p>
            <a:pPr marL="1085850" lvl="1" indent="-17145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Slide 26: WSCC teaser (promotional) video (approximately 01:10)</a:t>
            </a:r>
          </a:p>
          <a:p>
            <a:pPr marL="1085850" lvl="1" indent="-17145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Slide 27: WSCC Benefits and Impacts video (approximately 04:20)</a:t>
            </a:r>
          </a:p>
          <a:p>
            <a:pPr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 </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National Association of Chronic Disease Directors (NACDD) has developed several videos to increase awareness and promote implementation of the WSCC model. The videos feature three school districts: </a:t>
            </a:r>
            <a:r>
              <a:rPr lang="en-US" sz="1200" b="0" i="0" u="none" strike="noStrike" kern="1200" cap="none" dirty="0" err="1">
                <a:solidFill>
                  <a:schemeClr val="dk1"/>
                </a:solidFill>
                <a:effectLst/>
                <a:latin typeface="Arial" panose="020B0604020202020204" pitchFamily="34" charset="0"/>
                <a:ea typeface="Calibri"/>
                <a:cs typeface="Arial" panose="020B0604020202020204" pitchFamily="34" charset="0"/>
                <a:sym typeface="Calibri"/>
              </a:rPr>
              <a:t>Balsz</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School District in Phoenix, Arizona; Springfield School District in Springfield, Vermont; and Stanfield Elementary School District in Stanfield, Arizona. This brief teaser video is designed to introduce the WSCC model. All videos can be found at the link on this slide. </a:t>
            </a:r>
          </a:p>
          <a:p>
            <a:endParaRPr lang="en-US" sz="1000" dirty="0">
              <a:latin typeface="+mn-lt"/>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2960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 </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National Association of Chronic Disease Directors (NACDD) has developed several videos to increase awareness and promote implementation of the WSCC model. The videos feature three school districts: </a:t>
            </a:r>
            <a:r>
              <a:rPr lang="en-US" sz="1200" b="0" i="0" u="none" strike="noStrike" kern="1200" cap="none" dirty="0" err="1">
                <a:solidFill>
                  <a:schemeClr val="dk1"/>
                </a:solidFill>
                <a:effectLst/>
                <a:latin typeface="Arial" panose="020B0604020202020204" pitchFamily="34" charset="0"/>
                <a:ea typeface="Calibri"/>
                <a:cs typeface="Arial" panose="020B0604020202020204" pitchFamily="34" charset="0"/>
                <a:sym typeface="Calibri"/>
              </a:rPr>
              <a:t>Balsz</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School District in Phoenix, Arizona; Springfield School District in Springfield, Vermont; and Stanfield Elementary School District in Stanfield, Arizona. The content of each of the three primary videos focuses on a particular area, or theme. This video shows the benefits and impact of the WSCC model on student learning and health. The other two videos highlight administrator support and commitment for WSCC and ease of WSCC implementation. All videos can be found at the link on this slide. </a:t>
            </a:r>
          </a:p>
          <a:p>
            <a:endParaRPr lang="en-US" sz="1000" dirty="0">
              <a:latin typeface="+mn-lt"/>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3847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710248" y="4518204"/>
            <a:ext cx="5682000" cy="3696600"/>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If desired, add Call to Action specific to the audience here.</a:t>
            </a:r>
          </a:p>
          <a:p>
            <a:pPr lvl="1">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What do you want your audience do to?</a:t>
            </a:r>
          </a:p>
          <a:p>
            <a:pPr lvl="1">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What are you proposing to your audience?</a:t>
            </a:r>
          </a:p>
          <a:p>
            <a:pPr lvl="1">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What do you need from your audience?</a:t>
            </a:r>
          </a:p>
          <a:p>
            <a:pPr lvl="1">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What are the next steps for your audience?</a:t>
            </a:r>
          </a:p>
          <a:p>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sng" strike="noStrike" kern="1200" cap="none" dirty="0">
                <a:solidFill>
                  <a:schemeClr val="dk1"/>
                </a:solidFill>
                <a:effectLst/>
                <a:latin typeface="Arial" panose="020B0604020202020204" pitchFamily="34" charset="0"/>
                <a:ea typeface="Calibri"/>
                <a:cs typeface="Arial" panose="020B0604020202020204" pitchFamily="34" charset="0"/>
                <a:sym typeface="Calibri"/>
              </a:rPr>
              <a:t>Examples</a:t>
            </a:r>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We ask parents, families, and students to advocate for and participate in health and wellness improvements in our district and schools. </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We ask district and school leaders and administrators to focus resources on implementation of policies, processes, and practices to improve student health and wellness and support the whole child.</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We ask community partners to partner with us to support whole child efforts within our district and schools.</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42</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lvl="0" indent="0" rtl="0">
              <a:spcBef>
                <a:spcPts val="0"/>
              </a:spcBef>
              <a:spcAft>
                <a:spcPts val="0"/>
              </a:spcAft>
              <a:buClr>
                <a:srgbClr val="000000"/>
              </a:buClr>
              <a:buSzPts val="1100"/>
              <a:buFont typeface="Arial"/>
              <a:buNone/>
            </a:pPr>
            <a:endParaRPr sz="1000" dirty="0">
              <a:latin typeface="Arial"/>
              <a:ea typeface="Arial"/>
              <a:cs typeface="Arial"/>
              <a:sym typeface="Arial"/>
            </a:endParaRPr>
          </a:p>
        </p:txBody>
      </p:sp>
      <p:sp>
        <p:nvSpPr>
          <p:cNvPr id="327" name="Shape 327"/>
          <p:cNvSpPr txBox="1">
            <a:spLocks noGrp="1"/>
          </p:cNvSpPr>
          <p:nvPr>
            <p:ph type="sldNum" idx="12"/>
          </p:nvPr>
        </p:nvSpPr>
        <p:spPr>
          <a:xfrm>
            <a:off x="4023092" y="8917422"/>
            <a:ext cx="3077700" cy="471000"/>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28</a:t>
            </a:fld>
            <a:endParaRPr sz="1200" dirty="0">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lv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Additional resources that support implementation of the WSCC model are listed on this slide.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7272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By the end of this presentation, you will be able to:</a:t>
            </a:r>
          </a:p>
          <a:p>
            <a:pPr marL="457200" lvl="0" indent="-228600">
              <a:buFont typeface="+mj-lt"/>
              <a:buAutoNum type="arabicPeriod"/>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Define the WSCC model,</a:t>
            </a:r>
          </a:p>
          <a:p>
            <a:pPr marL="457200" lvl="0" indent="-228600">
              <a:buFont typeface="+mj-lt"/>
              <a:buAutoNum type="arabicPeriod"/>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Describe the link between learning and health,</a:t>
            </a:r>
          </a:p>
          <a:p>
            <a:pPr marL="457200" lvl="0" indent="-228600">
              <a:buFont typeface="+mj-lt"/>
              <a:buAutoNum type="arabicPeriod"/>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Recognize the value of using the WSCC model to impact student achievement, and</a:t>
            </a:r>
          </a:p>
          <a:p>
            <a:pPr marL="457200" lvl="0" indent="-228600">
              <a:buFont typeface="+mj-lt"/>
              <a:buAutoNum type="arabicPeriod"/>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Describe a step-by-step process for implementation of the model.</a:t>
            </a:r>
          </a:p>
          <a:p>
            <a:endParaRPr lang="en-US" sz="1000" dirty="0">
              <a:latin typeface="+mn-lt"/>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4884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3" name="Shape 333"/>
          <p:cNvSpPr txBox="1">
            <a:spLocks noGrp="1"/>
          </p:cNvSpPr>
          <p:nvPr>
            <p:ph type="body" idx="1"/>
          </p:nvPr>
        </p:nvSpPr>
        <p:spPr>
          <a:xfrm>
            <a:off x="710248" y="4518204"/>
            <a:ext cx="5682000" cy="3696600"/>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Add your contact information to the slide if desired.</a:t>
            </a:r>
          </a:p>
          <a:p>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As you can see, the Whole School, Whole Community, Whole Child model provides a framework for ensuring that each child, in each school, in each of our communities can be healthy, safe, engaged, supported, and challenged. That’s what a whole child approach to learning, teaching, and community engagement really is about. It’s more than achievement or academics. The whole child approach views the collaboration between learning and health as fundamental.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Thank you! You can contact me at (email) or (phone).</a:t>
            </a:r>
          </a:p>
          <a:p>
            <a:pPr marL="0" lvl="0" indent="0">
              <a:spcBef>
                <a:spcPts val="0"/>
              </a:spcBef>
              <a:spcAft>
                <a:spcPts val="0"/>
              </a:spcAft>
              <a:buSzPts val="300"/>
              <a:buNone/>
            </a:pPr>
            <a:endParaRPr sz="1000" b="0" dirty="0">
              <a:latin typeface="+mn-lt"/>
              <a:ea typeface="Arial"/>
              <a:cs typeface="Arial"/>
              <a:sym typeface="Arial"/>
            </a:endParaRPr>
          </a:p>
        </p:txBody>
      </p:sp>
      <p:sp>
        <p:nvSpPr>
          <p:cNvPr id="334" name="Shape 334"/>
          <p:cNvSpPr txBox="1">
            <a:spLocks noGrp="1"/>
          </p:cNvSpPr>
          <p:nvPr>
            <p:ph type="sldNum" idx="12"/>
          </p:nvPr>
        </p:nvSpPr>
        <p:spPr>
          <a:xfrm>
            <a:off x="4023092" y="8917422"/>
            <a:ext cx="3077700" cy="471000"/>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30</a:t>
            </a:fld>
            <a:endParaRPr sz="1200" dirty="0">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This slide is for your information and does not need to be included in your presentation.</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6884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0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0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lvl="0">
              <a:buSzPct val="100000"/>
              <a:buFont typeface="Arial" panose="020B0604020202020204" pitchFamily="34" charset="0"/>
              <a:buChar char="•"/>
            </a:pPr>
            <a:r>
              <a:rPr lang="en-US" sz="10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This slide is for your information and does not need to be included in your presentation.</a:t>
            </a:r>
          </a:p>
          <a:p>
            <a:pPr marL="457200" marR="0" lvl="0" indent="-228600" algn="l" defTabSz="914400" rtl="0" eaLnBrk="1" fontAlgn="auto" latinLnBrk="0" hangingPunct="1">
              <a:lnSpc>
                <a:spcPct val="100000"/>
              </a:lnSpc>
              <a:spcBef>
                <a:spcPts val="0"/>
              </a:spcBef>
              <a:spcAft>
                <a:spcPts val="0"/>
              </a:spcAft>
              <a:buClrTx/>
              <a:buSzPts val="1400"/>
              <a:buFontTx/>
              <a:buNone/>
              <a:tabLst/>
              <a:defRPr/>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456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This slide is for your information and does not need to be included in your presentation.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96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10248" y="4518204"/>
            <a:ext cx="5682000" cy="3696600"/>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This presentation is based on </a:t>
            </a:r>
            <a:r>
              <a:rPr lang="en-US" sz="1200" b="0"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Whole School, Whole Community, Whole Child Model: A Guide to Implementation</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Developed in 2017 by the National Association of Chronic Disease Directors (NACDD) and funded by the Centers for Disease Control and Prevention (CDC), this guide provides a detailed description and step-by-step guidance to adopting and implementing the WSCC model. </a:t>
            </a:r>
          </a:p>
          <a:p>
            <a:pPr marL="0" marR="0" lvl="0" indent="0" algn="l" rtl="0">
              <a:lnSpc>
                <a:spcPct val="100000"/>
              </a:lnSpc>
              <a:spcBef>
                <a:spcPts val="0"/>
              </a:spcBef>
              <a:spcAft>
                <a:spcPts val="0"/>
              </a:spcAft>
              <a:buClr>
                <a:srgbClr val="000000"/>
              </a:buClr>
              <a:buSzPts val="1100"/>
              <a:buFont typeface="Arial"/>
              <a:buNone/>
            </a:pPr>
            <a:endParaRPr lang="en-US" sz="1000" dirty="0">
              <a:solidFill>
                <a:srgbClr val="000000"/>
              </a:solidFill>
              <a:latin typeface="Arial"/>
              <a:ea typeface="Arial"/>
              <a:cs typeface="Arial"/>
              <a:sym typeface="Arial"/>
            </a:endParaRPr>
          </a:p>
        </p:txBody>
      </p:sp>
      <p:sp>
        <p:nvSpPr>
          <p:cNvPr id="87" name="Shape 87"/>
          <p:cNvSpPr txBox="1">
            <a:spLocks noGrp="1"/>
          </p:cNvSpPr>
          <p:nvPr>
            <p:ph type="sldNum" idx="12"/>
          </p:nvPr>
        </p:nvSpPr>
        <p:spPr>
          <a:xfrm>
            <a:off x="4023092" y="8917422"/>
            <a:ext cx="3077700" cy="471000"/>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a:t>
            </a:fld>
            <a:endParaRPr sz="1200" dirty="0">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710248" y="4518204"/>
            <a:ext cx="6084252" cy="4870271"/>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If appropriate, add speaking points that reflect local or state data.</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Academic achievement and health are closely linked, and healthy students are more ready and able to learn.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Here are some examples of what the research tells us: </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When students’ nutritional and physical activity needs are met, they are able to attain higher academic achievement levels;</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1-7</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Providing students access to physical, mental, and oral health care improves attendance, behavior, and achievement;</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8-12</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development of connected and supportive school environments benefits teaching and learning, helps engage students, and enhances positive learning outcomes;</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13,14</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and</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 positive social and emotional climate increases academic achievement, reduces stress, and improves positive attitudes towards one’s self and others.</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15,16</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Just as health supports academic achievement, academic achievement also improves health. Academic achievement is an excellent indicator of children’s overall well-being</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17,18  </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and a strong predictor and determinant of adult health outcomes. Individuals with more education are likely to:</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Live longer,</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Experience better health outcomes, and</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Practice health-promoting behaviors such as exercising regularly and refraining from smoking.</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19-22 </a:t>
            </a:r>
          </a:p>
          <a:p>
            <a:pPr marL="228600" lvl="0" indent="0">
              <a:buSzPct val="100000"/>
              <a:buFontTx/>
              <a:buNone/>
            </a:pP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lvl="0" indent="0">
              <a:buFontTx/>
              <a:buNone/>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These positive outcomes are why many of the nation’s leading educational organizations recognize the need to address health and well-being within the educational environment.</a:t>
            </a:r>
            <a:r>
              <a:rPr lang="en-US" sz="1200" b="0" i="0" u="none" strike="noStrike" kern="1200" cap="none" baseline="30000" dirty="0">
                <a:solidFill>
                  <a:schemeClr val="dk1"/>
                </a:solidFill>
                <a:effectLst/>
                <a:latin typeface="Arial" panose="020B0604020202020204" pitchFamily="34" charset="0"/>
                <a:ea typeface="Calibri"/>
                <a:cs typeface="Arial" panose="020B0604020202020204" pitchFamily="34" charset="0"/>
                <a:sym typeface="Calibri"/>
              </a:rPr>
              <a:t>23-27</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p:txBody>
      </p:sp>
      <p:sp>
        <p:nvSpPr>
          <p:cNvPr id="97" name="Shape 97"/>
          <p:cNvSpPr txBox="1">
            <a:spLocks noGrp="1"/>
          </p:cNvSpPr>
          <p:nvPr>
            <p:ph type="sldNum" idx="12"/>
          </p:nvPr>
        </p:nvSpPr>
        <p:spPr>
          <a:xfrm>
            <a:off x="4023092" y="8917422"/>
            <a:ext cx="3077738" cy="471051"/>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a:t>
            </a:fld>
            <a:endParaRPr sz="1200" dirty="0">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Administrators, school staff, and their community partners across the country can use the WSCC model as a framework to support efforts to integrate health and wellness into their schools and make an impact on both learning and health outcomes.  </a:t>
            </a:r>
          </a:p>
          <a:p>
            <a:pPr marL="0" indent="0"/>
            <a:r>
              <a:rPr lang="en-US" sz="1200" b="1" i="0" u="none" strike="noStrike" kern="1200" cap="none" dirty="0">
                <a:solidFill>
                  <a:schemeClr val="dk1"/>
                </a:solidFill>
                <a:effectLst/>
                <a:latin typeface="Calibri"/>
                <a:ea typeface="Calibri"/>
                <a:cs typeface="Calibri"/>
                <a:sym typeface="Calibri"/>
              </a:rPr>
              <a:t> </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8048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 name="Shape 110"/>
          <p:cNvSpPr txBox="1">
            <a:spLocks noGrp="1"/>
          </p:cNvSpPr>
          <p:nvPr>
            <p:ph type="body" idx="1"/>
          </p:nvPr>
        </p:nvSpPr>
        <p:spPr>
          <a:xfrm>
            <a:off x="710248" y="4518204"/>
            <a:ext cx="5681979" cy="3696712"/>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Let’s provide some historical context on how we came to use the WSCC model. The CDC developed the Coordinated School Health model in the late 1980s, primarily to encourage schools to take steps to promote health and prevent chronic disease. The Whole Child Initiative was introduced in 2007 by ASCD, a national education membership organization. The Whole Child Initiative is a comprehensive approach that encourages educators, parents, families, and the community to support and prepare children for success in school and in life.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In time, the education, public health, and school health sectors recognized the need for greater alignment, integration, and collaboration. In response to this call to action, the CDC and ASCD partnered to develop the WSCC model.</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Let’s look at the model more closely.</a:t>
            </a:r>
            <a:r>
              <a:rPr lang="en-US" sz="1200" dirty="0">
                <a:effectLst/>
                <a:latin typeface="Arial" panose="020B0604020202020204" pitchFamily="34" charset="0"/>
                <a:cs typeface="Arial" panose="020B0604020202020204" pitchFamily="34" charset="0"/>
              </a:rPr>
              <a:t> </a:t>
            </a:r>
            <a:endParaRPr lang="en-US" sz="1200" b="0" dirty="0">
              <a:solidFill>
                <a:srgbClr val="000000"/>
              </a:solidFill>
              <a:latin typeface="Arial" panose="020B0604020202020204" pitchFamily="34" charset="0"/>
              <a:ea typeface="Arial"/>
              <a:cs typeface="Arial" panose="020B0604020202020204" pitchFamily="34" charset="0"/>
              <a:sym typeface="Arial"/>
            </a:endParaRPr>
          </a:p>
        </p:txBody>
      </p:sp>
      <p:sp>
        <p:nvSpPr>
          <p:cNvPr id="111" name="Shape 111"/>
          <p:cNvSpPr txBox="1">
            <a:spLocks noGrp="1"/>
          </p:cNvSpPr>
          <p:nvPr>
            <p:ph type="sldNum" idx="12"/>
          </p:nvPr>
        </p:nvSpPr>
        <p:spPr>
          <a:xfrm>
            <a:off x="4023092" y="8917422"/>
            <a:ext cx="3077738" cy="471051"/>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a:t>
            </a:fld>
            <a:endParaRPr sz="1200" dirty="0">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710248" y="4518204"/>
            <a:ext cx="5682000" cy="3696600"/>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When you look at the WSCC model you will see the student, the primary focus of the model, at the center. In the green ring surrounding the student are the five tenets of the whole child: healthy, safe, engaged, supported, and challenged. These tenets are critical for supporting student academic achievement and health. Think about Maslow’s Hierarchy of Needs. As you might recall, this theory states that before we can meet our social and emotional needs, we must first meet our physical needs. The Whole Child tenets are structured to reflect this. The tenets of healthy and safe provide the foundation for students to be engaged, supported, and challenged.</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FOR EXTENDED VERSION:</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What does each tenet really mean? </a:t>
            </a:r>
          </a:p>
          <a:p>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lvl="0">
              <a:buSzPct val="100000"/>
              <a:buFont typeface="Arial" panose="020B0604020202020204" pitchFamily="34" charset="0"/>
              <a:buChar char="•"/>
            </a:pPr>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HEALTHY</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means each student will enter school healthy and learn about and practice a healthy lifestyle. Emotionally and physically healthy students do better in school. </a:t>
            </a:r>
          </a:p>
          <a:p>
            <a:pPr lvl="0">
              <a:buSzPct val="100000"/>
              <a:buFont typeface="Arial" panose="020B0604020202020204" pitchFamily="34" charset="0"/>
              <a:buChar char="•"/>
            </a:pPr>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SAFE</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means each student learns in an environment that is physically and emotionally safe for students and adults. Students who feel safe concentrate better and are more likely to connect with their teachers and peers.</a:t>
            </a:r>
          </a:p>
          <a:p>
            <a:pPr lvl="0">
              <a:buSzPct val="100000"/>
              <a:buFont typeface="Arial" panose="020B0604020202020204" pitchFamily="34" charset="0"/>
              <a:buChar char="•"/>
            </a:pPr>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ENGAGED</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means each student is actively engaged in learning and feels connected to the school and broader community. Students who feel valued as a part of their school community perform better academically.</a:t>
            </a:r>
          </a:p>
          <a:p>
            <a:pPr lvl="0">
              <a:buSzPct val="100000"/>
              <a:buFont typeface="Arial" panose="020B0604020202020204" pitchFamily="34" charset="0"/>
              <a:buChar char="•"/>
            </a:pPr>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SUPPORTED</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means each student has access to personalized learning and is supported by qualified, caring adults. Students who have an adult take a personal interest in them are less likely to drop out, engage in negative behavior, and feel isolated.</a:t>
            </a:r>
          </a:p>
          <a:p>
            <a:pPr>
              <a:buSzPct val="100000"/>
              <a:buFont typeface="Arial" panose="020B0604020202020204" pitchFamily="34" charset="0"/>
              <a:buChar char="•"/>
            </a:pPr>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CHALLENGED</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means each student is challenged academically and graduates college or career ready.</a:t>
            </a:r>
            <a:r>
              <a:rPr lang="en-US" sz="1200" dirty="0">
                <a:effectLst/>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127" name="Shape 127"/>
          <p:cNvSpPr txBox="1">
            <a:spLocks noGrp="1"/>
          </p:cNvSpPr>
          <p:nvPr>
            <p:ph type="sldNum" idx="12"/>
          </p:nvPr>
        </p:nvSpPr>
        <p:spPr>
          <a:xfrm>
            <a:off x="4023092" y="8917422"/>
            <a:ext cx="3077700" cy="471000"/>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8</a:t>
            </a:fld>
            <a:endParaRPr sz="1200" dirty="0">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438275" y="1173163"/>
            <a:ext cx="4225925"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710248" y="4518204"/>
            <a:ext cx="5681979" cy="3696712"/>
          </a:xfrm>
          <a:prstGeom prst="rect">
            <a:avLst/>
          </a:prstGeom>
          <a:noFill/>
          <a:ln>
            <a:noFill/>
          </a:ln>
        </p:spPr>
        <p:txBody>
          <a:bodyPr spcFirstLastPara="1" wrap="square" lIns="94200" tIns="94200" rIns="94200" bIns="94200" anchor="t" anchorCtr="0">
            <a:noAutofit/>
          </a:bodyPr>
          <a:lstStyle/>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NOTES TO PRESENTER:</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Descriptions of the components are adapted from </a:t>
            </a:r>
            <a:r>
              <a:rPr lang="en-US" sz="1200" b="0" i="0" u="sng" strike="noStrike" kern="1200" cap="none" dirty="0">
                <a:solidFill>
                  <a:schemeClr val="dk1"/>
                </a:solidFill>
                <a:effectLst/>
                <a:latin typeface="Arial" panose="020B0604020202020204" pitchFamily="34" charset="0"/>
                <a:ea typeface="Calibri"/>
                <a:cs typeface="Arial" panose="020B0604020202020204" pitchFamily="34" charset="0"/>
                <a:sym typeface="Calibri"/>
                <a:hlinkClick r:id="rId3"/>
              </a:rPr>
              <a:t>www.cdc.gov/healthyyouth/wscc/components.htm</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and </a:t>
            </a:r>
            <a:r>
              <a:rPr lang="en-US" sz="1200" b="0" i="0" u="sng" strike="noStrike" kern="1200" cap="none" dirty="0">
                <a:solidFill>
                  <a:schemeClr val="dk1"/>
                </a:solidFill>
                <a:effectLst/>
                <a:latin typeface="Arial" panose="020B0604020202020204" pitchFamily="34" charset="0"/>
                <a:ea typeface="Calibri"/>
                <a:cs typeface="Arial" panose="020B0604020202020204" pitchFamily="34" charset="0"/>
                <a:sym typeface="Calibri"/>
                <a:hlinkClick r:id="rId4"/>
              </a:rPr>
              <a:t>www.ascd.org/ASCD/pdf/siteASCD/publications/wholechild/wscc-a-collaborative-approach.pdf</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457200" lvl="0" indent="-22860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Detailed descriptions of the components are also available on pages 8-9 of </a:t>
            </a:r>
            <a:r>
              <a:rPr lang="en-US" sz="1200" b="0"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r>
              <a:rPr lang="en-US" sz="1200" b="0"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Whole School, Whole Community, Whole Child: A Guide to Implementation</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Additional resources for each component are listed on pages 59-61 of the </a:t>
            </a:r>
            <a:r>
              <a:rPr lang="en-US" sz="1200" b="0"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Guide</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NARRATIVE:</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blue ring shows the 10 components of school health.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The 10 components are:</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Health education</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Physical education and physical activity</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Nutrition environment and services</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Health services</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Counseling, psychological, and social services</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Social and emotional climate</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Physical environment</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Employee wellness</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Family engagement</a:t>
            </a:r>
          </a:p>
          <a:p>
            <a:pPr lvl="0">
              <a:buSzPct val="100000"/>
              <a:buFont typeface="Arial" panose="020B0604020202020204" pitchFamily="34" charset="0"/>
              <a:buChar char="•"/>
            </a:pP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Community involvement</a:t>
            </a:r>
          </a:p>
          <a:p>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1"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FOR EXTENDED VERSION:</a:t>
            </a:r>
            <a:endPar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Health education</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describes formal instruction that provides students with the opportunity to learn content and practice skills needed to improve health and prevent disease. </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Physical education and physical activity </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refers to a comprehensive</a:t>
            </a:r>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program which includes physical education; physical activity before, during, and after school; staff involvement; and family and community involvement.</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Nutrition environment and services</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includes teaching students healthy eating through nutrition education and messages about healthy eating choices, as well as providing healthy food and beverage options for students through vending machines, concession stands, school stores, food carts, the cafeteria, classroom parties, celebrations, and fundraisers.</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Health services </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in schools</a:t>
            </a:r>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provide first aid, emergency care, and management of students’ chronic conditions such as asthma, food allergies, and diabetes. Health services also provide health screenings and referrals to healthcare providers.</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Counseling, psychological, and social services</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support the mental, behavioral, and social-emotional health of students. This may include assessments, interventions to address concerns, and referrals to school and community support services.</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Social and emotional climate</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refers to the psychosocial aspects of how students engage in school and relate to staff and other students.</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Physical environment </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refers to the physical condition of a school and addresses physical safety and biological and chemical contaminants in the air, water, and soil.</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Employee wellness</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supports student health by encouraging staff to serve as healthy role models for students. Fostering the physical and mental health of staff through wellness programs and policies increases employee effectiveness and productivity, thereby supporting student achievement.</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Family engagement</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emphasizes the role school staff have in working together with families to support students in their learning and development.</a:t>
            </a:r>
          </a:p>
          <a:p>
            <a:pPr marL="0" indent="0"/>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Community involvement </a:t>
            </a:r>
            <a:r>
              <a:rPr lang="en-US" sz="1200" b="0" i="0" u="none" strike="noStrike" kern="1200" cap="none" dirty="0">
                <a:solidFill>
                  <a:schemeClr val="dk1"/>
                </a:solidFill>
                <a:effectLst/>
                <a:latin typeface="Arial" panose="020B0604020202020204" pitchFamily="34" charset="0"/>
                <a:ea typeface="Calibri"/>
                <a:cs typeface="Arial" panose="020B0604020202020204" pitchFamily="34" charset="0"/>
                <a:sym typeface="Calibri"/>
              </a:rPr>
              <a:t>encourages partnerships between schools and community groups, local businesses, universities, government agencies, and other organizations to support students.</a:t>
            </a:r>
            <a:r>
              <a:rPr lang="en-US" sz="1000" dirty="0">
                <a:effectLst/>
                <a:latin typeface="Arial" panose="020B0604020202020204" pitchFamily="34" charset="0"/>
                <a:cs typeface="Arial" panose="020B0604020202020204" pitchFamily="34" charset="0"/>
              </a:rPr>
              <a:t> </a:t>
            </a:r>
            <a:endParaRPr sz="1000" b="0" i="0" dirty="0">
              <a:latin typeface="Arial" panose="020B0604020202020204" pitchFamily="34" charset="0"/>
              <a:ea typeface="Arial"/>
              <a:cs typeface="Arial" panose="020B0604020202020204" pitchFamily="34" charset="0"/>
              <a:sym typeface="Arial"/>
            </a:endParaRPr>
          </a:p>
        </p:txBody>
      </p:sp>
      <p:sp>
        <p:nvSpPr>
          <p:cNvPr id="135" name="Shape 135"/>
          <p:cNvSpPr txBox="1">
            <a:spLocks noGrp="1"/>
          </p:cNvSpPr>
          <p:nvPr>
            <p:ph type="sldNum" idx="12"/>
          </p:nvPr>
        </p:nvSpPr>
        <p:spPr>
          <a:xfrm>
            <a:off x="4023092" y="8917422"/>
            <a:ext cx="3077738" cy="471051"/>
          </a:xfrm>
          <a:prstGeom prst="rect">
            <a:avLst/>
          </a:prstGeom>
          <a:noFill/>
          <a:ln>
            <a:noFill/>
          </a:ln>
        </p:spPr>
        <p:txBody>
          <a:bodyPr spcFirstLastPara="1" wrap="square" lIns="94200" tIns="47075" rIns="94200" bIns="470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9</a:t>
            </a:fld>
            <a:endParaRPr sz="1200" dirty="0">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spTree>
      <p:nvGrpSpPr>
        <p:cNvPr id="1" name="Shape 14"/>
        <p:cNvGrpSpPr/>
        <p:nvPr/>
      </p:nvGrpSpPr>
      <p:grpSpPr>
        <a:xfrm>
          <a:off x="0" y="0"/>
          <a:ext cx="0" cy="0"/>
          <a:chOff x="0" y="0"/>
          <a:chExt cx="0" cy="0"/>
        </a:xfrm>
      </p:grpSpPr>
      <p:pic>
        <p:nvPicPr>
          <p:cNvPr id="3" name="Picture 2" descr="WSCCTContent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hape 15"/>
          <p:cNvSpPr txBox="1">
            <a:spLocks noGrp="1"/>
          </p:cNvSpPr>
          <p:nvPr>
            <p:ph type="sldNum" idx="12"/>
          </p:nvPr>
        </p:nvSpPr>
        <p:spPr>
          <a:xfrm>
            <a:off x="6553201" y="6356351"/>
            <a:ext cx="2133598"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endParaRPr dirty="0"/>
          </a:p>
          <a:p>
            <a:pPr marL="457200" lvl="1" indent="-88900">
              <a:spcBef>
                <a:spcPts val="0"/>
              </a:spcBef>
              <a:spcAft>
                <a:spcPts val="0"/>
              </a:spcAft>
              <a:buFont typeface="Courier New"/>
              <a:buNone/>
            </a:pPr>
            <a:endParaRPr dirty="0"/>
          </a:p>
          <a:p>
            <a:pPr marL="914400" lvl="2" indent="-88900">
              <a:spcBef>
                <a:spcPts val="0"/>
              </a:spcBef>
              <a:spcAft>
                <a:spcPts val="0"/>
              </a:spcAft>
              <a:buFont typeface="Noto Sans Symbols"/>
              <a:buNone/>
            </a:pPr>
            <a:endParaRPr dirty="0"/>
          </a:p>
          <a:p>
            <a:pPr marL="1371600" lvl="3" indent="-88900">
              <a:spcBef>
                <a:spcPts val="0"/>
              </a:spcBef>
              <a:spcAft>
                <a:spcPts val="0"/>
              </a:spcAft>
              <a:buNone/>
            </a:pPr>
            <a:endParaRPr dirty="0"/>
          </a:p>
          <a:p>
            <a:pPr marL="1828800" lvl="4" indent="-88900">
              <a:spcBef>
                <a:spcPts val="0"/>
              </a:spcBef>
              <a:spcAft>
                <a:spcPts val="0"/>
              </a:spcAft>
              <a:buFont typeface="Courier New"/>
              <a:buNone/>
            </a:pPr>
            <a:endParaRPr dirty="0"/>
          </a:p>
          <a:p>
            <a:pPr marL="2286000" lvl="5" indent="-88900">
              <a:spcBef>
                <a:spcPts val="0"/>
              </a:spcBef>
              <a:spcAft>
                <a:spcPts val="0"/>
              </a:spcAft>
              <a:buFont typeface="Noto Sans Symbols"/>
              <a:buNone/>
            </a:pPr>
            <a:endParaRPr dirty="0"/>
          </a:p>
          <a:p>
            <a:pPr marL="2743200" lvl="6" indent="-88900">
              <a:spcBef>
                <a:spcPts val="0"/>
              </a:spcBef>
              <a:spcAft>
                <a:spcPts val="0"/>
              </a:spcAft>
              <a:buNone/>
            </a:pPr>
            <a:endParaRPr dirty="0"/>
          </a:p>
          <a:p>
            <a:pPr marL="3200400" lvl="7" indent="-88900">
              <a:spcBef>
                <a:spcPts val="0"/>
              </a:spcBef>
              <a:spcAft>
                <a:spcPts val="0"/>
              </a:spcAft>
              <a:buFont typeface="Courier New"/>
              <a:buNone/>
            </a:pPr>
            <a:endParaRPr dirty="0"/>
          </a:p>
          <a:p>
            <a:pPr marL="3657600" lvl="8" indent="-88900">
              <a:spcBef>
                <a:spcPts val="0"/>
              </a:spcBef>
              <a:spcAft>
                <a:spcPts val="0"/>
              </a:spcAft>
              <a:buFont typeface="Noto Sans Symbols"/>
              <a:buNone/>
            </a:pPr>
            <a:endParaRPr dirty="0"/>
          </a:p>
        </p:txBody>
      </p:sp>
      <p:sp>
        <p:nvSpPr>
          <p:cNvPr id="12" name="Shape 17"/>
          <p:cNvSpPr txBox="1">
            <a:spLocks noGrp="1"/>
          </p:cNvSpPr>
          <p:nvPr>
            <p:ph type="title"/>
          </p:nvPr>
        </p:nvSpPr>
        <p:spPr>
          <a:xfrm>
            <a:off x="398625" y="516750"/>
            <a:ext cx="8349300" cy="509400"/>
          </a:xfrm>
          <a:prstGeom prst="rect">
            <a:avLst/>
          </a:prstGeom>
          <a:noFill/>
          <a:ln>
            <a:noFill/>
          </a:ln>
        </p:spPr>
        <p:txBody>
          <a:bodyPr spcFirstLastPara="1" wrap="square" lIns="91425" tIns="91425" rIns="91425" bIns="91425" anchor="t" anchorCtr="0"/>
          <a:lstStyle>
            <a:lvl1pPr lvl="0">
              <a:spcBef>
                <a:spcPts val="0"/>
              </a:spcBef>
              <a:spcAft>
                <a:spcPts val="0"/>
              </a:spcAft>
              <a:buNone/>
              <a:defRPr sz="3000" b="1" i="0" baseline="0">
                <a:solidFill>
                  <a:srgbClr val="0057B8"/>
                </a:solidFill>
                <a:latin typeface="Arial" panose="020B0604020202020204" pitchFamily="34" charset="0"/>
                <a:ea typeface="Verdana" panose="020B0604030504040204" pitchFamily="34" charset="0"/>
                <a:cs typeface="Arial" panose="020B0604020202020204" pitchFamily="34" charset="0"/>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dirty="0"/>
          </a:p>
        </p:txBody>
      </p:sp>
      <p:sp>
        <p:nvSpPr>
          <p:cNvPr id="13" name="Shape 18"/>
          <p:cNvSpPr txBox="1">
            <a:spLocks noGrp="1"/>
          </p:cNvSpPr>
          <p:nvPr>
            <p:ph type="body" idx="1"/>
          </p:nvPr>
        </p:nvSpPr>
        <p:spPr>
          <a:xfrm>
            <a:off x="620100" y="1402600"/>
            <a:ext cx="4658100" cy="4569600"/>
          </a:xfrm>
          <a:prstGeom prst="rect">
            <a:avLst/>
          </a:prstGeom>
        </p:spPr>
        <p:txBody>
          <a:bodyPr spcFirstLastPara="1" wrap="square" lIns="91425" tIns="91425" rIns="91425" bIns="91425" anchor="t" anchorCtr="0"/>
          <a:lstStyle>
            <a:lvl1pPr marL="457200" lvl="0" indent="-381000">
              <a:spcBef>
                <a:spcPts val="640"/>
              </a:spcBef>
              <a:spcAft>
                <a:spcPts val="0"/>
              </a:spcAft>
              <a:buClr>
                <a:srgbClr val="000000"/>
              </a:buClr>
              <a:buSzPct val="100000"/>
              <a:buFont typeface="Arial" panose="020B0604020202020204" pitchFamily="34" charset="0"/>
              <a:buChar char="•"/>
              <a:defRPr sz="2800" b="0" i="0">
                <a:latin typeface="Arial" panose="020B0604020202020204" pitchFamily="34" charset="0"/>
                <a:ea typeface="Verdana" panose="020B0604030504040204" pitchFamily="34" charset="0"/>
                <a:cs typeface="Arial" panose="020B0604020202020204" pitchFamily="34" charset="0"/>
              </a:defRPr>
            </a:lvl1pPr>
            <a:lvl2pPr marL="914400" lvl="1" indent="-342900">
              <a:spcBef>
                <a:spcPts val="560"/>
              </a:spcBef>
              <a:spcAft>
                <a:spcPts val="0"/>
              </a:spcAft>
              <a:buSzPts val="1800"/>
              <a:buChar char="○"/>
              <a:defRPr sz="1800"/>
            </a:lvl2pPr>
            <a:lvl3pPr marL="1371600" lvl="2" indent="-317500">
              <a:spcBef>
                <a:spcPts val="480"/>
              </a:spcBef>
              <a:spcAft>
                <a:spcPts val="0"/>
              </a:spcAft>
              <a:buSzPts val="14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19"/>
        <p:cNvGrpSpPr/>
        <p:nvPr/>
      </p:nvGrpSpPr>
      <p:grpSpPr>
        <a:xfrm>
          <a:off x="0" y="0"/>
          <a:ext cx="0" cy="0"/>
          <a:chOff x="0" y="0"/>
          <a:chExt cx="0" cy="0"/>
        </a:xfrm>
      </p:grpSpPr>
      <p:pic>
        <p:nvPicPr>
          <p:cNvPr id="3" name="Picture 2" descr="WSCCTContent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hape 21"/>
          <p:cNvSpPr txBox="1">
            <a:spLocks noGrp="1"/>
          </p:cNvSpPr>
          <p:nvPr>
            <p:ph type="title"/>
          </p:nvPr>
        </p:nvSpPr>
        <p:spPr>
          <a:xfrm>
            <a:off x="398625" y="516750"/>
            <a:ext cx="8349300" cy="5094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3000" b="1">
                <a:solidFill>
                  <a:srgbClr val="0057B8"/>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0" name="Shape 22"/>
          <p:cNvSpPr txBox="1">
            <a:spLocks noGrp="1"/>
          </p:cNvSpPr>
          <p:nvPr>
            <p:ph type="body" idx="1"/>
          </p:nvPr>
        </p:nvSpPr>
        <p:spPr>
          <a:xfrm>
            <a:off x="620100" y="1402600"/>
            <a:ext cx="4658100" cy="4569600"/>
          </a:xfrm>
          <a:prstGeom prst="rect">
            <a:avLst/>
          </a:prstGeom>
        </p:spPr>
        <p:txBody>
          <a:bodyPr spcFirstLastPara="1" wrap="square" lIns="91425" tIns="91425" rIns="91425" bIns="91425" anchor="t" anchorCtr="0"/>
          <a:lstStyle>
            <a:lvl1pPr marL="457200" lvl="0" indent="-381000" rtl="0">
              <a:spcBef>
                <a:spcPts val="640"/>
              </a:spcBef>
              <a:spcAft>
                <a:spcPts val="0"/>
              </a:spcAft>
              <a:buSzPts val="2400"/>
              <a:buFont typeface="Arial" panose="020B0604020202020204" pitchFamily="34" charset="0"/>
              <a:buChar char="•"/>
              <a:defRPr sz="2800" b="0"/>
            </a:lvl1pPr>
            <a:lvl2pPr marL="914400" lvl="1" indent="-342900" rtl="0">
              <a:spcBef>
                <a:spcPts val="560"/>
              </a:spcBef>
              <a:spcAft>
                <a:spcPts val="0"/>
              </a:spcAft>
              <a:buSzPts val="1800"/>
              <a:buChar char="○"/>
              <a:defRPr sz="1800"/>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3"/>
        <p:cNvGrpSpPr/>
        <p:nvPr/>
      </p:nvGrpSpPr>
      <p:grpSpPr>
        <a:xfrm>
          <a:off x="0" y="0"/>
          <a:ext cx="0" cy="0"/>
          <a:chOff x="0" y="0"/>
          <a:chExt cx="0" cy="0"/>
        </a:xfrm>
      </p:grpSpPr>
      <p:pic>
        <p:nvPicPr>
          <p:cNvPr id="24" name="Shape 2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28600" y="228602"/>
            <a:ext cx="8686800" cy="6351673"/>
          </a:xfrm>
          <a:prstGeom prst="rect">
            <a:avLst/>
          </a:prstGeom>
          <a:noFill/>
          <a:ln>
            <a:noFill/>
          </a:ln>
        </p:spPr>
      </p:pic>
      <p:sp>
        <p:nvSpPr>
          <p:cNvPr id="25" name="Shape 2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419639"/>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SzPts val="1800"/>
              <a:buFont typeface="Arial"/>
              <a:buNone/>
              <a:defRPr sz="1800"/>
            </a:lvl3pPr>
            <a:lvl4pPr marL="0" marR="0" lvl="3" indent="0" algn="l" rtl="0">
              <a:spcBef>
                <a:spcPts val="0"/>
              </a:spcBef>
              <a:spcAft>
                <a:spcPts val="0"/>
              </a:spcAft>
              <a:buSzPts val="1800"/>
              <a:buFont typeface="Arial"/>
              <a:buNone/>
              <a:defRPr sz="1800"/>
            </a:lvl4pPr>
            <a:lvl5pPr marL="0" marR="0" lvl="4" indent="0" algn="l" rtl="0">
              <a:spcBef>
                <a:spcPts val="0"/>
              </a:spcBef>
              <a:spcAft>
                <a:spcPts val="0"/>
              </a:spcAft>
              <a:buSzPts val="1800"/>
              <a:buFont typeface="Arial"/>
              <a:buNone/>
              <a:defRPr sz="1800"/>
            </a:lvl5pPr>
            <a:lvl6pPr marL="0" marR="0" lvl="5" indent="0" algn="l" rtl="0">
              <a:spcBef>
                <a:spcPts val="0"/>
              </a:spcBef>
              <a:spcAft>
                <a:spcPts val="0"/>
              </a:spcAft>
              <a:buSzPts val="1800"/>
              <a:buFont typeface="Arial"/>
              <a:buNone/>
              <a:defRPr sz="1800"/>
            </a:lvl6pPr>
            <a:lvl7pPr marL="0" marR="0" lvl="6" indent="0" algn="l" rtl="0">
              <a:spcBef>
                <a:spcPts val="0"/>
              </a:spcBef>
              <a:spcAft>
                <a:spcPts val="0"/>
              </a:spcAft>
              <a:buSzPts val="1800"/>
              <a:buFont typeface="Arial"/>
              <a:buNone/>
              <a:defRPr sz="1800"/>
            </a:lvl7pPr>
            <a:lvl8pPr marL="0" marR="0" lvl="7" indent="0" algn="l" rtl="0">
              <a:spcBef>
                <a:spcPts val="0"/>
              </a:spcBef>
              <a:spcAft>
                <a:spcPts val="0"/>
              </a:spcAft>
              <a:buSzPts val="1800"/>
              <a:buFont typeface="Arial"/>
              <a:buNone/>
              <a:defRPr sz="1800"/>
            </a:lvl8pPr>
            <a:lvl9pPr marL="0" marR="0" lvl="8" indent="0" algn="l" rtl="0">
              <a:spcBef>
                <a:spcPts val="0"/>
              </a:spcBef>
              <a:spcAft>
                <a:spcPts val="0"/>
              </a:spcAft>
              <a:buSzPts val="1800"/>
              <a:buFont typeface="Arial"/>
              <a:buNone/>
              <a:defRPr sz="1800"/>
            </a:lvl9pPr>
          </a:lstStyle>
          <a:p>
            <a:endParaRPr/>
          </a:p>
        </p:txBody>
      </p:sp>
      <p:sp>
        <p:nvSpPr>
          <p:cNvPr id="26" name="Shape 26"/>
          <p:cNvSpPr txBox="1">
            <a:spLocks noGrp="1"/>
          </p:cNvSpPr>
          <p:nvPr>
            <p:ph type="body" idx="1"/>
          </p:nvPr>
        </p:nvSpPr>
        <p:spPr>
          <a:xfrm>
            <a:off x="457200" y="1600200"/>
            <a:ext cx="4038597" cy="4525963"/>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7" name="Shape 27"/>
          <p:cNvSpPr txBox="1">
            <a:spLocks noGrp="1"/>
          </p:cNvSpPr>
          <p:nvPr>
            <p:ph type="body" idx="2"/>
          </p:nvPr>
        </p:nvSpPr>
        <p:spPr>
          <a:xfrm>
            <a:off x="4648201" y="1600200"/>
            <a:ext cx="4038597" cy="4525963"/>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8" name="Shape 28"/>
          <p:cNvSpPr txBox="1">
            <a:spLocks noGrp="1"/>
          </p:cNvSpPr>
          <p:nvPr>
            <p:ph type="dt" idx="10"/>
          </p:nvPr>
        </p:nvSpPr>
        <p:spPr>
          <a:xfrm>
            <a:off x="457200" y="6356351"/>
            <a:ext cx="2133598"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30" name="Shape 30"/>
          <p:cNvSpPr txBox="1">
            <a:spLocks noGrp="1"/>
          </p:cNvSpPr>
          <p:nvPr>
            <p:ph type="sldNum" idx="12"/>
          </p:nvPr>
        </p:nvSpPr>
        <p:spPr>
          <a:xfrm>
            <a:off x="6553201" y="6356351"/>
            <a:ext cx="2133598"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endParaRPr dirty="0"/>
          </a:p>
          <a:p>
            <a:pPr marL="457200" lvl="1" indent="-88900">
              <a:spcBef>
                <a:spcPts val="0"/>
              </a:spcBef>
              <a:spcAft>
                <a:spcPts val="0"/>
              </a:spcAft>
              <a:buFont typeface="Courier New"/>
              <a:buNone/>
            </a:pPr>
            <a:endParaRPr dirty="0"/>
          </a:p>
          <a:p>
            <a:pPr marL="914400" lvl="2" indent="-88900">
              <a:spcBef>
                <a:spcPts val="0"/>
              </a:spcBef>
              <a:spcAft>
                <a:spcPts val="0"/>
              </a:spcAft>
              <a:buFont typeface="Noto Sans Symbols"/>
              <a:buNone/>
            </a:pPr>
            <a:endParaRPr dirty="0"/>
          </a:p>
          <a:p>
            <a:pPr marL="1371600" lvl="3" indent="-88900">
              <a:spcBef>
                <a:spcPts val="0"/>
              </a:spcBef>
              <a:spcAft>
                <a:spcPts val="0"/>
              </a:spcAft>
              <a:buNone/>
            </a:pPr>
            <a:endParaRPr dirty="0"/>
          </a:p>
          <a:p>
            <a:pPr marL="1828800" lvl="4" indent="-88900">
              <a:spcBef>
                <a:spcPts val="0"/>
              </a:spcBef>
              <a:spcAft>
                <a:spcPts val="0"/>
              </a:spcAft>
              <a:buFont typeface="Courier New"/>
              <a:buNone/>
            </a:pPr>
            <a:endParaRPr dirty="0"/>
          </a:p>
          <a:p>
            <a:pPr marL="2286000" lvl="5" indent="-88900">
              <a:spcBef>
                <a:spcPts val="0"/>
              </a:spcBef>
              <a:spcAft>
                <a:spcPts val="0"/>
              </a:spcAft>
              <a:buFont typeface="Noto Sans Symbols"/>
              <a:buNone/>
            </a:pPr>
            <a:endParaRPr dirty="0"/>
          </a:p>
          <a:p>
            <a:pPr marL="2743200" lvl="6" indent="-88900">
              <a:spcBef>
                <a:spcPts val="0"/>
              </a:spcBef>
              <a:spcAft>
                <a:spcPts val="0"/>
              </a:spcAft>
              <a:buNone/>
            </a:pPr>
            <a:endParaRPr dirty="0"/>
          </a:p>
          <a:p>
            <a:pPr marL="3200400" lvl="7" indent="-88900">
              <a:spcBef>
                <a:spcPts val="0"/>
              </a:spcBef>
              <a:spcAft>
                <a:spcPts val="0"/>
              </a:spcAft>
              <a:buFont typeface="Courier New"/>
              <a:buNone/>
            </a:pPr>
            <a:endParaRPr dirty="0"/>
          </a:p>
          <a:p>
            <a:pPr marL="3657600" lvl="8" indent="-88900">
              <a:spcBef>
                <a:spcPts val="0"/>
              </a:spcBef>
              <a:spcAft>
                <a:spcPts val="0"/>
              </a:spcAft>
              <a:buFont typeface="Noto Sans Symbols"/>
              <a:buNone/>
            </a:pP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1"/>
        <p:cNvGrpSpPr/>
        <p:nvPr/>
      </p:nvGrpSpPr>
      <p:grpSpPr>
        <a:xfrm>
          <a:off x="0" y="0"/>
          <a:ext cx="0" cy="0"/>
          <a:chOff x="0" y="0"/>
          <a:chExt cx="0" cy="0"/>
        </a:xfrm>
      </p:grpSpPr>
      <p:pic>
        <p:nvPicPr>
          <p:cNvPr id="32" name="Shape 3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28600" y="228602"/>
            <a:ext cx="8686800" cy="6351673"/>
          </a:xfrm>
          <a:prstGeom prst="rect">
            <a:avLst/>
          </a:prstGeom>
          <a:noFill/>
          <a:ln>
            <a:noFill/>
          </a:ln>
        </p:spPr>
      </p:pic>
      <p:sp>
        <p:nvSpPr>
          <p:cNvPr id="33" name="Shape 33"/>
          <p:cNvSpPr txBox="1">
            <a:spLocks noGrp="1"/>
          </p:cNvSpPr>
          <p:nvPr>
            <p:ph type="title"/>
          </p:nvPr>
        </p:nvSpPr>
        <p:spPr>
          <a:xfrm>
            <a:off x="1792289" y="4800601"/>
            <a:ext cx="5486399" cy="566736"/>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419639"/>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SzPts val="1800"/>
              <a:buFont typeface="Arial"/>
              <a:buNone/>
              <a:defRPr sz="1800"/>
            </a:lvl3pPr>
            <a:lvl4pPr marL="0" marR="0" lvl="3" indent="0" algn="l" rtl="0">
              <a:spcBef>
                <a:spcPts val="0"/>
              </a:spcBef>
              <a:spcAft>
                <a:spcPts val="0"/>
              </a:spcAft>
              <a:buSzPts val="1800"/>
              <a:buFont typeface="Arial"/>
              <a:buNone/>
              <a:defRPr sz="1800"/>
            </a:lvl4pPr>
            <a:lvl5pPr marL="0" marR="0" lvl="4" indent="0" algn="l" rtl="0">
              <a:spcBef>
                <a:spcPts val="0"/>
              </a:spcBef>
              <a:spcAft>
                <a:spcPts val="0"/>
              </a:spcAft>
              <a:buSzPts val="1800"/>
              <a:buFont typeface="Arial"/>
              <a:buNone/>
              <a:defRPr sz="1800"/>
            </a:lvl5pPr>
            <a:lvl6pPr marL="0" marR="0" lvl="5" indent="0" algn="l" rtl="0">
              <a:spcBef>
                <a:spcPts val="0"/>
              </a:spcBef>
              <a:spcAft>
                <a:spcPts val="0"/>
              </a:spcAft>
              <a:buSzPts val="1800"/>
              <a:buFont typeface="Arial"/>
              <a:buNone/>
              <a:defRPr sz="1800"/>
            </a:lvl6pPr>
            <a:lvl7pPr marL="0" marR="0" lvl="6" indent="0" algn="l" rtl="0">
              <a:spcBef>
                <a:spcPts val="0"/>
              </a:spcBef>
              <a:spcAft>
                <a:spcPts val="0"/>
              </a:spcAft>
              <a:buSzPts val="1800"/>
              <a:buFont typeface="Arial"/>
              <a:buNone/>
              <a:defRPr sz="1800"/>
            </a:lvl7pPr>
            <a:lvl8pPr marL="0" marR="0" lvl="7" indent="0" algn="l" rtl="0">
              <a:spcBef>
                <a:spcPts val="0"/>
              </a:spcBef>
              <a:spcAft>
                <a:spcPts val="0"/>
              </a:spcAft>
              <a:buSzPts val="1800"/>
              <a:buFont typeface="Arial"/>
              <a:buNone/>
              <a:defRPr sz="1800"/>
            </a:lvl8pPr>
            <a:lvl9pPr marL="0" marR="0" lvl="8" indent="0" algn="l" rtl="0">
              <a:spcBef>
                <a:spcPts val="0"/>
              </a:spcBef>
              <a:spcAft>
                <a:spcPts val="0"/>
              </a:spcAft>
              <a:buSzPts val="1800"/>
              <a:buFont typeface="Arial"/>
              <a:buNone/>
              <a:defRPr sz="1800"/>
            </a:lvl9pPr>
          </a:lstStyle>
          <a:p>
            <a:endParaRPr/>
          </a:p>
        </p:txBody>
      </p:sp>
      <p:sp>
        <p:nvSpPr>
          <p:cNvPr id="34" name="Shape 34"/>
          <p:cNvSpPr>
            <a:spLocks noGrp="1"/>
          </p:cNvSpPr>
          <p:nvPr>
            <p:ph type="pic" idx="2"/>
          </p:nvPr>
        </p:nvSpPr>
        <p:spPr>
          <a:xfrm>
            <a:off x="1792289" y="685800"/>
            <a:ext cx="5486399" cy="4114800"/>
          </a:xfrm>
          <a:prstGeom prst="rect">
            <a:avLst/>
          </a:prstGeom>
          <a:noFill/>
          <a:ln>
            <a:noFill/>
          </a:ln>
        </p:spPr>
        <p:txBody>
          <a:bodyPr spcFirstLastPara="1" wrap="square" lIns="91425" tIns="91425" rIns="91425" bIns="91425" anchor="ctr" anchorCtr="0"/>
          <a:lstStyle>
            <a:lvl1pPr marL="342900" marR="0" lvl="0" indent="-50800" algn="l" rtl="0">
              <a:lnSpc>
                <a:spcPct val="100000"/>
              </a:lnSpc>
              <a:spcBef>
                <a:spcPts val="0"/>
              </a:spcBef>
              <a:spcAft>
                <a:spcPts val="0"/>
              </a:spcAft>
              <a:buClr>
                <a:srgbClr val="3D0962"/>
              </a:buClr>
              <a:buSzPts val="1400"/>
              <a:buFont typeface="Arial"/>
              <a:buNone/>
              <a:defRPr sz="1400" b="0" i="0" u="none" strike="noStrike" cap="none">
                <a:solidFill>
                  <a:srgbClr val="000000"/>
                </a:solidFill>
                <a:latin typeface="Arial"/>
                <a:ea typeface="Arial"/>
                <a:cs typeface="Arial"/>
                <a:sym typeface="Arial"/>
              </a:defRPr>
            </a:lvl1pPr>
            <a:lvl2pPr marL="812800" marR="0" lvl="1" indent="-76200" algn="l" rtl="0">
              <a:lnSpc>
                <a:spcPct val="100000"/>
              </a:lnSpc>
              <a:spcBef>
                <a:spcPts val="56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2pPr>
            <a:lvl3pPr marL="1244600" marR="0" lvl="2" indent="-101600" algn="l" rtl="0">
              <a:lnSpc>
                <a:spcPct val="100000"/>
              </a:lnSpc>
              <a:spcBef>
                <a:spcPts val="48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676400" marR="0" lvl="3" indent="-762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133600" marR="0" lvl="4" indent="-762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590800" marR="0" lvl="5" indent="-762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048000" marR="0" lvl="6" indent="-762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505200" marR="0" lvl="7" indent="-762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3962400" marR="0" lvl="8" indent="-762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dirty="0"/>
          </a:p>
        </p:txBody>
      </p:sp>
      <p:sp>
        <p:nvSpPr>
          <p:cNvPr id="35" name="Shape 35"/>
          <p:cNvSpPr txBox="1">
            <a:spLocks noGrp="1"/>
          </p:cNvSpPr>
          <p:nvPr>
            <p:ph type="body" idx="1"/>
          </p:nvPr>
        </p:nvSpPr>
        <p:spPr>
          <a:xfrm>
            <a:off x="1792289" y="5367339"/>
            <a:ext cx="5486399" cy="80486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3D0962"/>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3D0962"/>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3D0962"/>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3D0962"/>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3D0962"/>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9pPr>
          </a:lstStyle>
          <a:p>
            <a:endParaRPr/>
          </a:p>
        </p:txBody>
      </p:sp>
      <p:sp>
        <p:nvSpPr>
          <p:cNvPr id="36" name="Shape 36"/>
          <p:cNvSpPr txBox="1">
            <a:spLocks noGrp="1"/>
          </p:cNvSpPr>
          <p:nvPr>
            <p:ph type="dt" idx="10"/>
          </p:nvPr>
        </p:nvSpPr>
        <p:spPr>
          <a:xfrm>
            <a:off x="457200" y="6356351"/>
            <a:ext cx="2133598"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37" name="Shape 37"/>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38" name="Shape 38"/>
          <p:cNvSpPr txBox="1">
            <a:spLocks noGrp="1"/>
          </p:cNvSpPr>
          <p:nvPr>
            <p:ph type="sldNum" idx="12"/>
          </p:nvPr>
        </p:nvSpPr>
        <p:spPr>
          <a:xfrm>
            <a:off x="6553201" y="6356351"/>
            <a:ext cx="2133598"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endParaRPr dirty="0"/>
          </a:p>
          <a:p>
            <a:pPr marL="457200" lvl="1" indent="-88900">
              <a:spcBef>
                <a:spcPts val="0"/>
              </a:spcBef>
              <a:spcAft>
                <a:spcPts val="0"/>
              </a:spcAft>
              <a:buFont typeface="Courier New"/>
              <a:buNone/>
            </a:pPr>
            <a:endParaRPr dirty="0"/>
          </a:p>
          <a:p>
            <a:pPr marL="914400" lvl="2" indent="-88900">
              <a:spcBef>
                <a:spcPts val="0"/>
              </a:spcBef>
              <a:spcAft>
                <a:spcPts val="0"/>
              </a:spcAft>
              <a:buFont typeface="Noto Sans Symbols"/>
              <a:buNone/>
            </a:pPr>
            <a:endParaRPr dirty="0"/>
          </a:p>
          <a:p>
            <a:pPr marL="1371600" lvl="3" indent="-88900">
              <a:spcBef>
                <a:spcPts val="0"/>
              </a:spcBef>
              <a:spcAft>
                <a:spcPts val="0"/>
              </a:spcAft>
              <a:buNone/>
            </a:pPr>
            <a:endParaRPr dirty="0"/>
          </a:p>
          <a:p>
            <a:pPr marL="1828800" lvl="4" indent="-88900">
              <a:spcBef>
                <a:spcPts val="0"/>
              </a:spcBef>
              <a:spcAft>
                <a:spcPts val="0"/>
              </a:spcAft>
              <a:buFont typeface="Courier New"/>
              <a:buNone/>
            </a:pPr>
            <a:endParaRPr dirty="0"/>
          </a:p>
          <a:p>
            <a:pPr marL="2286000" lvl="5" indent="-88900">
              <a:spcBef>
                <a:spcPts val="0"/>
              </a:spcBef>
              <a:spcAft>
                <a:spcPts val="0"/>
              </a:spcAft>
              <a:buFont typeface="Noto Sans Symbols"/>
              <a:buNone/>
            </a:pPr>
            <a:endParaRPr dirty="0"/>
          </a:p>
          <a:p>
            <a:pPr marL="2743200" lvl="6" indent="-88900">
              <a:spcBef>
                <a:spcPts val="0"/>
              </a:spcBef>
              <a:spcAft>
                <a:spcPts val="0"/>
              </a:spcAft>
              <a:buNone/>
            </a:pPr>
            <a:endParaRPr dirty="0"/>
          </a:p>
          <a:p>
            <a:pPr marL="3200400" lvl="7" indent="-88900">
              <a:spcBef>
                <a:spcPts val="0"/>
              </a:spcBef>
              <a:spcAft>
                <a:spcPts val="0"/>
              </a:spcAft>
              <a:buFont typeface="Courier New"/>
              <a:buNone/>
            </a:pPr>
            <a:endParaRPr dirty="0"/>
          </a:p>
          <a:p>
            <a:pPr marL="3657600" lvl="8" indent="-88900">
              <a:spcBef>
                <a:spcPts val="0"/>
              </a:spcBef>
              <a:spcAft>
                <a:spcPts val="0"/>
              </a:spcAft>
              <a:buFont typeface="Noto Sans Symbols"/>
              <a:buNone/>
            </a:pP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843137" y="1310241"/>
            <a:ext cx="7572021" cy="1470023"/>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419639"/>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SzPts val="1800"/>
              <a:buFont typeface="Arial"/>
              <a:buNone/>
              <a:defRPr sz="1800"/>
            </a:lvl3pPr>
            <a:lvl4pPr marL="0" marR="0" lvl="3" indent="0" algn="l" rtl="0">
              <a:spcBef>
                <a:spcPts val="0"/>
              </a:spcBef>
              <a:spcAft>
                <a:spcPts val="0"/>
              </a:spcAft>
              <a:buSzPts val="1800"/>
              <a:buFont typeface="Arial"/>
              <a:buNone/>
              <a:defRPr sz="1800"/>
            </a:lvl4pPr>
            <a:lvl5pPr marL="0" marR="0" lvl="4" indent="0" algn="l" rtl="0">
              <a:spcBef>
                <a:spcPts val="0"/>
              </a:spcBef>
              <a:spcAft>
                <a:spcPts val="0"/>
              </a:spcAft>
              <a:buSzPts val="1800"/>
              <a:buFont typeface="Arial"/>
              <a:buNone/>
              <a:defRPr sz="1800"/>
            </a:lvl5pPr>
            <a:lvl6pPr marL="0" marR="0" lvl="5" indent="0" algn="l" rtl="0">
              <a:spcBef>
                <a:spcPts val="0"/>
              </a:spcBef>
              <a:spcAft>
                <a:spcPts val="0"/>
              </a:spcAft>
              <a:buSzPts val="1800"/>
              <a:buFont typeface="Arial"/>
              <a:buNone/>
              <a:defRPr sz="1800"/>
            </a:lvl6pPr>
            <a:lvl7pPr marL="0" marR="0" lvl="6" indent="0" algn="l" rtl="0">
              <a:spcBef>
                <a:spcPts val="0"/>
              </a:spcBef>
              <a:spcAft>
                <a:spcPts val="0"/>
              </a:spcAft>
              <a:buSzPts val="1800"/>
              <a:buFont typeface="Arial"/>
              <a:buNone/>
              <a:defRPr sz="1800"/>
            </a:lvl7pPr>
            <a:lvl8pPr marL="0" marR="0" lvl="7" indent="0" algn="l" rtl="0">
              <a:spcBef>
                <a:spcPts val="0"/>
              </a:spcBef>
              <a:spcAft>
                <a:spcPts val="0"/>
              </a:spcAft>
              <a:buSzPts val="1800"/>
              <a:buFont typeface="Arial"/>
              <a:buNone/>
              <a:defRPr sz="1800"/>
            </a:lvl8pPr>
            <a:lvl9pPr marL="0" marR="0" lvl="8" indent="0" algn="l" rtl="0">
              <a:spcBef>
                <a:spcPts val="0"/>
              </a:spcBef>
              <a:spcAft>
                <a:spcPts val="0"/>
              </a:spcAft>
              <a:buSzPts val="1800"/>
              <a:buFont typeface="Arial"/>
              <a:buNone/>
              <a:defRPr sz="1800"/>
            </a:lvl9pPr>
          </a:lstStyle>
          <a:p>
            <a:endParaRPr/>
          </a:p>
        </p:txBody>
      </p:sp>
      <p:sp>
        <p:nvSpPr>
          <p:cNvPr id="41" name="Shape 41"/>
          <p:cNvSpPr txBox="1">
            <a:spLocks noGrp="1"/>
          </p:cNvSpPr>
          <p:nvPr>
            <p:ph type="subTitle" idx="1"/>
          </p:nvPr>
        </p:nvSpPr>
        <p:spPr>
          <a:xfrm>
            <a:off x="1371600" y="4312569"/>
            <a:ext cx="6400799" cy="1335047"/>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640"/>
              </a:spcBef>
              <a:spcAft>
                <a:spcPts val="0"/>
              </a:spcAft>
              <a:buClr>
                <a:srgbClr val="3D0962"/>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ctr" rtl="0">
              <a:lnSpc>
                <a:spcPct val="100000"/>
              </a:lnSpc>
              <a:spcBef>
                <a:spcPts val="560"/>
              </a:spcBef>
              <a:spcAft>
                <a:spcPts val="0"/>
              </a:spcAft>
              <a:buClr>
                <a:srgbClr val="A48CB6"/>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ctr" rtl="0">
              <a:lnSpc>
                <a:spcPct val="100000"/>
              </a:lnSpc>
              <a:spcBef>
                <a:spcPts val="480"/>
              </a:spcBef>
              <a:spcAft>
                <a:spcPts val="0"/>
              </a:spcAft>
              <a:buClr>
                <a:srgbClr val="A48CB6"/>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ctr" rtl="0">
              <a:lnSpc>
                <a:spcPct val="100000"/>
              </a:lnSpc>
              <a:spcBef>
                <a:spcPts val="400"/>
              </a:spcBef>
              <a:spcAft>
                <a:spcPts val="0"/>
              </a:spcAft>
              <a:buClr>
                <a:srgbClr val="A48CB6"/>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ctr" rtl="0">
              <a:lnSpc>
                <a:spcPct val="100000"/>
              </a:lnSpc>
              <a:spcBef>
                <a:spcPts val="400"/>
              </a:spcBef>
              <a:spcAft>
                <a:spcPts val="0"/>
              </a:spcAft>
              <a:buClr>
                <a:srgbClr val="A48CB6"/>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ctr" rtl="0">
              <a:lnSpc>
                <a:spcPct val="100000"/>
              </a:lnSpc>
              <a:spcBef>
                <a:spcPts val="400"/>
              </a:spcBef>
              <a:spcAft>
                <a:spcPts val="0"/>
              </a:spcAft>
              <a:buClr>
                <a:srgbClr val="A48CB6"/>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ctr" rtl="0">
              <a:lnSpc>
                <a:spcPct val="100000"/>
              </a:lnSpc>
              <a:spcBef>
                <a:spcPts val="400"/>
              </a:spcBef>
              <a:spcAft>
                <a:spcPts val="0"/>
              </a:spcAft>
              <a:buClr>
                <a:srgbClr val="A48CB6"/>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ctr" rtl="0">
              <a:lnSpc>
                <a:spcPct val="100000"/>
              </a:lnSpc>
              <a:spcBef>
                <a:spcPts val="400"/>
              </a:spcBef>
              <a:spcAft>
                <a:spcPts val="0"/>
              </a:spcAft>
              <a:buClr>
                <a:srgbClr val="A48CB6"/>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ctr" rtl="0">
              <a:lnSpc>
                <a:spcPct val="100000"/>
              </a:lnSpc>
              <a:spcBef>
                <a:spcPts val="400"/>
              </a:spcBef>
              <a:spcAft>
                <a:spcPts val="0"/>
              </a:spcAft>
              <a:buClr>
                <a:srgbClr val="A48CB6"/>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Shape 42"/>
          <p:cNvSpPr txBox="1">
            <a:spLocks noGrp="1"/>
          </p:cNvSpPr>
          <p:nvPr>
            <p:ph type="dt" idx="10"/>
          </p:nvPr>
        </p:nvSpPr>
        <p:spPr>
          <a:xfrm>
            <a:off x="457200" y="6356351"/>
            <a:ext cx="2133598"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6553201" y="6356351"/>
            <a:ext cx="2133598"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endParaRPr dirty="0"/>
          </a:p>
          <a:p>
            <a:pPr marL="457200" lvl="1" indent="-88900">
              <a:spcBef>
                <a:spcPts val="0"/>
              </a:spcBef>
              <a:spcAft>
                <a:spcPts val="0"/>
              </a:spcAft>
              <a:buFont typeface="Courier New"/>
              <a:buNone/>
            </a:pPr>
            <a:endParaRPr dirty="0"/>
          </a:p>
          <a:p>
            <a:pPr marL="914400" lvl="2" indent="-88900">
              <a:spcBef>
                <a:spcPts val="0"/>
              </a:spcBef>
              <a:spcAft>
                <a:spcPts val="0"/>
              </a:spcAft>
              <a:buFont typeface="Noto Sans Symbols"/>
              <a:buNone/>
            </a:pPr>
            <a:endParaRPr dirty="0"/>
          </a:p>
          <a:p>
            <a:pPr marL="1371600" lvl="3" indent="-88900">
              <a:spcBef>
                <a:spcPts val="0"/>
              </a:spcBef>
              <a:spcAft>
                <a:spcPts val="0"/>
              </a:spcAft>
              <a:buNone/>
            </a:pPr>
            <a:endParaRPr dirty="0"/>
          </a:p>
          <a:p>
            <a:pPr marL="1828800" lvl="4" indent="-88900">
              <a:spcBef>
                <a:spcPts val="0"/>
              </a:spcBef>
              <a:spcAft>
                <a:spcPts val="0"/>
              </a:spcAft>
              <a:buFont typeface="Courier New"/>
              <a:buNone/>
            </a:pPr>
            <a:endParaRPr dirty="0"/>
          </a:p>
          <a:p>
            <a:pPr marL="2286000" lvl="5" indent="-88900">
              <a:spcBef>
                <a:spcPts val="0"/>
              </a:spcBef>
              <a:spcAft>
                <a:spcPts val="0"/>
              </a:spcAft>
              <a:buFont typeface="Noto Sans Symbols"/>
              <a:buNone/>
            </a:pPr>
            <a:endParaRPr dirty="0"/>
          </a:p>
          <a:p>
            <a:pPr marL="2743200" lvl="6" indent="-88900">
              <a:spcBef>
                <a:spcPts val="0"/>
              </a:spcBef>
              <a:spcAft>
                <a:spcPts val="0"/>
              </a:spcAft>
              <a:buNone/>
            </a:pPr>
            <a:endParaRPr dirty="0"/>
          </a:p>
          <a:p>
            <a:pPr marL="3200400" lvl="7" indent="-88900">
              <a:spcBef>
                <a:spcPts val="0"/>
              </a:spcBef>
              <a:spcAft>
                <a:spcPts val="0"/>
              </a:spcAft>
              <a:buFont typeface="Courier New"/>
              <a:buNone/>
            </a:pPr>
            <a:endParaRPr dirty="0"/>
          </a:p>
          <a:p>
            <a:pPr marL="3657600" lvl="8" indent="-88900">
              <a:spcBef>
                <a:spcPts val="0"/>
              </a:spcBef>
              <a:spcAft>
                <a:spcPts val="0"/>
              </a:spcAft>
              <a:buFont typeface="Noto Sans Symbols"/>
              <a:buNone/>
            </a:pP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3052"/>
            <a:ext cx="3008313" cy="1162048"/>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419639"/>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SzPts val="1800"/>
              <a:buFont typeface="Arial"/>
              <a:buNone/>
              <a:defRPr sz="1800"/>
            </a:lvl3pPr>
            <a:lvl4pPr marL="0" marR="0" lvl="3" indent="0" algn="l" rtl="0">
              <a:spcBef>
                <a:spcPts val="0"/>
              </a:spcBef>
              <a:spcAft>
                <a:spcPts val="0"/>
              </a:spcAft>
              <a:buSzPts val="1800"/>
              <a:buFont typeface="Arial"/>
              <a:buNone/>
              <a:defRPr sz="1800"/>
            </a:lvl4pPr>
            <a:lvl5pPr marL="0" marR="0" lvl="4" indent="0" algn="l" rtl="0">
              <a:spcBef>
                <a:spcPts val="0"/>
              </a:spcBef>
              <a:spcAft>
                <a:spcPts val="0"/>
              </a:spcAft>
              <a:buSzPts val="1800"/>
              <a:buFont typeface="Arial"/>
              <a:buNone/>
              <a:defRPr sz="1800"/>
            </a:lvl5pPr>
            <a:lvl6pPr marL="0" marR="0" lvl="5" indent="0" algn="l" rtl="0">
              <a:spcBef>
                <a:spcPts val="0"/>
              </a:spcBef>
              <a:spcAft>
                <a:spcPts val="0"/>
              </a:spcAft>
              <a:buSzPts val="1800"/>
              <a:buFont typeface="Arial"/>
              <a:buNone/>
              <a:defRPr sz="1800"/>
            </a:lvl6pPr>
            <a:lvl7pPr marL="0" marR="0" lvl="6" indent="0" algn="l" rtl="0">
              <a:spcBef>
                <a:spcPts val="0"/>
              </a:spcBef>
              <a:spcAft>
                <a:spcPts val="0"/>
              </a:spcAft>
              <a:buSzPts val="1800"/>
              <a:buFont typeface="Arial"/>
              <a:buNone/>
              <a:defRPr sz="1800"/>
            </a:lvl7pPr>
            <a:lvl8pPr marL="0" marR="0" lvl="7" indent="0" algn="l" rtl="0">
              <a:spcBef>
                <a:spcPts val="0"/>
              </a:spcBef>
              <a:spcAft>
                <a:spcPts val="0"/>
              </a:spcAft>
              <a:buSzPts val="1800"/>
              <a:buFont typeface="Arial"/>
              <a:buNone/>
              <a:defRPr sz="1800"/>
            </a:lvl8pPr>
            <a:lvl9pPr marL="0" marR="0" lvl="8" indent="0" algn="l" rtl="0">
              <a:spcBef>
                <a:spcPts val="0"/>
              </a:spcBef>
              <a:spcAft>
                <a:spcPts val="0"/>
              </a:spcAft>
              <a:buSzPts val="1800"/>
              <a:buFont typeface="Arial"/>
              <a:buNone/>
              <a:defRPr sz="1800"/>
            </a:lvl9pPr>
          </a:lstStyle>
          <a:p>
            <a:endParaRPr/>
          </a:p>
        </p:txBody>
      </p:sp>
      <p:sp>
        <p:nvSpPr>
          <p:cNvPr id="47" name="Shape 47"/>
          <p:cNvSpPr txBox="1">
            <a:spLocks noGrp="1"/>
          </p:cNvSpPr>
          <p:nvPr>
            <p:ph type="body" idx="1"/>
          </p:nvPr>
        </p:nvSpPr>
        <p:spPr>
          <a:xfrm>
            <a:off x="3575050" y="273050"/>
            <a:ext cx="5111750" cy="5853111"/>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8" name="Shape 48"/>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3D0962"/>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3D0962"/>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3D0962"/>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3D0962"/>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3D0962"/>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9pPr>
          </a:lstStyle>
          <a:p>
            <a:endParaRPr/>
          </a:p>
        </p:txBody>
      </p:sp>
      <p:sp>
        <p:nvSpPr>
          <p:cNvPr id="49" name="Shape 49"/>
          <p:cNvSpPr txBox="1">
            <a:spLocks noGrp="1"/>
          </p:cNvSpPr>
          <p:nvPr>
            <p:ph type="dt" idx="10"/>
          </p:nvPr>
        </p:nvSpPr>
        <p:spPr>
          <a:xfrm>
            <a:off x="457200" y="6356351"/>
            <a:ext cx="2133598"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51" name="Shape 51"/>
          <p:cNvSpPr txBox="1">
            <a:spLocks noGrp="1"/>
          </p:cNvSpPr>
          <p:nvPr>
            <p:ph type="sldNum" idx="12"/>
          </p:nvPr>
        </p:nvSpPr>
        <p:spPr>
          <a:xfrm>
            <a:off x="6553201" y="6356351"/>
            <a:ext cx="2133598"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endParaRPr dirty="0"/>
          </a:p>
          <a:p>
            <a:pPr marL="457200" lvl="1" indent="-88900">
              <a:spcBef>
                <a:spcPts val="0"/>
              </a:spcBef>
              <a:spcAft>
                <a:spcPts val="0"/>
              </a:spcAft>
              <a:buFont typeface="Courier New"/>
              <a:buNone/>
            </a:pPr>
            <a:endParaRPr dirty="0"/>
          </a:p>
          <a:p>
            <a:pPr marL="914400" lvl="2" indent="-88900">
              <a:spcBef>
                <a:spcPts val="0"/>
              </a:spcBef>
              <a:spcAft>
                <a:spcPts val="0"/>
              </a:spcAft>
              <a:buFont typeface="Noto Sans Symbols"/>
              <a:buNone/>
            </a:pPr>
            <a:endParaRPr dirty="0"/>
          </a:p>
          <a:p>
            <a:pPr marL="1371600" lvl="3" indent="-88900">
              <a:spcBef>
                <a:spcPts val="0"/>
              </a:spcBef>
              <a:spcAft>
                <a:spcPts val="0"/>
              </a:spcAft>
              <a:buNone/>
            </a:pPr>
            <a:endParaRPr dirty="0"/>
          </a:p>
          <a:p>
            <a:pPr marL="1828800" lvl="4" indent="-88900">
              <a:spcBef>
                <a:spcPts val="0"/>
              </a:spcBef>
              <a:spcAft>
                <a:spcPts val="0"/>
              </a:spcAft>
              <a:buFont typeface="Courier New"/>
              <a:buNone/>
            </a:pPr>
            <a:endParaRPr dirty="0"/>
          </a:p>
          <a:p>
            <a:pPr marL="2286000" lvl="5" indent="-88900">
              <a:spcBef>
                <a:spcPts val="0"/>
              </a:spcBef>
              <a:spcAft>
                <a:spcPts val="0"/>
              </a:spcAft>
              <a:buFont typeface="Noto Sans Symbols"/>
              <a:buNone/>
            </a:pPr>
            <a:endParaRPr dirty="0"/>
          </a:p>
          <a:p>
            <a:pPr marL="2743200" lvl="6" indent="-88900">
              <a:spcBef>
                <a:spcPts val="0"/>
              </a:spcBef>
              <a:spcAft>
                <a:spcPts val="0"/>
              </a:spcAft>
              <a:buNone/>
            </a:pPr>
            <a:endParaRPr dirty="0"/>
          </a:p>
          <a:p>
            <a:pPr marL="3200400" lvl="7" indent="-88900">
              <a:spcBef>
                <a:spcPts val="0"/>
              </a:spcBef>
              <a:spcAft>
                <a:spcPts val="0"/>
              </a:spcAft>
              <a:buFont typeface="Courier New"/>
              <a:buNone/>
            </a:pPr>
            <a:endParaRPr dirty="0"/>
          </a:p>
          <a:p>
            <a:pPr marL="3657600" lvl="8" indent="-88900">
              <a:spcBef>
                <a:spcPts val="0"/>
              </a:spcBef>
              <a:spcAft>
                <a:spcPts val="0"/>
              </a:spcAft>
              <a:buFont typeface="Noto Sans Symbols"/>
              <a:buNone/>
            </a:pP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419639"/>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SzPts val="1800"/>
              <a:buFont typeface="Arial"/>
              <a:buNone/>
              <a:defRPr sz="1800"/>
            </a:lvl3pPr>
            <a:lvl4pPr marL="0" marR="0" lvl="3" indent="0" algn="l" rtl="0">
              <a:spcBef>
                <a:spcPts val="0"/>
              </a:spcBef>
              <a:spcAft>
                <a:spcPts val="0"/>
              </a:spcAft>
              <a:buSzPts val="1800"/>
              <a:buFont typeface="Arial"/>
              <a:buNone/>
              <a:defRPr sz="1800"/>
            </a:lvl4pPr>
            <a:lvl5pPr marL="0" marR="0" lvl="4" indent="0" algn="l" rtl="0">
              <a:spcBef>
                <a:spcPts val="0"/>
              </a:spcBef>
              <a:spcAft>
                <a:spcPts val="0"/>
              </a:spcAft>
              <a:buSzPts val="1800"/>
              <a:buFont typeface="Arial"/>
              <a:buNone/>
              <a:defRPr sz="1800"/>
            </a:lvl5pPr>
            <a:lvl6pPr marL="0" marR="0" lvl="5" indent="0" algn="l" rtl="0">
              <a:spcBef>
                <a:spcPts val="0"/>
              </a:spcBef>
              <a:spcAft>
                <a:spcPts val="0"/>
              </a:spcAft>
              <a:buSzPts val="1800"/>
              <a:buFont typeface="Arial"/>
              <a:buNone/>
              <a:defRPr sz="1800"/>
            </a:lvl6pPr>
            <a:lvl7pPr marL="0" marR="0" lvl="6" indent="0" algn="l" rtl="0">
              <a:spcBef>
                <a:spcPts val="0"/>
              </a:spcBef>
              <a:spcAft>
                <a:spcPts val="0"/>
              </a:spcAft>
              <a:buSzPts val="1800"/>
              <a:buFont typeface="Arial"/>
              <a:buNone/>
              <a:defRPr sz="1800"/>
            </a:lvl7pPr>
            <a:lvl8pPr marL="0" marR="0" lvl="7" indent="0" algn="l" rtl="0">
              <a:spcBef>
                <a:spcPts val="0"/>
              </a:spcBef>
              <a:spcAft>
                <a:spcPts val="0"/>
              </a:spcAft>
              <a:buSzPts val="1800"/>
              <a:buFont typeface="Arial"/>
              <a:buNone/>
              <a:defRPr sz="1800"/>
            </a:lvl8pPr>
            <a:lvl9pPr marL="0" marR="0" lvl="8" indent="0" algn="l" rtl="0">
              <a:spcBef>
                <a:spcPts val="0"/>
              </a:spcBef>
              <a:spcAft>
                <a:spcPts val="0"/>
              </a:spcAft>
              <a:buSzPts val="1800"/>
              <a:buFont typeface="Arial"/>
              <a:buNone/>
              <a:defRPr sz="1800"/>
            </a:lvl9pPr>
          </a:lstStyle>
          <a:p>
            <a:endParaRPr/>
          </a:p>
        </p:txBody>
      </p:sp>
      <p:sp>
        <p:nvSpPr>
          <p:cNvPr id="54" name="Shape 5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64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5" name="Shape 55"/>
          <p:cNvSpPr txBox="1">
            <a:spLocks noGrp="1"/>
          </p:cNvSpPr>
          <p:nvPr>
            <p:ph type="dt" idx="10"/>
          </p:nvPr>
        </p:nvSpPr>
        <p:spPr>
          <a:xfrm>
            <a:off x="457200" y="6356351"/>
            <a:ext cx="2133598"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sldNum" idx="12"/>
          </p:nvPr>
        </p:nvSpPr>
        <p:spPr>
          <a:xfrm>
            <a:off x="6553201" y="6356351"/>
            <a:ext cx="2133598"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endParaRPr dirty="0"/>
          </a:p>
          <a:p>
            <a:pPr marL="457200" lvl="1" indent="-88900">
              <a:spcBef>
                <a:spcPts val="0"/>
              </a:spcBef>
              <a:spcAft>
                <a:spcPts val="0"/>
              </a:spcAft>
              <a:buFont typeface="Courier New"/>
              <a:buNone/>
            </a:pPr>
            <a:endParaRPr dirty="0"/>
          </a:p>
          <a:p>
            <a:pPr marL="914400" lvl="2" indent="-88900">
              <a:spcBef>
                <a:spcPts val="0"/>
              </a:spcBef>
              <a:spcAft>
                <a:spcPts val="0"/>
              </a:spcAft>
              <a:buFont typeface="Noto Sans Symbols"/>
              <a:buNone/>
            </a:pPr>
            <a:endParaRPr dirty="0"/>
          </a:p>
          <a:p>
            <a:pPr marL="1371600" lvl="3" indent="-88900">
              <a:spcBef>
                <a:spcPts val="0"/>
              </a:spcBef>
              <a:spcAft>
                <a:spcPts val="0"/>
              </a:spcAft>
              <a:buNone/>
            </a:pPr>
            <a:endParaRPr dirty="0"/>
          </a:p>
          <a:p>
            <a:pPr marL="1828800" lvl="4" indent="-88900">
              <a:spcBef>
                <a:spcPts val="0"/>
              </a:spcBef>
              <a:spcAft>
                <a:spcPts val="0"/>
              </a:spcAft>
              <a:buFont typeface="Courier New"/>
              <a:buNone/>
            </a:pPr>
            <a:endParaRPr dirty="0"/>
          </a:p>
          <a:p>
            <a:pPr marL="2286000" lvl="5" indent="-88900">
              <a:spcBef>
                <a:spcPts val="0"/>
              </a:spcBef>
              <a:spcAft>
                <a:spcPts val="0"/>
              </a:spcAft>
              <a:buFont typeface="Noto Sans Symbols"/>
              <a:buNone/>
            </a:pPr>
            <a:endParaRPr dirty="0"/>
          </a:p>
          <a:p>
            <a:pPr marL="2743200" lvl="6" indent="-88900">
              <a:spcBef>
                <a:spcPts val="0"/>
              </a:spcBef>
              <a:spcAft>
                <a:spcPts val="0"/>
              </a:spcAft>
              <a:buNone/>
            </a:pPr>
            <a:endParaRPr dirty="0"/>
          </a:p>
          <a:p>
            <a:pPr marL="3200400" lvl="7" indent="-88900">
              <a:spcBef>
                <a:spcPts val="0"/>
              </a:spcBef>
              <a:spcAft>
                <a:spcPts val="0"/>
              </a:spcAft>
              <a:buFont typeface="Courier New"/>
              <a:buNone/>
            </a:pPr>
            <a:endParaRPr dirty="0"/>
          </a:p>
          <a:p>
            <a:pPr marL="3657600" lvl="8" indent="-88900">
              <a:spcBef>
                <a:spcPts val="0"/>
              </a:spcBef>
              <a:spcAft>
                <a:spcPts val="0"/>
              </a:spcAft>
              <a:buFont typeface="Noto Sans Symbols"/>
              <a:buNone/>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rot="5400000">
            <a:off x="4732338" y="2171700"/>
            <a:ext cx="5851525" cy="20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419639"/>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SzPts val="1800"/>
              <a:buFont typeface="Arial"/>
              <a:buNone/>
              <a:defRPr sz="1800"/>
            </a:lvl3pPr>
            <a:lvl4pPr marL="0" marR="0" lvl="3" indent="0" algn="l" rtl="0">
              <a:spcBef>
                <a:spcPts val="0"/>
              </a:spcBef>
              <a:spcAft>
                <a:spcPts val="0"/>
              </a:spcAft>
              <a:buSzPts val="1800"/>
              <a:buFont typeface="Arial"/>
              <a:buNone/>
              <a:defRPr sz="1800"/>
            </a:lvl4pPr>
            <a:lvl5pPr marL="0" marR="0" lvl="4" indent="0" algn="l" rtl="0">
              <a:spcBef>
                <a:spcPts val="0"/>
              </a:spcBef>
              <a:spcAft>
                <a:spcPts val="0"/>
              </a:spcAft>
              <a:buSzPts val="1800"/>
              <a:buFont typeface="Arial"/>
              <a:buNone/>
              <a:defRPr sz="1800"/>
            </a:lvl5pPr>
            <a:lvl6pPr marL="0" marR="0" lvl="5" indent="0" algn="l" rtl="0">
              <a:spcBef>
                <a:spcPts val="0"/>
              </a:spcBef>
              <a:spcAft>
                <a:spcPts val="0"/>
              </a:spcAft>
              <a:buSzPts val="1800"/>
              <a:buFont typeface="Arial"/>
              <a:buNone/>
              <a:defRPr sz="1800"/>
            </a:lvl6pPr>
            <a:lvl7pPr marL="0" marR="0" lvl="6" indent="0" algn="l" rtl="0">
              <a:spcBef>
                <a:spcPts val="0"/>
              </a:spcBef>
              <a:spcAft>
                <a:spcPts val="0"/>
              </a:spcAft>
              <a:buSzPts val="1800"/>
              <a:buFont typeface="Arial"/>
              <a:buNone/>
              <a:defRPr sz="1800"/>
            </a:lvl7pPr>
            <a:lvl8pPr marL="0" marR="0" lvl="7" indent="0" algn="l" rtl="0">
              <a:spcBef>
                <a:spcPts val="0"/>
              </a:spcBef>
              <a:spcAft>
                <a:spcPts val="0"/>
              </a:spcAft>
              <a:buSzPts val="1800"/>
              <a:buFont typeface="Arial"/>
              <a:buNone/>
              <a:defRPr sz="1800"/>
            </a:lvl8pPr>
            <a:lvl9pPr marL="0" marR="0" lvl="8" indent="0" algn="l" rtl="0">
              <a:spcBef>
                <a:spcPts val="0"/>
              </a:spcBef>
              <a:spcAft>
                <a:spcPts val="0"/>
              </a:spcAft>
              <a:buSzPts val="1800"/>
              <a:buFont typeface="Arial"/>
              <a:buNone/>
              <a:defRPr sz="1800"/>
            </a:lvl9pPr>
          </a:lstStyle>
          <a:p>
            <a:endParaRPr/>
          </a:p>
        </p:txBody>
      </p:sp>
      <p:sp>
        <p:nvSpPr>
          <p:cNvPr id="60" name="Shape 60"/>
          <p:cNvSpPr txBox="1">
            <a:spLocks noGrp="1"/>
          </p:cNvSpPr>
          <p:nvPr>
            <p:ph type="body" idx="1"/>
          </p:nvPr>
        </p:nvSpPr>
        <p:spPr>
          <a:xfrm rot="5400000">
            <a:off x="541336" y="190500"/>
            <a:ext cx="5851525" cy="6019798"/>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64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1" name="Shape 61"/>
          <p:cNvSpPr txBox="1">
            <a:spLocks noGrp="1"/>
          </p:cNvSpPr>
          <p:nvPr>
            <p:ph type="dt" idx="10"/>
          </p:nvPr>
        </p:nvSpPr>
        <p:spPr>
          <a:xfrm>
            <a:off x="457200" y="6356351"/>
            <a:ext cx="2133598"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62" name="Shape 62"/>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63" name="Shape 63"/>
          <p:cNvSpPr txBox="1">
            <a:spLocks noGrp="1"/>
          </p:cNvSpPr>
          <p:nvPr>
            <p:ph type="sldNum" idx="12"/>
          </p:nvPr>
        </p:nvSpPr>
        <p:spPr>
          <a:xfrm>
            <a:off x="6553201" y="6356351"/>
            <a:ext cx="2133598"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450"/>
              <a:buFont typeface="Arial"/>
              <a:buNone/>
              <a:defRPr sz="18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endParaRPr dirty="0"/>
          </a:p>
          <a:p>
            <a:pPr marL="457200" lvl="1" indent="-88900">
              <a:spcBef>
                <a:spcPts val="0"/>
              </a:spcBef>
              <a:spcAft>
                <a:spcPts val="0"/>
              </a:spcAft>
              <a:buFont typeface="Courier New"/>
              <a:buNone/>
            </a:pPr>
            <a:endParaRPr dirty="0"/>
          </a:p>
          <a:p>
            <a:pPr marL="914400" lvl="2" indent="-88900">
              <a:spcBef>
                <a:spcPts val="0"/>
              </a:spcBef>
              <a:spcAft>
                <a:spcPts val="0"/>
              </a:spcAft>
              <a:buFont typeface="Noto Sans Symbols"/>
              <a:buNone/>
            </a:pPr>
            <a:endParaRPr dirty="0"/>
          </a:p>
          <a:p>
            <a:pPr marL="1371600" lvl="3" indent="-88900">
              <a:spcBef>
                <a:spcPts val="0"/>
              </a:spcBef>
              <a:spcAft>
                <a:spcPts val="0"/>
              </a:spcAft>
              <a:buNone/>
            </a:pPr>
            <a:endParaRPr dirty="0"/>
          </a:p>
          <a:p>
            <a:pPr marL="1828800" lvl="4" indent="-88900">
              <a:spcBef>
                <a:spcPts val="0"/>
              </a:spcBef>
              <a:spcAft>
                <a:spcPts val="0"/>
              </a:spcAft>
              <a:buFont typeface="Courier New"/>
              <a:buNone/>
            </a:pPr>
            <a:endParaRPr dirty="0"/>
          </a:p>
          <a:p>
            <a:pPr marL="2286000" lvl="5" indent="-88900">
              <a:spcBef>
                <a:spcPts val="0"/>
              </a:spcBef>
              <a:spcAft>
                <a:spcPts val="0"/>
              </a:spcAft>
              <a:buFont typeface="Noto Sans Symbols"/>
              <a:buNone/>
            </a:pPr>
            <a:endParaRPr dirty="0"/>
          </a:p>
          <a:p>
            <a:pPr marL="2743200" lvl="6" indent="-88900">
              <a:spcBef>
                <a:spcPts val="0"/>
              </a:spcBef>
              <a:spcAft>
                <a:spcPts val="0"/>
              </a:spcAft>
              <a:buNone/>
            </a:pPr>
            <a:endParaRPr dirty="0"/>
          </a:p>
          <a:p>
            <a:pPr marL="3200400" lvl="7" indent="-88900">
              <a:spcBef>
                <a:spcPts val="0"/>
              </a:spcBef>
              <a:spcAft>
                <a:spcPts val="0"/>
              </a:spcAft>
              <a:buFont typeface="Courier New"/>
              <a:buNone/>
            </a:pPr>
            <a:endParaRPr dirty="0"/>
          </a:p>
          <a:p>
            <a:pPr marL="3657600" lvl="8" indent="-88900">
              <a:spcBef>
                <a:spcPts val="0"/>
              </a:spcBef>
              <a:spcAft>
                <a:spcPts val="0"/>
              </a:spcAft>
              <a:buFont typeface="Noto Sans Symbols"/>
              <a:buNone/>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Shape 10"/>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64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 name="Shape 11"/>
          <p:cNvSpPr txBox="1">
            <a:spLocks noGrp="1"/>
          </p:cNvSpPr>
          <p:nvPr>
            <p:ph type="dt" idx="10"/>
          </p:nvPr>
        </p:nvSpPr>
        <p:spPr>
          <a:xfrm>
            <a:off x="457200" y="6356351"/>
            <a:ext cx="2133598"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sldNum" idx="12"/>
          </p:nvPr>
        </p:nvSpPr>
        <p:spPr>
          <a:xfrm>
            <a:off x="6553201" y="6356351"/>
            <a:ext cx="2133598"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dirty="0"/>
          </a:p>
          <a:p>
            <a:pPr marL="457200" lvl="1" indent="-88900">
              <a:spcBef>
                <a:spcPts val="0"/>
              </a:spcBef>
              <a:spcAft>
                <a:spcPts val="0"/>
              </a:spcAft>
              <a:buFont typeface="Courier New"/>
              <a:buNone/>
            </a:pPr>
            <a:endParaRPr dirty="0"/>
          </a:p>
          <a:p>
            <a:pPr marL="914400" lvl="2" indent="-88900">
              <a:spcBef>
                <a:spcPts val="0"/>
              </a:spcBef>
              <a:spcAft>
                <a:spcPts val="0"/>
              </a:spcAft>
              <a:buFont typeface="Noto Sans Symbols"/>
              <a:buNone/>
            </a:pPr>
            <a:endParaRPr dirty="0"/>
          </a:p>
          <a:p>
            <a:pPr marL="1371600" lvl="3" indent="-88900">
              <a:spcBef>
                <a:spcPts val="0"/>
              </a:spcBef>
              <a:spcAft>
                <a:spcPts val="0"/>
              </a:spcAft>
              <a:buNone/>
            </a:pPr>
            <a:endParaRPr dirty="0"/>
          </a:p>
          <a:p>
            <a:pPr marL="1828800" lvl="4" indent="-88900">
              <a:spcBef>
                <a:spcPts val="0"/>
              </a:spcBef>
              <a:spcAft>
                <a:spcPts val="0"/>
              </a:spcAft>
              <a:buFont typeface="Courier New"/>
              <a:buNone/>
            </a:pPr>
            <a:endParaRPr dirty="0"/>
          </a:p>
          <a:p>
            <a:pPr marL="2286000" lvl="5" indent="-88900">
              <a:spcBef>
                <a:spcPts val="0"/>
              </a:spcBef>
              <a:spcAft>
                <a:spcPts val="0"/>
              </a:spcAft>
              <a:buFont typeface="Noto Sans Symbols"/>
              <a:buNone/>
            </a:pPr>
            <a:endParaRPr dirty="0"/>
          </a:p>
          <a:p>
            <a:pPr marL="2743200" lvl="6" indent="-88900">
              <a:spcBef>
                <a:spcPts val="0"/>
              </a:spcBef>
              <a:spcAft>
                <a:spcPts val="0"/>
              </a:spcAft>
              <a:buNone/>
            </a:pPr>
            <a:endParaRPr dirty="0"/>
          </a:p>
          <a:p>
            <a:pPr marL="3200400" lvl="7" indent="-88900">
              <a:spcBef>
                <a:spcPts val="0"/>
              </a:spcBef>
              <a:spcAft>
                <a:spcPts val="0"/>
              </a:spcAft>
              <a:buFont typeface="Courier New"/>
              <a:buNone/>
            </a:pPr>
            <a:endParaRPr dirty="0"/>
          </a:p>
          <a:p>
            <a:pPr marL="3657600" lvl="8" indent="-88900">
              <a:spcBef>
                <a:spcPts val="0"/>
              </a:spcBef>
              <a:spcAft>
                <a:spcPts val="0"/>
              </a:spcAft>
              <a:buFont typeface="Noto Sans Symbols"/>
              <a:buNone/>
            </a:pPr>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www.chronicdisease.org/shvideos" TargetMode="External"/><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www.chronicdisease.org/shvideos" TargetMode="External"/><Relationship Id="rId4" Type="http://schemas.openxmlformats.org/officeDocument/2006/relationships/image" Target="../media/image40.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hyperlink" Target="http://www.nacddresourceguide.org/schoolhealth" TargetMode="External"/><Relationship Id="rId3" Type="http://schemas.openxmlformats.org/officeDocument/2006/relationships/hyperlink" Target="http://www.cdc.gov/healthyschools/wscc/index.htm" TargetMode="External"/><Relationship Id="rId7" Type="http://schemas.openxmlformats.org/officeDocument/2006/relationships/hyperlink" Target="http://www.chronicdisease.org/schoolhealth"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cdc.gov/healthyschools/shi/index.htm" TargetMode="External"/><Relationship Id="rId5" Type="http://schemas.openxmlformats.org/officeDocument/2006/relationships/hyperlink" Target="http://www.cdc.gov/healthyschools/vhs/index.html" TargetMode="External"/><Relationship Id="rId4" Type="http://schemas.openxmlformats.org/officeDocument/2006/relationships/hyperlink" Target="https://www.cdc.gov/healthyschools/index.htm" TargetMode="External"/><Relationship Id="rId9" Type="http://schemas.openxmlformats.org/officeDocument/2006/relationships/hyperlink" Target="http://www.chronicdisease.org/shvideo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cdc.gov/healthyschools/health_and_academics/index.ht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www.chronicdisease.org/resource/resmgr/school_health/wscc_ppt_references.pdf"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SCCTTitle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35" y="0"/>
            <a:ext cx="9159535" cy="6869651"/>
          </a:xfrm>
          <a:prstGeom prst="rect">
            <a:avLst/>
          </a:prstGeom>
        </p:spPr>
      </p:pic>
    </p:spTree>
    <p:extLst>
      <p:ext uri="{BB962C8B-B14F-4D97-AF65-F5344CB8AC3E}">
        <p14:creationId xmlns:p14="http://schemas.microsoft.com/office/powerpoint/2010/main" val="864046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EXPANSION OF THE COMPONENTS</a:t>
            </a:r>
            <a:endParaRPr dirty="0"/>
          </a:p>
        </p:txBody>
      </p:sp>
      <p:sp>
        <p:nvSpPr>
          <p:cNvPr id="147" name="Shape 147"/>
          <p:cNvSpPr txBox="1">
            <a:spLocks noGrp="1"/>
          </p:cNvSpPr>
          <p:nvPr>
            <p:ph type="body" idx="4294967295"/>
          </p:nvPr>
        </p:nvSpPr>
        <p:spPr>
          <a:xfrm>
            <a:off x="285750" y="1261185"/>
            <a:ext cx="3955152" cy="89546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rgbClr val="FFB25B"/>
                </a:solidFill>
                <a:latin typeface="Arial" panose="020B0604020202020204" pitchFamily="34" charset="0"/>
                <a:cs typeface="Arial" panose="020B0604020202020204" pitchFamily="34" charset="0"/>
              </a:rPr>
              <a:t>Healthy and Safe</a:t>
            </a:r>
            <a:br>
              <a:rPr lang="en-US" sz="2800" b="1" dirty="0">
                <a:solidFill>
                  <a:srgbClr val="FFB25B"/>
                </a:solidFill>
                <a:latin typeface="Arial" panose="020B0604020202020204" pitchFamily="34" charset="0"/>
                <a:cs typeface="Arial" panose="020B0604020202020204" pitchFamily="34" charset="0"/>
              </a:rPr>
            </a:br>
            <a:r>
              <a:rPr lang="en-US" sz="2800" b="1" dirty="0">
                <a:solidFill>
                  <a:srgbClr val="FFB25B"/>
                </a:solidFill>
                <a:latin typeface="Arial" panose="020B0604020202020204" pitchFamily="34" charset="0"/>
                <a:cs typeface="Arial" panose="020B0604020202020204" pitchFamily="34" charset="0"/>
              </a:rPr>
              <a:t>School Environment</a:t>
            </a:r>
            <a:endParaRPr sz="2800" b="1" dirty="0">
              <a:solidFill>
                <a:srgbClr val="FFB25B"/>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sz="1800" dirty="0"/>
          </a:p>
          <a:p>
            <a:pPr marL="0" marR="0" lvl="0" indent="0" algn="ctr" rtl="0">
              <a:lnSpc>
                <a:spcPct val="100000"/>
              </a:lnSpc>
              <a:spcBef>
                <a:spcPts val="0"/>
              </a:spcBef>
              <a:spcAft>
                <a:spcPts val="0"/>
              </a:spcAft>
              <a:buNone/>
            </a:pPr>
            <a:endParaRPr sz="1800" dirty="0">
              <a:solidFill>
                <a:schemeClr val="accent2"/>
              </a:solidFill>
            </a:endParaRPr>
          </a:p>
          <a:p>
            <a:pPr marL="0" marR="0" lvl="0" indent="0" algn="ctr" rtl="0">
              <a:lnSpc>
                <a:spcPct val="100000"/>
              </a:lnSpc>
              <a:spcBef>
                <a:spcPts val="0"/>
              </a:spcBef>
              <a:spcAft>
                <a:spcPts val="0"/>
              </a:spcAft>
              <a:buNone/>
            </a:pPr>
            <a:endParaRPr sz="1800" dirty="0"/>
          </a:p>
        </p:txBody>
      </p:sp>
      <p:cxnSp>
        <p:nvCxnSpPr>
          <p:cNvPr id="148" name="Shape 148"/>
          <p:cNvCxnSpPr/>
          <p:nvPr/>
        </p:nvCxnSpPr>
        <p:spPr>
          <a:xfrm flipH="1">
            <a:off x="1420950" y="2258858"/>
            <a:ext cx="533400" cy="528000"/>
          </a:xfrm>
          <a:prstGeom prst="straightConnector1">
            <a:avLst/>
          </a:prstGeom>
          <a:noFill/>
          <a:ln w="38100" cap="flat" cmpd="sng">
            <a:solidFill>
              <a:schemeClr val="accent4"/>
            </a:solidFill>
            <a:prstDash val="solid"/>
            <a:round/>
            <a:headEnd type="none" w="lg" len="lg"/>
            <a:tailEnd type="triangle" w="lg" len="lg"/>
          </a:ln>
        </p:spPr>
      </p:cxnSp>
      <p:sp>
        <p:nvSpPr>
          <p:cNvPr id="149" name="Shape 149"/>
          <p:cNvSpPr txBox="1">
            <a:spLocks noGrp="1"/>
          </p:cNvSpPr>
          <p:nvPr>
            <p:ph type="body" idx="4294967295"/>
          </p:nvPr>
        </p:nvSpPr>
        <p:spPr>
          <a:xfrm>
            <a:off x="51347" y="2678099"/>
            <a:ext cx="2304000" cy="1239041"/>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2400" b="1" dirty="0">
                <a:solidFill>
                  <a:schemeClr val="accent6"/>
                </a:solidFill>
                <a:latin typeface="Arial" panose="020B0604020202020204" pitchFamily="34" charset="0"/>
                <a:cs typeface="Arial" panose="020B0604020202020204" pitchFamily="34" charset="0"/>
              </a:rPr>
              <a:t>Social &amp;</a:t>
            </a:r>
            <a:endParaRPr sz="2400" b="1" dirty="0">
              <a:solidFill>
                <a:schemeClr val="accent6"/>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sz="2400" b="1" dirty="0">
                <a:solidFill>
                  <a:schemeClr val="accent6"/>
                </a:solidFill>
                <a:latin typeface="Arial" panose="020B0604020202020204" pitchFamily="34" charset="0"/>
                <a:cs typeface="Arial" panose="020B0604020202020204" pitchFamily="34" charset="0"/>
              </a:rPr>
              <a:t>Emotional Climate</a:t>
            </a:r>
            <a:endParaRPr sz="2400" b="1" dirty="0">
              <a:latin typeface="Arial" panose="020B0604020202020204" pitchFamily="34" charset="0"/>
              <a:cs typeface="Arial" panose="020B0604020202020204" pitchFamily="34" charset="0"/>
            </a:endParaRPr>
          </a:p>
        </p:txBody>
      </p:sp>
      <p:sp>
        <p:nvSpPr>
          <p:cNvPr id="150" name="Shape 150"/>
          <p:cNvSpPr txBox="1">
            <a:spLocks noGrp="1"/>
          </p:cNvSpPr>
          <p:nvPr>
            <p:ph type="body" idx="4294967295"/>
          </p:nvPr>
        </p:nvSpPr>
        <p:spPr>
          <a:xfrm>
            <a:off x="2355348" y="2726574"/>
            <a:ext cx="2117478" cy="1190567"/>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2400" b="1" dirty="0">
                <a:solidFill>
                  <a:schemeClr val="accent6"/>
                </a:solidFill>
                <a:latin typeface="Arial" panose="020B0604020202020204" pitchFamily="34" charset="0"/>
                <a:cs typeface="Arial" panose="020B0604020202020204" pitchFamily="34" charset="0"/>
              </a:rPr>
              <a:t>Physical</a:t>
            </a:r>
            <a:endParaRPr sz="2400" b="1" dirty="0">
              <a:solidFill>
                <a:schemeClr val="accent6"/>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sz="2400" b="1" dirty="0">
                <a:solidFill>
                  <a:schemeClr val="accent6"/>
                </a:solidFill>
                <a:latin typeface="Arial" panose="020B0604020202020204" pitchFamily="34" charset="0"/>
                <a:cs typeface="Arial" panose="020B0604020202020204" pitchFamily="34" charset="0"/>
              </a:rPr>
              <a:t>Environment</a:t>
            </a:r>
            <a:endParaRPr sz="2400" b="1" dirty="0">
              <a:solidFill>
                <a:schemeClr val="accent6"/>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endParaRPr sz="1800" dirty="0"/>
          </a:p>
        </p:txBody>
      </p:sp>
      <p:cxnSp>
        <p:nvCxnSpPr>
          <p:cNvPr id="151" name="Shape 151"/>
          <p:cNvCxnSpPr/>
          <p:nvPr/>
        </p:nvCxnSpPr>
        <p:spPr>
          <a:xfrm>
            <a:off x="2584017" y="2251114"/>
            <a:ext cx="533400" cy="528000"/>
          </a:xfrm>
          <a:prstGeom prst="straightConnector1">
            <a:avLst/>
          </a:prstGeom>
          <a:noFill/>
          <a:ln w="38100" cap="flat" cmpd="sng">
            <a:solidFill>
              <a:schemeClr val="accent4"/>
            </a:solidFill>
            <a:prstDash val="solid"/>
            <a:round/>
            <a:headEnd type="none" w="lg" len="lg"/>
            <a:tailEnd type="triangle" w="lg" len="lg"/>
          </a:ln>
        </p:spPr>
      </p:cxnSp>
      <p:sp>
        <p:nvSpPr>
          <p:cNvPr id="152" name="Shape 152"/>
          <p:cNvSpPr txBox="1">
            <a:spLocks noGrp="1"/>
          </p:cNvSpPr>
          <p:nvPr>
            <p:ph type="body" idx="4294967295"/>
          </p:nvPr>
        </p:nvSpPr>
        <p:spPr>
          <a:xfrm>
            <a:off x="4472826" y="1231075"/>
            <a:ext cx="4551547" cy="8566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2800" b="1" dirty="0">
                <a:solidFill>
                  <a:srgbClr val="FFB25B"/>
                </a:solidFill>
                <a:latin typeface="Arial" panose="020B0604020202020204" pitchFamily="34" charset="0"/>
                <a:cs typeface="Arial" panose="020B0604020202020204" pitchFamily="34" charset="0"/>
              </a:rPr>
              <a:t>Family/</a:t>
            </a:r>
            <a:br>
              <a:rPr lang="en-US" sz="2800" b="1" dirty="0">
                <a:solidFill>
                  <a:srgbClr val="FFB25B"/>
                </a:solidFill>
                <a:latin typeface="Arial" panose="020B0604020202020204" pitchFamily="34" charset="0"/>
                <a:cs typeface="Arial" panose="020B0604020202020204" pitchFamily="34" charset="0"/>
              </a:rPr>
            </a:br>
            <a:r>
              <a:rPr lang="en-US" sz="2800" b="1" dirty="0">
                <a:solidFill>
                  <a:srgbClr val="FFB25B"/>
                </a:solidFill>
                <a:latin typeface="Arial" panose="020B0604020202020204" pitchFamily="34" charset="0"/>
                <a:cs typeface="Arial" panose="020B0604020202020204" pitchFamily="34" charset="0"/>
              </a:rPr>
              <a:t>Community Involvement</a:t>
            </a:r>
            <a:endParaRPr sz="2800" b="1" dirty="0">
              <a:solidFill>
                <a:srgbClr val="FFB25B"/>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endParaRPr sz="1800" dirty="0"/>
          </a:p>
        </p:txBody>
      </p:sp>
      <p:cxnSp>
        <p:nvCxnSpPr>
          <p:cNvPr id="153" name="Shape 153"/>
          <p:cNvCxnSpPr/>
          <p:nvPr/>
        </p:nvCxnSpPr>
        <p:spPr>
          <a:xfrm flipH="1">
            <a:off x="5835505" y="2314625"/>
            <a:ext cx="533400" cy="528000"/>
          </a:xfrm>
          <a:prstGeom prst="straightConnector1">
            <a:avLst/>
          </a:prstGeom>
          <a:noFill/>
          <a:ln w="38100" cap="flat" cmpd="sng">
            <a:solidFill>
              <a:schemeClr val="accent4"/>
            </a:solidFill>
            <a:prstDash val="solid"/>
            <a:round/>
            <a:headEnd type="none" w="lg" len="lg"/>
            <a:tailEnd type="triangle" w="lg" len="lg"/>
          </a:ln>
        </p:spPr>
      </p:cxnSp>
      <p:sp>
        <p:nvSpPr>
          <p:cNvPr id="154" name="Shape 154"/>
          <p:cNvSpPr txBox="1">
            <a:spLocks noGrp="1"/>
          </p:cNvSpPr>
          <p:nvPr>
            <p:ph type="body" idx="4294967295"/>
          </p:nvPr>
        </p:nvSpPr>
        <p:spPr>
          <a:xfrm>
            <a:off x="4701496" y="2726575"/>
            <a:ext cx="2023254" cy="10548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2400" b="1" dirty="0">
                <a:solidFill>
                  <a:schemeClr val="accent6"/>
                </a:solidFill>
                <a:latin typeface="Arial" panose="020B0604020202020204" pitchFamily="34" charset="0"/>
                <a:cs typeface="Arial" panose="020B0604020202020204" pitchFamily="34" charset="0"/>
              </a:rPr>
              <a:t>Community</a:t>
            </a:r>
            <a:endParaRPr sz="2400" b="1" dirty="0">
              <a:solidFill>
                <a:schemeClr val="accent6"/>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sz="2400" b="1" dirty="0">
                <a:solidFill>
                  <a:schemeClr val="accent6"/>
                </a:solidFill>
                <a:latin typeface="Arial" panose="020B0604020202020204" pitchFamily="34" charset="0"/>
                <a:cs typeface="Arial" panose="020B0604020202020204" pitchFamily="34" charset="0"/>
              </a:rPr>
              <a:t>Involvement</a:t>
            </a:r>
            <a:endParaRPr sz="2400" b="1" dirty="0">
              <a:solidFill>
                <a:schemeClr val="accent6"/>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endParaRPr sz="1800" dirty="0"/>
          </a:p>
        </p:txBody>
      </p:sp>
      <p:sp>
        <p:nvSpPr>
          <p:cNvPr id="155" name="Shape 155"/>
          <p:cNvSpPr txBox="1">
            <a:spLocks noGrp="1"/>
          </p:cNvSpPr>
          <p:nvPr>
            <p:ph type="body" idx="4294967295"/>
          </p:nvPr>
        </p:nvSpPr>
        <p:spPr>
          <a:xfrm>
            <a:off x="6909576" y="2726575"/>
            <a:ext cx="2062500" cy="10548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2400" b="1" dirty="0">
                <a:solidFill>
                  <a:schemeClr val="accent6"/>
                </a:solidFill>
                <a:latin typeface="Arial" panose="020B0604020202020204" pitchFamily="34" charset="0"/>
                <a:cs typeface="Arial" panose="020B0604020202020204" pitchFamily="34" charset="0"/>
              </a:rPr>
              <a:t>Family </a:t>
            </a:r>
            <a:endParaRPr sz="2400" b="1" dirty="0">
              <a:solidFill>
                <a:schemeClr val="accent6"/>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sz="2400" b="1" dirty="0">
                <a:solidFill>
                  <a:schemeClr val="accent6"/>
                </a:solidFill>
                <a:latin typeface="Arial" panose="020B0604020202020204" pitchFamily="34" charset="0"/>
                <a:cs typeface="Arial" panose="020B0604020202020204" pitchFamily="34" charset="0"/>
              </a:rPr>
              <a:t>Engagement</a:t>
            </a:r>
            <a:endParaRPr sz="2400" b="1" dirty="0">
              <a:solidFill>
                <a:schemeClr val="accent6"/>
              </a:solidFill>
              <a:latin typeface="Arial" panose="020B0604020202020204" pitchFamily="34" charset="0"/>
              <a:cs typeface="Arial" panose="020B0604020202020204" pitchFamily="34" charset="0"/>
            </a:endParaRPr>
          </a:p>
        </p:txBody>
      </p:sp>
      <p:cxnSp>
        <p:nvCxnSpPr>
          <p:cNvPr id="156" name="Shape 156"/>
          <p:cNvCxnSpPr/>
          <p:nvPr/>
        </p:nvCxnSpPr>
        <p:spPr>
          <a:xfrm>
            <a:off x="6970273" y="2290475"/>
            <a:ext cx="533400" cy="528000"/>
          </a:xfrm>
          <a:prstGeom prst="straightConnector1">
            <a:avLst/>
          </a:prstGeom>
          <a:noFill/>
          <a:ln w="38100" cap="flat" cmpd="sng">
            <a:solidFill>
              <a:schemeClr val="accent4"/>
            </a:solidFill>
            <a:prstDash val="solid"/>
            <a:round/>
            <a:headEnd type="none" w="lg" len="lg"/>
            <a:tailEnd type="triangle" w="lg" len="lg"/>
          </a:ln>
        </p:spPr>
      </p:cxnSp>
      <p:sp>
        <p:nvSpPr>
          <p:cNvPr id="157" name="Shape 157"/>
          <p:cNvSpPr/>
          <p:nvPr/>
        </p:nvSpPr>
        <p:spPr>
          <a:xfrm>
            <a:off x="494642" y="4114999"/>
            <a:ext cx="3444937" cy="1984840"/>
          </a:xfrm>
          <a:prstGeom prst="flowChartAlternateProcess">
            <a:avLst/>
          </a:prstGeom>
          <a:solidFill>
            <a:schemeClr val="accent6"/>
          </a:solidFill>
          <a:ln w="9525" cap="flat" cmpd="sng">
            <a:solidFill>
              <a:schemeClr val="accent4"/>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dirty="0">
              <a:solidFill>
                <a:srgbClr val="D50032"/>
              </a:solidFill>
            </a:endParaRPr>
          </a:p>
        </p:txBody>
      </p:sp>
      <p:sp>
        <p:nvSpPr>
          <p:cNvPr id="158" name="Shape 158"/>
          <p:cNvSpPr txBox="1">
            <a:spLocks noGrp="1"/>
          </p:cNvSpPr>
          <p:nvPr>
            <p:ph type="body" idx="4294967295"/>
          </p:nvPr>
        </p:nvSpPr>
        <p:spPr>
          <a:xfrm>
            <a:off x="721761" y="4069419"/>
            <a:ext cx="2990700" cy="1983436"/>
          </a:xfrm>
          <a:prstGeom prst="rect">
            <a:avLst/>
          </a:prstGeom>
        </p:spPr>
        <p:txBody>
          <a:bodyPr spcFirstLastPara="1" wrap="square" lIns="91425" tIns="91425" rIns="91425" bIns="91425" anchor="t" anchorCtr="0">
            <a:noAutofit/>
          </a:bodyPr>
          <a:lstStyle/>
          <a:p>
            <a:pPr marL="0" lvl="0" indent="0" algn="ctr" rtl="0">
              <a:spcBef>
                <a:spcPts val="640"/>
              </a:spcBef>
              <a:spcAft>
                <a:spcPts val="1000"/>
              </a:spcAft>
              <a:buNone/>
            </a:pPr>
            <a:r>
              <a:rPr lang="en-US" sz="2000" b="0" dirty="0">
                <a:solidFill>
                  <a:srgbClr val="FFFFFF"/>
                </a:solidFill>
              </a:rPr>
              <a:t>Change made to reflect  the importance and difference between the psychological and physical environments of a school.</a:t>
            </a:r>
            <a:endParaRPr sz="2000" b="0" dirty="0">
              <a:solidFill>
                <a:srgbClr val="FFFFFF"/>
              </a:solidFill>
            </a:endParaRPr>
          </a:p>
        </p:txBody>
      </p:sp>
      <p:sp>
        <p:nvSpPr>
          <p:cNvPr id="159" name="Shape 159"/>
          <p:cNvSpPr/>
          <p:nvPr/>
        </p:nvSpPr>
        <p:spPr>
          <a:xfrm>
            <a:off x="5352569" y="4114999"/>
            <a:ext cx="3473257" cy="1984840"/>
          </a:xfrm>
          <a:prstGeom prst="flowChartAlternateProcess">
            <a:avLst/>
          </a:prstGeom>
          <a:solidFill>
            <a:schemeClr val="accent6"/>
          </a:solidFill>
          <a:ln w="9525" cap="flat" cmpd="sng">
            <a:solidFill>
              <a:schemeClr val="accent4"/>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60" name="Shape 160"/>
          <p:cNvSpPr txBox="1">
            <a:spLocks noGrp="1"/>
          </p:cNvSpPr>
          <p:nvPr>
            <p:ph type="body" idx="4294967295"/>
          </p:nvPr>
        </p:nvSpPr>
        <p:spPr>
          <a:xfrm>
            <a:off x="5473209" y="4114999"/>
            <a:ext cx="3231979" cy="1884732"/>
          </a:xfrm>
          <a:prstGeom prst="rect">
            <a:avLst/>
          </a:prstGeom>
        </p:spPr>
        <p:txBody>
          <a:bodyPr spcFirstLastPara="1" wrap="square" lIns="91425" tIns="91425" rIns="91425" bIns="91425" anchor="t" anchorCtr="0">
            <a:noAutofit/>
          </a:bodyPr>
          <a:lstStyle/>
          <a:p>
            <a:pPr marL="0" lvl="0" indent="0" algn="ctr" rtl="0">
              <a:spcBef>
                <a:spcPts val="640"/>
              </a:spcBef>
              <a:spcAft>
                <a:spcPts val="1000"/>
              </a:spcAft>
              <a:buNone/>
            </a:pPr>
            <a:r>
              <a:rPr lang="en-US" sz="2000" b="0" dirty="0">
                <a:solidFill>
                  <a:srgbClr val="FFFFFF"/>
                </a:solidFill>
              </a:rPr>
              <a:t>Change made to emphasize the role of community organizations, businesses, and families.</a:t>
            </a:r>
            <a:endParaRPr sz="2000" b="0" dirty="0">
              <a:solidFill>
                <a:srgbClr val="FFFFFF"/>
              </a:solidFill>
            </a:endParaRPr>
          </a:p>
        </p:txBody>
      </p:sp>
      <p:pic>
        <p:nvPicPr>
          <p:cNvPr id="161" name="Shape 16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111217" y="3732900"/>
            <a:ext cx="766850" cy="764199"/>
          </a:xfrm>
          <a:prstGeom prst="rect">
            <a:avLst/>
          </a:prstGeom>
          <a:noFill/>
          <a:ln>
            <a:noFill/>
          </a:ln>
        </p:spPr>
      </p:pic>
      <p:pic>
        <p:nvPicPr>
          <p:cNvPr id="162" name="Shape 16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4946273" y="3732900"/>
            <a:ext cx="766850" cy="7641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02373" y="507728"/>
            <a:ext cx="8455952" cy="509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ea typeface="Verdana" panose="020B0604030504040204" pitchFamily="34" charset="0"/>
              </a:rPr>
              <a:t>COORDINATING POLICY, </a:t>
            </a:r>
            <a:br>
              <a:rPr lang="en-US" dirty="0">
                <a:ea typeface="Verdana" panose="020B0604030504040204" pitchFamily="34" charset="0"/>
              </a:rPr>
            </a:br>
            <a:r>
              <a:rPr lang="en-US" dirty="0">
                <a:ea typeface="Verdana" panose="020B0604030504040204" pitchFamily="34" charset="0"/>
              </a:rPr>
              <a:t>PROCESS, &amp; PRACTICE</a:t>
            </a:r>
            <a:endParaRPr dirty="0">
              <a:ea typeface="Verdana" panose="020B0604030504040204" pitchFamily="34" charset="0"/>
            </a:endParaRPr>
          </a:p>
        </p:txBody>
      </p:sp>
      <p:sp>
        <p:nvSpPr>
          <p:cNvPr id="169" name="Shape 169"/>
          <p:cNvSpPr txBox="1">
            <a:spLocks noGrp="1"/>
          </p:cNvSpPr>
          <p:nvPr>
            <p:ph type="body" idx="4294967295"/>
          </p:nvPr>
        </p:nvSpPr>
        <p:spPr>
          <a:xfrm>
            <a:off x="399364" y="1669286"/>
            <a:ext cx="3829699" cy="4569600"/>
          </a:xfrm>
          <a:prstGeom prst="rect">
            <a:avLst/>
          </a:prstGeom>
        </p:spPr>
        <p:txBody>
          <a:bodyPr spcFirstLastPara="1" wrap="square" lIns="91425" tIns="91425" rIns="91425" bIns="91425" anchor="t" anchorCtr="0">
            <a:noAutofit/>
          </a:bodyPr>
          <a:lstStyle/>
          <a:p>
            <a:pPr marL="457200" lvl="0" indent="-381000" rtl="0">
              <a:spcBef>
                <a:spcPts val="640"/>
              </a:spcBef>
              <a:spcAft>
                <a:spcPts val="0"/>
              </a:spcAft>
              <a:buSzPts val="2400"/>
              <a:buChar char="●"/>
            </a:pPr>
            <a:r>
              <a:rPr lang="en-US" sz="2400" b="0" dirty="0"/>
              <a:t>Coordinate and collaborate among component areas</a:t>
            </a:r>
            <a:endParaRPr sz="2400" b="0" dirty="0"/>
          </a:p>
          <a:p>
            <a:pPr marL="457200" lvl="0" indent="-381000" rtl="0">
              <a:spcBef>
                <a:spcPts val="1000"/>
              </a:spcBef>
              <a:spcAft>
                <a:spcPts val="0"/>
              </a:spcAft>
              <a:buSzPts val="2400"/>
              <a:buChar char="●"/>
            </a:pPr>
            <a:r>
              <a:rPr lang="en-US" sz="2400" b="0" dirty="0"/>
              <a:t>Facilitate awareness </a:t>
            </a:r>
            <a:br>
              <a:rPr lang="en-US" sz="2400" b="0" dirty="0"/>
            </a:br>
            <a:r>
              <a:rPr lang="en-US" sz="2400" b="0" dirty="0"/>
              <a:t>of issues</a:t>
            </a:r>
            <a:endParaRPr sz="2400" b="0" dirty="0"/>
          </a:p>
          <a:p>
            <a:pPr marL="457200" lvl="0" indent="-381000" rtl="0">
              <a:spcBef>
                <a:spcPts val="1000"/>
              </a:spcBef>
              <a:spcAft>
                <a:spcPts val="0"/>
              </a:spcAft>
              <a:buSzPts val="2400"/>
              <a:buChar char="●"/>
            </a:pPr>
            <a:r>
              <a:rPr lang="en-US" sz="2400" dirty="0"/>
              <a:t>L</a:t>
            </a:r>
            <a:r>
              <a:rPr lang="en-US" sz="2400" b="0" dirty="0"/>
              <a:t>everage resources</a:t>
            </a:r>
            <a:endParaRPr sz="2400" b="0" dirty="0"/>
          </a:p>
          <a:p>
            <a:pPr marL="457200" lvl="0" indent="-381000">
              <a:spcBef>
                <a:spcPts val="1000"/>
              </a:spcBef>
              <a:spcAft>
                <a:spcPts val="1000"/>
              </a:spcAft>
              <a:buSzPts val="2400"/>
              <a:buChar char="●"/>
            </a:pPr>
            <a:r>
              <a:rPr lang="en-US" sz="2400" b="0" dirty="0"/>
              <a:t>Reduce program duplication and fill gaps</a:t>
            </a:r>
            <a:endParaRPr sz="2400" b="0" dirty="0"/>
          </a:p>
        </p:txBody>
      </p:sp>
      <p:pic>
        <p:nvPicPr>
          <p:cNvPr id="170" name="Shape 17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315234" y="1017128"/>
            <a:ext cx="4696986" cy="4696986"/>
          </a:xfrm>
          <a:prstGeom prst="rect">
            <a:avLst/>
          </a:prstGeom>
          <a:noFill/>
          <a:ln>
            <a:noFill/>
          </a:ln>
        </p:spPr>
      </p:pic>
      <p:pic>
        <p:nvPicPr>
          <p:cNvPr id="171" name="Shape 17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539575" y="2277663"/>
            <a:ext cx="2335271" cy="2319936"/>
          </a:xfrm>
          <a:prstGeom prst="rect">
            <a:avLst/>
          </a:prstGeom>
          <a:noFill/>
          <a:ln>
            <a:noFill/>
          </a:ln>
        </p:spPr>
      </p:pic>
      <p:pic>
        <p:nvPicPr>
          <p:cNvPr id="172" name="Shape 17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279635" y="2034412"/>
            <a:ext cx="2850374" cy="27403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THE COMMUNITY</a:t>
            </a:r>
            <a:endParaRPr dirty="0"/>
          </a:p>
        </p:txBody>
      </p:sp>
      <p:sp>
        <p:nvSpPr>
          <p:cNvPr id="179" name="Shape 179"/>
          <p:cNvSpPr txBox="1">
            <a:spLocks noGrp="1"/>
          </p:cNvSpPr>
          <p:nvPr>
            <p:ph type="body" idx="4294967295"/>
          </p:nvPr>
        </p:nvSpPr>
        <p:spPr>
          <a:xfrm>
            <a:off x="398624" y="1365973"/>
            <a:ext cx="5237901" cy="4569600"/>
          </a:xfrm>
          <a:prstGeom prst="rect">
            <a:avLst/>
          </a:prstGeom>
        </p:spPr>
        <p:txBody>
          <a:bodyPr spcFirstLastPara="1" wrap="square" lIns="91425" tIns="91425" rIns="91425" bIns="91425" anchor="t" anchorCtr="0">
            <a:noAutofit/>
          </a:bodyPr>
          <a:lstStyle/>
          <a:p>
            <a:pPr marL="0" lvl="0" indent="0" rtl="0">
              <a:spcBef>
                <a:spcPts val="640"/>
              </a:spcBef>
              <a:spcAft>
                <a:spcPts val="0"/>
              </a:spcAft>
              <a:buNone/>
            </a:pPr>
            <a:r>
              <a:rPr lang="en-US" sz="2800" b="0" dirty="0"/>
              <a:t>Schools are part of a community and support from the community is essential. </a:t>
            </a:r>
            <a:endParaRPr sz="2800" b="0" dirty="0"/>
          </a:p>
          <a:p>
            <a:pPr marL="0" lvl="0" indent="0" rtl="0">
              <a:spcBef>
                <a:spcPts val="1000"/>
              </a:spcBef>
              <a:spcAft>
                <a:spcPts val="0"/>
              </a:spcAft>
              <a:buNone/>
            </a:pPr>
            <a:r>
              <a:rPr lang="en-US" sz="2800" b="0" dirty="0"/>
              <a:t>School-community collaborations can be built with:</a:t>
            </a:r>
            <a:endParaRPr sz="2800" b="0" dirty="0"/>
          </a:p>
          <a:p>
            <a:pPr marL="574675" indent="-287338">
              <a:buClr>
                <a:srgbClr val="000000"/>
              </a:buClr>
              <a:buSzPct val="100000"/>
              <a:buFont typeface="Arial" panose="020B0604020202020204" pitchFamily="34" charset="0"/>
              <a:buChar char="•"/>
            </a:pPr>
            <a:r>
              <a:rPr lang="en-US" sz="2800" b="0" dirty="0"/>
              <a:t>Local health departments</a:t>
            </a:r>
            <a:endParaRPr sz="2800" b="0" dirty="0"/>
          </a:p>
          <a:p>
            <a:pPr marL="574675" indent="-287338">
              <a:spcBef>
                <a:spcPts val="1000"/>
              </a:spcBef>
              <a:buClr>
                <a:srgbClr val="000000"/>
              </a:buClr>
              <a:buSzPct val="100000"/>
              <a:buFont typeface="Arial" panose="020B0604020202020204" pitchFamily="34" charset="0"/>
              <a:buChar char="•"/>
            </a:pPr>
            <a:r>
              <a:rPr lang="en-US" sz="2800" b="0" dirty="0"/>
              <a:t>Hospitals</a:t>
            </a:r>
            <a:endParaRPr sz="2800" b="0" dirty="0"/>
          </a:p>
          <a:p>
            <a:pPr marL="574675" indent="-287338">
              <a:spcBef>
                <a:spcPts val="1000"/>
              </a:spcBef>
              <a:buClr>
                <a:srgbClr val="000000"/>
              </a:buClr>
              <a:buSzPct val="100000"/>
              <a:buFont typeface="Arial" panose="020B0604020202020204" pitchFamily="34" charset="0"/>
              <a:buChar char="•"/>
            </a:pPr>
            <a:r>
              <a:rPr lang="en-US" sz="2800" b="0" dirty="0"/>
              <a:t>Businesses</a:t>
            </a:r>
            <a:endParaRPr sz="2800" b="0" dirty="0"/>
          </a:p>
          <a:p>
            <a:pPr marL="574675" indent="-287338">
              <a:spcBef>
                <a:spcPts val="1000"/>
              </a:spcBef>
              <a:buClr>
                <a:srgbClr val="000000"/>
              </a:buClr>
              <a:buSzPct val="100000"/>
              <a:buFont typeface="Arial" panose="020B0604020202020204" pitchFamily="34" charset="0"/>
              <a:buChar char="•"/>
            </a:pPr>
            <a:r>
              <a:rPr lang="en-US" sz="2800" b="0" dirty="0"/>
              <a:t>Social service agencies</a:t>
            </a:r>
            <a:endParaRPr sz="2800" b="0" dirty="0"/>
          </a:p>
          <a:p>
            <a:pPr marL="0" lvl="0" indent="0">
              <a:spcBef>
                <a:spcPts val="640"/>
              </a:spcBef>
              <a:spcAft>
                <a:spcPts val="0"/>
              </a:spcAft>
              <a:buNone/>
            </a:pPr>
            <a:endParaRPr b="0" dirty="0"/>
          </a:p>
        </p:txBody>
      </p:sp>
      <p:pic>
        <p:nvPicPr>
          <p:cNvPr id="8" name="Shape 81">
            <a:extLst>
              <a:ext uri="{FF2B5EF4-FFF2-40B4-BE49-F238E27FC236}">
                <a16:creationId xmlns:a16="http://schemas.microsoft.com/office/drawing/2014/main" id="{19C7172A-DBD0-A34D-AAD0-2D6F7D8CEB1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86400" y="516751"/>
            <a:ext cx="3502322" cy="3509340"/>
          </a:xfrm>
          <a:prstGeom prst="rect">
            <a:avLst/>
          </a:prstGeom>
          <a:noFill/>
          <a:ln>
            <a:noFill/>
          </a:ln>
        </p:spPr>
      </p:pic>
      <p:sp>
        <p:nvSpPr>
          <p:cNvPr id="5" name="Shape 179">
            <a:extLst>
              <a:ext uri="{FF2B5EF4-FFF2-40B4-BE49-F238E27FC236}">
                <a16:creationId xmlns:a16="http://schemas.microsoft.com/office/drawing/2014/main" id="{856DACAA-536D-7549-B905-3ED117FA92A0}"/>
              </a:ext>
            </a:extLst>
          </p:cNvPr>
          <p:cNvSpPr txBox="1">
            <a:spLocks/>
          </p:cNvSpPr>
          <p:nvPr/>
        </p:nvSpPr>
        <p:spPr>
          <a:xfrm>
            <a:off x="5369304" y="4378304"/>
            <a:ext cx="3774696" cy="17501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4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pPr indent="-457200">
              <a:buClr>
                <a:srgbClr val="000000"/>
              </a:buClr>
              <a:buSzPct val="100000"/>
            </a:pPr>
            <a:r>
              <a:rPr lang="en-US" sz="2800" dirty="0"/>
              <a:t>Parks &amp; recreation</a:t>
            </a:r>
          </a:p>
          <a:p>
            <a:pPr indent="-457200">
              <a:buClr>
                <a:srgbClr val="000000"/>
              </a:buClr>
              <a:buSzPct val="100000"/>
            </a:pPr>
            <a:r>
              <a:rPr lang="en-US" sz="2800" dirty="0"/>
              <a:t>Law enforcement</a:t>
            </a:r>
          </a:p>
          <a:p>
            <a:pPr indent="-457200">
              <a:buClr>
                <a:srgbClr val="000000"/>
              </a:buClr>
              <a:buSzPct val="100000"/>
            </a:pPr>
            <a:r>
              <a:rPr lang="en-US" sz="2800" dirty="0"/>
              <a:t>Churches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THE WSCC MODEL IN ACTION</a:t>
            </a:r>
            <a:endParaRPr dirty="0"/>
          </a:p>
        </p:txBody>
      </p:sp>
      <p:sp>
        <p:nvSpPr>
          <p:cNvPr id="190" name="Shape 190"/>
          <p:cNvSpPr txBox="1">
            <a:spLocks noGrp="1"/>
          </p:cNvSpPr>
          <p:nvPr>
            <p:ph type="body" idx="4294967295"/>
          </p:nvPr>
        </p:nvSpPr>
        <p:spPr>
          <a:xfrm>
            <a:off x="398625" y="1363137"/>
            <a:ext cx="3163200" cy="4543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800" dirty="0"/>
              <a:t>A framework that </a:t>
            </a:r>
            <a:br>
              <a:rPr lang="en-US" sz="2800" dirty="0"/>
            </a:br>
            <a:r>
              <a:rPr lang="en-US" sz="2800" dirty="0"/>
              <a:t>can be modified and adapted to meet the unique needs of districts, schools, and communities.</a:t>
            </a:r>
            <a:endParaRPr sz="2800" dirty="0"/>
          </a:p>
        </p:txBody>
      </p:sp>
      <p:sp>
        <p:nvSpPr>
          <p:cNvPr id="197" name="Shape 197"/>
          <p:cNvSpPr txBox="1">
            <a:spLocks noGrp="1"/>
          </p:cNvSpPr>
          <p:nvPr>
            <p:ph type="body" idx="4294967295"/>
          </p:nvPr>
        </p:nvSpPr>
        <p:spPr>
          <a:xfrm>
            <a:off x="5258897" y="4964087"/>
            <a:ext cx="1214215" cy="479665"/>
          </a:xfrm>
          <a:prstGeom prst="rect">
            <a:avLst/>
          </a:prstGeom>
        </p:spPr>
        <p:txBody>
          <a:bodyPr spcFirstLastPara="1" wrap="square" lIns="91425" tIns="91425" rIns="91425" bIns="91425" anchor="t" anchorCtr="0">
            <a:noAutofit/>
          </a:bodyPr>
          <a:lstStyle/>
          <a:p>
            <a:pPr marL="0" marR="0" lvl="0" indent="0" rtl="0">
              <a:lnSpc>
                <a:spcPct val="100000"/>
              </a:lnSpc>
              <a:spcBef>
                <a:spcPts val="0"/>
              </a:spcBef>
              <a:spcAft>
                <a:spcPts val="0"/>
              </a:spcAft>
              <a:buNone/>
            </a:pPr>
            <a:r>
              <a:rPr lang="en-US" sz="2400" b="1" dirty="0">
                <a:solidFill>
                  <a:srgbClr val="9DD17C"/>
                </a:solidFill>
              </a:rPr>
              <a:t>Staff</a:t>
            </a:r>
            <a:endParaRPr sz="2400" b="1" dirty="0">
              <a:solidFill>
                <a:srgbClr val="9DD17C"/>
              </a:solidFill>
            </a:endParaRPr>
          </a:p>
        </p:txBody>
      </p:sp>
      <p:pic>
        <p:nvPicPr>
          <p:cNvPr id="3" name="Picture 2">
            <a:extLst>
              <a:ext uri="{FF2B5EF4-FFF2-40B4-BE49-F238E27FC236}">
                <a16:creationId xmlns:a16="http://schemas.microsoft.com/office/drawing/2014/main" id="{5A352ED1-50ED-194F-8787-B3F460C3FA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61825" y="1395102"/>
            <a:ext cx="5408003" cy="4620975"/>
          </a:xfrm>
          <a:prstGeom prst="rect">
            <a:avLst/>
          </a:prstGeom>
        </p:spPr>
      </p:pic>
    </p:spTree>
    <p:extLst>
      <p:ext uri="{BB962C8B-B14F-4D97-AF65-F5344CB8AC3E}">
        <p14:creationId xmlns:p14="http://schemas.microsoft.com/office/powerpoint/2010/main" val="3682052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800" dirty="0"/>
              <a:t>ALIGNMENT WITH EDUCATION POLICY</a:t>
            </a:r>
            <a:endParaRPr sz="2800" dirty="0"/>
          </a:p>
        </p:txBody>
      </p:sp>
      <p:pic>
        <p:nvPicPr>
          <p:cNvPr id="2" name="Picture 1" descr="Schoo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4603" y="4079859"/>
            <a:ext cx="1347382" cy="1493628"/>
          </a:xfrm>
          <a:prstGeom prst="rect">
            <a:avLst/>
          </a:prstGeom>
        </p:spPr>
      </p:pic>
      <p:pic>
        <p:nvPicPr>
          <p:cNvPr id="4" name="Picture 3" descr="Distric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6209" y="3122725"/>
            <a:ext cx="1927572" cy="1412114"/>
          </a:xfrm>
          <a:prstGeom prst="rect">
            <a:avLst/>
          </a:prstGeom>
        </p:spPr>
      </p:pic>
      <p:pic>
        <p:nvPicPr>
          <p:cNvPr id="5" name="Picture 4" descr="Federal.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8429" y="1127672"/>
            <a:ext cx="2380816" cy="1611477"/>
          </a:xfrm>
          <a:prstGeom prst="rect">
            <a:avLst/>
          </a:prstGeom>
        </p:spPr>
      </p:pic>
      <p:pic>
        <p:nvPicPr>
          <p:cNvPr id="6" name="Picture 5" descr="Stat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305" y="1884942"/>
            <a:ext cx="2336168" cy="1516702"/>
          </a:xfrm>
          <a:prstGeom prst="rect">
            <a:avLst/>
          </a:prstGeom>
        </p:spPr>
      </p:pic>
      <p:sp>
        <p:nvSpPr>
          <p:cNvPr id="11" name="Shape 209"/>
          <p:cNvSpPr txBox="1">
            <a:spLocks noGrp="1"/>
          </p:cNvSpPr>
          <p:nvPr>
            <p:ph type="body" idx="4294967295"/>
          </p:nvPr>
        </p:nvSpPr>
        <p:spPr>
          <a:xfrm>
            <a:off x="922417" y="2634420"/>
            <a:ext cx="1605438" cy="665179"/>
          </a:xfrm>
          <a:prstGeom prst="rect">
            <a:avLst/>
          </a:prstGeom>
        </p:spPr>
        <p:txBody>
          <a:bodyPr spcFirstLastPara="1" wrap="square" lIns="91425" tIns="91425" rIns="91425" bIns="91425" anchor="t" anchorCtr="0">
            <a:noAutofit/>
          </a:bodyPr>
          <a:lstStyle/>
          <a:p>
            <a:pPr marL="38100" lvl="0" indent="0" algn="ctr" rtl="0">
              <a:lnSpc>
                <a:spcPct val="115000"/>
              </a:lnSpc>
              <a:spcBef>
                <a:spcPts val="0"/>
              </a:spcBef>
              <a:spcAft>
                <a:spcPts val="0"/>
              </a:spcAft>
              <a:buClr>
                <a:srgbClr val="000000"/>
              </a:buClr>
              <a:buSzPts val="3000"/>
              <a:buNone/>
            </a:pPr>
            <a:r>
              <a:rPr lang="en-US" sz="2800" b="0" dirty="0">
                <a:latin typeface="+mn-lt"/>
              </a:rPr>
              <a:t>Federal</a:t>
            </a:r>
            <a:endParaRPr dirty="0"/>
          </a:p>
        </p:txBody>
      </p:sp>
      <p:sp>
        <p:nvSpPr>
          <p:cNvPr id="12" name="Shape 209"/>
          <p:cNvSpPr txBox="1">
            <a:spLocks noGrp="1"/>
          </p:cNvSpPr>
          <p:nvPr>
            <p:ph type="body" idx="4294967295"/>
          </p:nvPr>
        </p:nvSpPr>
        <p:spPr>
          <a:xfrm>
            <a:off x="3231280" y="3287614"/>
            <a:ext cx="1605438" cy="665179"/>
          </a:xfrm>
          <a:prstGeom prst="rect">
            <a:avLst/>
          </a:prstGeom>
        </p:spPr>
        <p:txBody>
          <a:bodyPr spcFirstLastPara="1" wrap="square" lIns="91425" tIns="91425" rIns="91425" bIns="91425" anchor="t" anchorCtr="0">
            <a:noAutofit/>
          </a:bodyPr>
          <a:lstStyle/>
          <a:p>
            <a:pPr marL="38100" lvl="0" indent="0" algn="ctr" rtl="0">
              <a:lnSpc>
                <a:spcPct val="115000"/>
              </a:lnSpc>
              <a:spcBef>
                <a:spcPts val="0"/>
              </a:spcBef>
              <a:spcAft>
                <a:spcPts val="0"/>
              </a:spcAft>
              <a:buClr>
                <a:srgbClr val="000000"/>
              </a:buClr>
              <a:buSzPts val="3000"/>
              <a:buNone/>
            </a:pPr>
            <a:r>
              <a:rPr lang="en-US" sz="2800" b="0" dirty="0">
                <a:latin typeface="+mn-lt"/>
              </a:rPr>
              <a:t>State</a:t>
            </a:r>
            <a:endParaRPr dirty="0"/>
          </a:p>
        </p:txBody>
      </p:sp>
      <p:sp>
        <p:nvSpPr>
          <p:cNvPr id="13" name="Shape 209"/>
          <p:cNvSpPr txBox="1">
            <a:spLocks noGrp="1"/>
          </p:cNvSpPr>
          <p:nvPr>
            <p:ph type="body" idx="4294967295"/>
          </p:nvPr>
        </p:nvSpPr>
        <p:spPr>
          <a:xfrm>
            <a:off x="5235413" y="4392356"/>
            <a:ext cx="1605438" cy="665179"/>
          </a:xfrm>
          <a:prstGeom prst="rect">
            <a:avLst/>
          </a:prstGeom>
        </p:spPr>
        <p:txBody>
          <a:bodyPr spcFirstLastPara="1" wrap="square" lIns="91425" tIns="91425" rIns="91425" bIns="91425" anchor="t" anchorCtr="0">
            <a:noAutofit/>
          </a:bodyPr>
          <a:lstStyle/>
          <a:p>
            <a:pPr marL="38100" lvl="0" indent="0" algn="ctr" rtl="0">
              <a:lnSpc>
                <a:spcPct val="115000"/>
              </a:lnSpc>
              <a:spcBef>
                <a:spcPts val="0"/>
              </a:spcBef>
              <a:spcAft>
                <a:spcPts val="0"/>
              </a:spcAft>
              <a:buClr>
                <a:srgbClr val="000000"/>
              </a:buClr>
              <a:buSzPts val="3000"/>
              <a:buNone/>
            </a:pPr>
            <a:r>
              <a:rPr lang="en-US" sz="2800" b="0" dirty="0">
                <a:latin typeface="+mn-lt"/>
              </a:rPr>
              <a:t>District</a:t>
            </a:r>
            <a:endParaRPr dirty="0"/>
          </a:p>
        </p:txBody>
      </p:sp>
      <p:sp>
        <p:nvSpPr>
          <p:cNvPr id="14" name="Shape 209"/>
          <p:cNvSpPr txBox="1">
            <a:spLocks noGrp="1"/>
          </p:cNvSpPr>
          <p:nvPr>
            <p:ph type="body" idx="4294967295"/>
          </p:nvPr>
        </p:nvSpPr>
        <p:spPr>
          <a:xfrm>
            <a:off x="7244803" y="5441685"/>
            <a:ext cx="1605438" cy="665179"/>
          </a:xfrm>
          <a:prstGeom prst="rect">
            <a:avLst/>
          </a:prstGeom>
        </p:spPr>
        <p:txBody>
          <a:bodyPr spcFirstLastPara="1" wrap="square" lIns="91425" tIns="91425" rIns="91425" bIns="91425" anchor="t" anchorCtr="0">
            <a:noAutofit/>
          </a:bodyPr>
          <a:lstStyle/>
          <a:p>
            <a:pPr marL="38100" lvl="0" indent="0" algn="ctr" rtl="0">
              <a:lnSpc>
                <a:spcPct val="115000"/>
              </a:lnSpc>
              <a:spcBef>
                <a:spcPts val="0"/>
              </a:spcBef>
              <a:spcAft>
                <a:spcPts val="0"/>
              </a:spcAft>
              <a:buClr>
                <a:srgbClr val="000000"/>
              </a:buClr>
              <a:buSzPts val="3000"/>
              <a:buNone/>
            </a:pPr>
            <a:r>
              <a:rPr lang="en-US" sz="2800" b="0" dirty="0">
                <a:latin typeface="+mn-lt"/>
              </a:rPr>
              <a:t>School</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WHAT IS MY ROLE?</a:t>
            </a:r>
            <a:endParaRPr dirty="0"/>
          </a:p>
        </p:txBody>
      </p:sp>
      <p:sp>
        <p:nvSpPr>
          <p:cNvPr id="323" name="Shape 323"/>
          <p:cNvSpPr txBox="1">
            <a:spLocks noGrp="1"/>
          </p:cNvSpPr>
          <p:nvPr>
            <p:ph type="body" idx="4294967295"/>
          </p:nvPr>
        </p:nvSpPr>
        <p:spPr>
          <a:xfrm>
            <a:off x="398625" y="1478900"/>
            <a:ext cx="6023100" cy="4569600"/>
          </a:xfrm>
          <a:prstGeom prst="rect">
            <a:avLst/>
          </a:prstGeom>
        </p:spPr>
        <p:txBody>
          <a:bodyPr spcFirstLastPara="1" wrap="square" lIns="91425" tIns="91425" rIns="91425" bIns="91425" anchor="t" anchorCtr="0">
            <a:noAutofit/>
          </a:bodyPr>
          <a:lstStyle/>
          <a:p>
            <a:pPr marL="457200" lvl="0" indent="-444500" rtl="0">
              <a:spcBef>
                <a:spcPts val="0"/>
              </a:spcBef>
              <a:spcAft>
                <a:spcPts val="0"/>
              </a:spcAft>
              <a:buClr>
                <a:srgbClr val="000000"/>
              </a:buClr>
              <a:buSzPts val="3000"/>
              <a:buChar char="•"/>
            </a:pPr>
            <a:r>
              <a:rPr lang="en-US" sz="2800" b="0" dirty="0"/>
              <a:t>School board member</a:t>
            </a:r>
            <a:endParaRPr sz="2800" b="0" dirty="0"/>
          </a:p>
          <a:p>
            <a:pPr marL="457200" lvl="0" indent="-444500" rtl="0">
              <a:spcBef>
                <a:spcPts val="0"/>
              </a:spcBef>
              <a:spcAft>
                <a:spcPts val="0"/>
              </a:spcAft>
              <a:buClr>
                <a:srgbClr val="000000"/>
              </a:buClr>
              <a:buSzPts val="3000"/>
              <a:buChar char="•"/>
            </a:pPr>
            <a:r>
              <a:rPr lang="en-US" sz="2800" b="0" dirty="0"/>
              <a:t>Superintendent</a:t>
            </a:r>
            <a:endParaRPr sz="2800" b="0" dirty="0"/>
          </a:p>
          <a:p>
            <a:pPr marL="457200" lvl="0" indent="-444500" rtl="0">
              <a:spcBef>
                <a:spcPts val="0"/>
              </a:spcBef>
              <a:spcAft>
                <a:spcPts val="0"/>
              </a:spcAft>
              <a:buClr>
                <a:srgbClr val="000000"/>
              </a:buClr>
              <a:buSzPts val="3000"/>
              <a:buChar char="•"/>
            </a:pPr>
            <a:r>
              <a:rPr lang="en-US" sz="2800" b="0" dirty="0"/>
              <a:t>School principal</a:t>
            </a:r>
            <a:endParaRPr sz="2800" b="0" dirty="0"/>
          </a:p>
          <a:p>
            <a:pPr marL="457200" lvl="0" indent="-444500" rtl="0">
              <a:spcBef>
                <a:spcPts val="0"/>
              </a:spcBef>
              <a:spcAft>
                <a:spcPts val="0"/>
              </a:spcAft>
              <a:buClr>
                <a:srgbClr val="000000"/>
              </a:buClr>
              <a:buSzPts val="3000"/>
              <a:buChar char="•"/>
            </a:pPr>
            <a:r>
              <a:rPr lang="en-US" sz="2800" b="0" dirty="0"/>
              <a:t>School staff</a:t>
            </a:r>
            <a:endParaRPr sz="2800" b="0" dirty="0"/>
          </a:p>
          <a:p>
            <a:pPr marL="457200" lvl="0" indent="-444500" rtl="0">
              <a:spcBef>
                <a:spcPts val="0"/>
              </a:spcBef>
              <a:spcAft>
                <a:spcPts val="0"/>
              </a:spcAft>
              <a:buClr>
                <a:srgbClr val="000000"/>
              </a:buClr>
              <a:buSzPts val="3000"/>
              <a:buChar char="•"/>
            </a:pPr>
            <a:r>
              <a:rPr lang="en-US" sz="2800" b="0" dirty="0"/>
              <a:t>Family member or parent</a:t>
            </a:r>
            <a:endParaRPr sz="2800" b="0" dirty="0"/>
          </a:p>
          <a:p>
            <a:pPr marL="457200" lvl="0" indent="-444500" rtl="0">
              <a:spcBef>
                <a:spcPts val="0"/>
              </a:spcBef>
              <a:spcAft>
                <a:spcPts val="0"/>
              </a:spcAft>
              <a:buClr>
                <a:srgbClr val="000000"/>
              </a:buClr>
              <a:buSzPts val="3000"/>
              <a:buChar char="•"/>
            </a:pPr>
            <a:r>
              <a:rPr lang="en-US" sz="2800" b="0" dirty="0"/>
              <a:t>Student</a:t>
            </a:r>
            <a:endParaRPr sz="2800" b="0" dirty="0"/>
          </a:p>
          <a:p>
            <a:pPr marL="457200" lvl="0" indent="-444500" rtl="0">
              <a:spcBef>
                <a:spcPts val="0"/>
              </a:spcBef>
              <a:spcAft>
                <a:spcPts val="0"/>
              </a:spcAft>
              <a:buClr>
                <a:srgbClr val="000000"/>
              </a:buClr>
              <a:buSzPts val="3000"/>
              <a:buChar char="•"/>
            </a:pPr>
            <a:r>
              <a:rPr lang="en-US" sz="2800" b="0" dirty="0"/>
              <a:t>Community partner</a:t>
            </a:r>
            <a:endParaRPr sz="2800" b="0" dirty="0"/>
          </a:p>
        </p:txBody>
      </p:sp>
      <p:pic>
        <p:nvPicPr>
          <p:cNvPr id="4" name="Shape 210">
            <a:extLst>
              <a:ext uri="{FF2B5EF4-FFF2-40B4-BE49-F238E27FC236}">
                <a16:creationId xmlns:a16="http://schemas.microsoft.com/office/drawing/2014/main" id="{A7E60053-4C23-3E49-848D-F11E48B7ADD5}"/>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135137" y="1666791"/>
            <a:ext cx="3103164" cy="2201445"/>
          </a:xfrm>
          <a:prstGeom prst="round2DiagRect">
            <a:avLst>
              <a:gd name="adj1" fmla="val 16667"/>
              <a:gd name="adj2" fmla="val 0"/>
            </a:avLst>
          </a:prstGeom>
          <a:ln w="88900" cap="sq">
            <a:noFill/>
            <a:miter lim="800000"/>
          </a:ln>
          <a:effectLst>
            <a:outerShdw blurRad="50800" dist="38100" dir="5400000" algn="tl" rotWithShape="0">
              <a:srgbClr val="000000">
                <a:alpha val="40000"/>
              </a:srgbClr>
            </a:outerShdw>
          </a:effectLst>
        </p:spPr>
      </p:pic>
      <p:pic>
        <p:nvPicPr>
          <p:cNvPr id="5" name="Shape 211">
            <a:extLst>
              <a:ext uri="{FF2B5EF4-FFF2-40B4-BE49-F238E27FC236}">
                <a16:creationId xmlns:a16="http://schemas.microsoft.com/office/drawing/2014/main" id="{DE14A517-0197-B344-BBEA-745427AF6FF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64886" y="3555080"/>
            <a:ext cx="1778465" cy="1818586"/>
          </a:xfrm>
          <a:prstGeom prst="round2DiagRect">
            <a:avLst>
              <a:gd name="adj1" fmla="val 16667"/>
              <a:gd name="adj2" fmla="val 0"/>
            </a:avLst>
          </a:prstGeom>
          <a:ln w="88900" cap="sq">
            <a:noFill/>
            <a:miter lim="800000"/>
          </a:ln>
          <a:effectLst>
            <a:outerShdw blurRad="50800" dist="38100" dir="5400000" algn="tl" rotWithShape="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p:nvPr/>
        </p:nvSpPr>
        <p:spPr>
          <a:xfrm>
            <a:off x="241100" y="1233989"/>
            <a:ext cx="1587300" cy="684725"/>
          </a:xfrm>
          <a:prstGeom prst="round2DiagRect">
            <a:avLst>
              <a:gd name="adj1" fmla="val 16667"/>
              <a:gd name="adj2" fmla="val 0"/>
            </a:avLst>
          </a:prstGeom>
          <a:solidFill>
            <a:srgbClr val="0057B8"/>
          </a:solidFill>
          <a:ln>
            <a:noFill/>
          </a:ln>
          <a:effectLst>
            <a:outerShdw blurRad="46354" dist="48386"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Arial"/>
              <a:buNone/>
            </a:pPr>
            <a:r>
              <a:rPr lang="en-US" sz="2800" b="0" i="0" u="none" strike="noStrike" cap="none" dirty="0">
                <a:solidFill>
                  <a:srgbClr val="FFFFFF"/>
                </a:solidFill>
                <a:latin typeface="Arial"/>
                <a:ea typeface="Arial"/>
                <a:cs typeface="Arial"/>
                <a:sym typeface="Arial"/>
              </a:rPr>
              <a:t>Step 1</a:t>
            </a:r>
            <a:endParaRPr sz="2800" dirty="0"/>
          </a:p>
        </p:txBody>
      </p:sp>
      <p:sp>
        <p:nvSpPr>
          <p:cNvPr id="304" name="Shape 304"/>
          <p:cNvSpPr/>
          <p:nvPr/>
        </p:nvSpPr>
        <p:spPr>
          <a:xfrm>
            <a:off x="241100" y="2016301"/>
            <a:ext cx="1587300" cy="697833"/>
          </a:xfrm>
          <a:prstGeom prst="round2DiagRect">
            <a:avLst>
              <a:gd name="adj1" fmla="val 16667"/>
              <a:gd name="adj2" fmla="val 0"/>
            </a:avLst>
          </a:prstGeom>
          <a:solidFill>
            <a:srgbClr val="FFB25B"/>
          </a:solidFill>
          <a:ln>
            <a:noFill/>
          </a:ln>
          <a:effectLst>
            <a:outerShdw blurRad="46354" dist="48386"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Arial"/>
              <a:buNone/>
            </a:pPr>
            <a:r>
              <a:rPr lang="en-US" sz="2800" b="0" i="0" u="none" strike="noStrike" cap="none" dirty="0">
                <a:solidFill>
                  <a:srgbClr val="FFFFFF"/>
                </a:solidFill>
                <a:latin typeface="Arial"/>
                <a:ea typeface="Arial"/>
                <a:cs typeface="Arial"/>
                <a:sym typeface="Arial"/>
              </a:rPr>
              <a:t>Step 2</a:t>
            </a:r>
            <a:endParaRPr sz="2800" dirty="0"/>
          </a:p>
        </p:txBody>
      </p:sp>
      <p:sp>
        <p:nvSpPr>
          <p:cNvPr id="305" name="Shape 305"/>
          <p:cNvSpPr/>
          <p:nvPr/>
        </p:nvSpPr>
        <p:spPr>
          <a:xfrm>
            <a:off x="241100" y="2823940"/>
            <a:ext cx="1587300" cy="701679"/>
          </a:xfrm>
          <a:prstGeom prst="round2DiagRect">
            <a:avLst>
              <a:gd name="adj1" fmla="val 16667"/>
              <a:gd name="adj2" fmla="val 0"/>
            </a:avLst>
          </a:prstGeom>
          <a:solidFill>
            <a:srgbClr val="00B140"/>
          </a:solidFill>
          <a:ln>
            <a:noFill/>
          </a:ln>
          <a:effectLst>
            <a:outerShdw blurRad="46354" dist="48386"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Arial"/>
              <a:buNone/>
            </a:pPr>
            <a:r>
              <a:rPr lang="en-US" sz="2800" b="0" i="0" u="none" strike="noStrike" cap="none" dirty="0">
                <a:solidFill>
                  <a:srgbClr val="FFFFFF"/>
                </a:solidFill>
                <a:latin typeface="Arial"/>
                <a:ea typeface="Arial"/>
                <a:cs typeface="Arial"/>
                <a:sym typeface="Arial"/>
              </a:rPr>
              <a:t>Step 3</a:t>
            </a:r>
            <a:endParaRPr sz="2800" dirty="0"/>
          </a:p>
        </p:txBody>
      </p:sp>
      <p:sp>
        <p:nvSpPr>
          <p:cNvPr id="306" name="Shape 306"/>
          <p:cNvSpPr/>
          <p:nvPr/>
        </p:nvSpPr>
        <p:spPr>
          <a:xfrm>
            <a:off x="241100" y="3655667"/>
            <a:ext cx="1587300" cy="665059"/>
          </a:xfrm>
          <a:prstGeom prst="round2DiagRect">
            <a:avLst>
              <a:gd name="adj1" fmla="val 16667"/>
              <a:gd name="adj2" fmla="val 0"/>
            </a:avLst>
          </a:prstGeom>
          <a:solidFill>
            <a:srgbClr val="0057B8"/>
          </a:solidFill>
          <a:ln>
            <a:noFill/>
          </a:ln>
          <a:effectLst>
            <a:outerShdw blurRad="46354" dist="48386"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Arial"/>
              <a:buNone/>
            </a:pPr>
            <a:r>
              <a:rPr lang="en-US" sz="2800" b="0" i="0" u="none" strike="noStrike" cap="none" dirty="0">
                <a:solidFill>
                  <a:srgbClr val="FFFFFF"/>
                </a:solidFill>
                <a:latin typeface="Arial"/>
                <a:ea typeface="Arial"/>
                <a:cs typeface="Arial"/>
                <a:sym typeface="Arial"/>
              </a:rPr>
              <a:t>Step 4</a:t>
            </a:r>
            <a:endParaRPr sz="2800" dirty="0"/>
          </a:p>
        </p:txBody>
      </p:sp>
      <p:sp>
        <p:nvSpPr>
          <p:cNvPr id="307" name="Shape 307"/>
          <p:cNvSpPr/>
          <p:nvPr/>
        </p:nvSpPr>
        <p:spPr>
          <a:xfrm>
            <a:off x="4429974" y="3275112"/>
            <a:ext cx="28405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dirty="0">
                <a:solidFill>
                  <a:srgbClr val="FFFFFF"/>
                </a:solidFill>
                <a:latin typeface="Arial"/>
                <a:ea typeface="Arial"/>
                <a:cs typeface="Arial"/>
                <a:sym typeface="Arial"/>
              </a:rPr>
              <a:t>2</a:t>
            </a:r>
            <a:endParaRPr sz="1400" b="0" i="0" u="none" strike="noStrike" cap="none" dirty="0">
              <a:solidFill>
                <a:srgbClr val="000000"/>
              </a:solidFill>
              <a:latin typeface="Arial"/>
              <a:ea typeface="Arial"/>
              <a:cs typeface="Arial"/>
              <a:sym typeface="Arial"/>
            </a:endParaRPr>
          </a:p>
        </p:txBody>
      </p:sp>
      <p:sp>
        <p:nvSpPr>
          <p:cNvPr id="308" name="Shape 308"/>
          <p:cNvSpPr/>
          <p:nvPr/>
        </p:nvSpPr>
        <p:spPr>
          <a:xfrm>
            <a:off x="241100" y="4452764"/>
            <a:ext cx="1587300" cy="701679"/>
          </a:xfrm>
          <a:prstGeom prst="round2DiagRect">
            <a:avLst>
              <a:gd name="adj1" fmla="val 16667"/>
              <a:gd name="adj2" fmla="val 0"/>
            </a:avLst>
          </a:prstGeom>
          <a:solidFill>
            <a:srgbClr val="FFB25B"/>
          </a:solidFill>
          <a:ln>
            <a:noFill/>
          </a:ln>
          <a:effectLst>
            <a:outerShdw blurRad="46354" dist="48386"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Arial"/>
              <a:buNone/>
            </a:pPr>
            <a:r>
              <a:rPr lang="en-US" sz="2800" b="0" i="0" u="none" strike="noStrike" cap="none" dirty="0">
                <a:solidFill>
                  <a:srgbClr val="FFFFFF"/>
                </a:solidFill>
                <a:latin typeface="Arial"/>
                <a:ea typeface="Arial"/>
                <a:cs typeface="Arial"/>
                <a:sym typeface="Arial"/>
              </a:rPr>
              <a:t>Step 5</a:t>
            </a:r>
            <a:endParaRPr sz="2800" b="0" i="0" u="none" strike="noStrike" cap="none" dirty="0">
              <a:solidFill>
                <a:srgbClr val="FFFFFF"/>
              </a:solidFill>
              <a:latin typeface="Arial"/>
              <a:ea typeface="Arial"/>
              <a:cs typeface="Arial"/>
              <a:sym typeface="Arial"/>
            </a:endParaRPr>
          </a:p>
        </p:txBody>
      </p:sp>
      <p:sp>
        <p:nvSpPr>
          <p:cNvPr id="309" name="Shape 309"/>
          <p:cNvSpPr/>
          <p:nvPr/>
        </p:nvSpPr>
        <p:spPr>
          <a:xfrm>
            <a:off x="241100" y="5264857"/>
            <a:ext cx="1587300" cy="730054"/>
          </a:xfrm>
          <a:prstGeom prst="round2DiagRect">
            <a:avLst>
              <a:gd name="adj1" fmla="val 16667"/>
              <a:gd name="adj2" fmla="val 0"/>
            </a:avLst>
          </a:prstGeom>
          <a:solidFill>
            <a:srgbClr val="00B140"/>
          </a:solidFill>
          <a:ln>
            <a:noFill/>
          </a:ln>
          <a:effectLst>
            <a:outerShdw blurRad="46354" dist="48386"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Arial"/>
              <a:buNone/>
            </a:pPr>
            <a:r>
              <a:rPr lang="en-US" sz="2800" b="0" i="0" u="none" strike="noStrike" cap="none" dirty="0">
                <a:solidFill>
                  <a:srgbClr val="FFFFFF"/>
                </a:solidFill>
                <a:latin typeface="Arial"/>
                <a:ea typeface="Arial"/>
                <a:cs typeface="Arial"/>
                <a:sym typeface="Arial"/>
              </a:rPr>
              <a:t>Step 6</a:t>
            </a:r>
            <a:endParaRPr sz="2800" b="0" i="0" u="none" strike="noStrike" cap="none" dirty="0">
              <a:solidFill>
                <a:srgbClr val="FFFFFF"/>
              </a:solidFill>
              <a:latin typeface="Arial"/>
              <a:ea typeface="Arial"/>
              <a:cs typeface="Arial"/>
              <a:sym typeface="Arial"/>
            </a:endParaRPr>
          </a:p>
        </p:txBody>
      </p:sp>
      <p:sp>
        <p:nvSpPr>
          <p:cNvPr id="310" name="Shape 310"/>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STEPS TO ADOPTING THE WSCC MODEL</a:t>
            </a:r>
            <a:endParaRPr dirty="0"/>
          </a:p>
        </p:txBody>
      </p:sp>
      <p:sp>
        <p:nvSpPr>
          <p:cNvPr id="311" name="Shape 311"/>
          <p:cNvSpPr txBox="1">
            <a:spLocks noGrp="1"/>
          </p:cNvSpPr>
          <p:nvPr>
            <p:ph type="body" idx="4294967295"/>
          </p:nvPr>
        </p:nvSpPr>
        <p:spPr>
          <a:xfrm>
            <a:off x="2083648" y="1845916"/>
            <a:ext cx="6686700" cy="978024"/>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sz="2800" b="0" dirty="0"/>
              <a:t>Identify a WSCC Coordinator &amp; WSCC Team Leaders</a:t>
            </a:r>
            <a:endParaRPr sz="2800" b="0" dirty="0"/>
          </a:p>
          <a:p>
            <a:pPr marL="0" lvl="0" indent="0" rtl="0">
              <a:spcBef>
                <a:spcPts val="0"/>
              </a:spcBef>
              <a:spcAft>
                <a:spcPts val="0"/>
              </a:spcAft>
              <a:buNone/>
            </a:pPr>
            <a:endParaRPr sz="600" b="0" dirty="0"/>
          </a:p>
          <a:p>
            <a:pPr marL="0" lvl="0" indent="0" rtl="0">
              <a:spcBef>
                <a:spcPts val="0"/>
              </a:spcBef>
              <a:spcAft>
                <a:spcPts val="0"/>
              </a:spcAft>
              <a:buNone/>
            </a:pPr>
            <a:endParaRPr sz="600" b="0" dirty="0"/>
          </a:p>
          <a:p>
            <a:pPr marL="0" lvl="0" indent="0" rtl="0">
              <a:spcBef>
                <a:spcPts val="0"/>
              </a:spcBef>
              <a:spcAft>
                <a:spcPts val="0"/>
              </a:spcAft>
              <a:buNone/>
            </a:pPr>
            <a:endParaRPr b="0" dirty="0"/>
          </a:p>
        </p:txBody>
      </p:sp>
      <p:sp>
        <p:nvSpPr>
          <p:cNvPr id="312" name="Shape 312"/>
          <p:cNvSpPr txBox="1">
            <a:spLocks noGrp="1"/>
          </p:cNvSpPr>
          <p:nvPr>
            <p:ph type="body" idx="4294967295"/>
          </p:nvPr>
        </p:nvSpPr>
        <p:spPr>
          <a:xfrm>
            <a:off x="2061225" y="2879026"/>
            <a:ext cx="6686700" cy="509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800" b="0" dirty="0"/>
              <a:t>Assemble a District and School Team</a:t>
            </a:r>
            <a:endParaRPr sz="2800" b="0" dirty="0"/>
          </a:p>
        </p:txBody>
      </p:sp>
      <p:sp>
        <p:nvSpPr>
          <p:cNvPr id="313" name="Shape 313"/>
          <p:cNvSpPr txBox="1">
            <a:spLocks noGrp="1"/>
          </p:cNvSpPr>
          <p:nvPr>
            <p:ph type="body" idx="4294967295"/>
          </p:nvPr>
        </p:nvSpPr>
        <p:spPr>
          <a:xfrm>
            <a:off x="2083648" y="1227769"/>
            <a:ext cx="7225103" cy="586500"/>
          </a:xfrm>
          <a:prstGeom prst="rect">
            <a:avLst/>
          </a:prstGeom>
        </p:spPr>
        <p:txBody>
          <a:bodyPr spcFirstLastPara="1" wrap="square" lIns="91425" tIns="91425" rIns="91425" bIns="91425" anchor="t" anchorCtr="0">
            <a:noAutofit/>
          </a:bodyPr>
          <a:lstStyle/>
          <a:p>
            <a:pPr marL="0" lvl="0" indent="0" rtl="0">
              <a:spcBef>
                <a:spcPts val="640"/>
              </a:spcBef>
              <a:spcAft>
                <a:spcPts val="0"/>
              </a:spcAft>
              <a:buNone/>
            </a:pPr>
            <a:r>
              <a:rPr lang="en-US" sz="2800" b="0" dirty="0"/>
              <a:t>Focus on Administrative Buy-in &amp; Support</a:t>
            </a:r>
            <a:endParaRPr sz="2800" b="0" dirty="0"/>
          </a:p>
        </p:txBody>
      </p:sp>
      <p:sp>
        <p:nvSpPr>
          <p:cNvPr id="314" name="Shape 314"/>
          <p:cNvSpPr txBox="1">
            <a:spLocks noGrp="1"/>
          </p:cNvSpPr>
          <p:nvPr>
            <p:ph type="body" idx="4294967295"/>
          </p:nvPr>
        </p:nvSpPr>
        <p:spPr>
          <a:xfrm>
            <a:off x="2061225" y="3655667"/>
            <a:ext cx="6686700" cy="509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800" b="0" dirty="0"/>
              <a:t>Assess and Plan WSCC Efforts</a:t>
            </a:r>
            <a:endParaRPr sz="2800" b="0" dirty="0"/>
          </a:p>
        </p:txBody>
      </p:sp>
      <p:sp>
        <p:nvSpPr>
          <p:cNvPr id="315" name="Shape 315"/>
          <p:cNvSpPr txBox="1">
            <a:spLocks noGrp="1"/>
          </p:cNvSpPr>
          <p:nvPr>
            <p:ph type="body" idx="4294967295"/>
          </p:nvPr>
        </p:nvSpPr>
        <p:spPr>
          <a:xfrm>
            <a:off x="2083648" y="4510558"/>
            <a:ext cx="6686700" cy="509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800" b="0" dirty="0"/>
              <a:t>Implement the Plan</a:t>
            </a:r>
            <a:endParaRPr sz="2800" b="0" dirty="0"/>
          </a:p>
        </p:txBody>
      </p:sp>
      <p:sp>
        <p:nvSpPr>
          <p:cNvPr id="316" name="Shape 316"/>
          <p:cNvSpPr txBox="1">
            <a:spLocks noGrp="1"/>
          </p:cNvSpPr>
          <p:nvPr>
            <p:ph type="body" idx="4294967295"/>
          </p:nvPr>
        </p:nvSpPr>
        <p:spPr>
          <a:xfrm>
            <a:off x="2061225" y="5287199"/>
            <a:ext cx="6686700" cy="509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800" b="0" dirty="0"/>
              <a:t>Reflect and Celebrate</a:t>
            </a:r>
            <a:endParaRPr sz="2800" b="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solidFill>
                  <a:srgbClr val="0057BB"/>
                </a:solidFill>
                <a:latin typeface="Arial" panose="020B0604020202020204" pitchFamily="34" charset="0"/>
                <a:cs typeface="Arial" panose="020B0604020202020204" pitchFamily="34" charset="0"/>
              </a:rPr>
              <a:t>THE WSCC MODEL IN ACTION: </a:t>
            </a:r>
            <a:r>
              <a:rPr lang="en-US" dirty="0">
                <a:solidFill>
                  <a:srgbClr val="00B140"/>
                </a:solidFill>
                <a:latin typeface="Arial" panose="020B0604020202020204" pitchFamily="34" charset="0"/>
                <a:cs typeface="Arial" panose="020B0604020202020204" pitchFamily="34" charset="0"/>
              </a:rPr>
              <a:t>EXAMPLE</a:t>
            </a:r>
            <a:endParaRPr dirty="0">
              <a:solidFill>
                <a:srgbClr val="00B140"/>
              </a:solidFill>
              <a:latin typeface="Arial" panose="020B0604020202020204" pitchFamily="34" charset="0"/>
              <a:cs typeface="Arial" panose="020B0604020202020204" pitchFamily="34" charset="0"/>
            </a:endParaRPr>
          </a:p>
          <a:p>
            <a:pPr marL="0" lvl="0" indent="0">
              <a:spcBef>
                <a:spcPts val="0"/>
              </a:spcBef>
              <a:spcAft>
                <a:spcPts val="0"/>
              </a:spcAft>
              <a:buNone/>
            </a:pPr>
            <a:endParaRPr dirty="0"/>
          </a:p>
        </p:txBody>
      </p:sp>
      <p:pic>
        <p:nvPicPr>
          <p:cNvPr id="4" name="Picture 3">
            <a:extLst>
              <a:ext uri="{FF2B5EF4-FFF2-40B4-BE49-F238E27FC236}">
                <a16:creationId xmlns:a16="http://schemas.microsoft.com/office/drawing/2014/main" id="{F1697E1B-0F58-604C-8A1D-F427A06B3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416" y="1515649"/>
            <a:ext cx="4213640" cy="2203881"/>
          </a:xfrm>
          <a:prstGeom prst="round2DiagRect">
            <a:avLst>
              <a:gd name="adj1" fmla="val 16667"/>
              <a:gd name="adj2" fmla="val 0"/>
            </a:avLst>
          </a:prstGeom>
          <a:ln w="88900" cap="sq">
            <a:noFill/>
            <a:miter lim="800000"/>
          </a:ln>
          <a:effectLst>
            <a:outerShdw blurRad="50800" dist="38100" dir="5400000" algn="t" rotWithShape="0">
              <a:prstClr val="black">
                <a:alpha val="40000"/>
              </a:prstClr>
            </a:outerShdw>
          </a:effectLst>
        </p:spPr>
      </p:pic>
      <p:pic>
        <p:nvPicPr>
          <p:cNvPr id="8" name="Shape 236">
            <a:extLst>
              <a:ext uri="{FF2B5EF4-FFF2-40B4-BE49-F238E27FC236}">
                <a16:creationId xmlns:a16="http://schemas.microsoft.com/office/drawing/2014/main" id="{49F5EDE3-C97E-214F-830C-B517EF2CC298}"/>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1111694">
            <a:off x="4545802" y="1856990"/>
            <a:ext cx="1033739" cy="381004"/>
          </a:xfrm>
          <a:prstGeom prst="rect">
            <a:avLst/>
          </a:prstGeom>
          <a:noFill/>
          <a:ln>
            <a:noFill/>
          </a:ln>
        </p:spPr>
      </p:pic>
      <p:pic>
        <p:nvPicPr>
          <p:cNvPr id="9" name="Shape 233">
            <a:extLst>
              <a:ext uri="{FF2B5EF4-FFF2-40B4-BE49-F238E27FC236}">
                <a16:creationId xmlns:a16="http://schemas.microsoft.com/office/drawing/2014/main" id="{70B0E526-7F97-6045-81ED-E3B0F7CB3D42}"/>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613287" y="1215982"/>
            <a:ext cx="2570695" cy="1156411"/>
          </a:xfrm>
          <a:prstGeom prst="rect">
            <a:avLst/>
          </a:prstGeom>
          <a:noFill/>
          <a:ln>
            <a:noFill/>
          </a:ln>
        </p:spPr>
      </p:pic>
      <p:sp>
        <p:nvSpPr>
          <p:cNvPr id="10" name="Shape 232">
            <a:extLst>
              <a:ext uri="{FF2B5EF4-FFF2-40B4-BE49-F238E27FC236}">
                <a16:creationId xmlns:a16="http://schemas.microsoft.com/office/drawing/2014/main" id="{87B2A5F0-AF7D-BD44-BAAC-2CF34D4E13ED}"/>
              </a:ext>
            </a:extLst>
          </p:cNvPr>
          <p:cNvSpPr txBox="1">
            <a:spLocks/>
          </p:cNvSpPr>
          <p:nvPr/>
        </p:nvSpPr>
        <p:spPr>
          <a:xfrm>
            <a:off x="537586" y="3792329"/>
            <a:ext cx="3735300" cy="83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4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pPr marL="0" indent="0" algn="ctr">
              <a:spcBef>
                <a:spcPts val="0"/>
              </a:spcBef>
              <a:buFont typeface="Arial"/>
              <a:buNone/>
            </a:pPr>
            <a:r>
              <a:rPr lang="en-US" sz="1800" dirty="0"/>
              <a:t>A school health team </a:t>
            </a:r>
            <a:br>
              <a:rPr lang="en-US" sz="1800" dirty="0"/>
            </a:br>
            <a:r>
              <a:rPr lang="en-US" sz="1800" dirty="0"/>
              <a:t>forms at the school</a:t>
            </a:r>
          </a:p>
        </p:txBody>
      </p:sp>
      <p:sp>
        <p:nvSpPr>
          <p:cNvPr id="11" name="Shape 234">
            <a:extLst>
              <a:ext uri="{FF2B5EF4-FFF2-40B4-BE49-F238E27FC236}">
                <a16:creationId xmlns:a16="http://schemas.microsoft.com/office/drawing/2014/main" id="{CC2D29DB-9471-F04A-9E61-D4E2572D7C6D}"/>
              </a:ext>
            </a:extLst>
          </p:cNvPr>
          <p:cNvSpPr txBox="1">
            <a:spLocks/>
          </p:cNvSpPr>
          <p:nvPr/>
        </p:nvSpPr>
        <p:spPr>
          <a:xfrm>
            <a:off x="4735080" y="2372393"/>
            <a:ext cx="4327110" cy="35128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4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pPr indent="-381000">
              <a:spcBef>
                <a:spcPts val="1000"/>
              </a:spcBef>
              <a:buSzPts val="2400"/>
              <a:buFont typeface="Arial"/>
              <a:buAutoNum type="arabicPeriod"/>
            </a:pPr>
            <a:r>
              <a:rPr lang="en-US" sz="2400" dirty="0"/>
              <a:t>Nutrition services will implement a school breakfast program</a:t>
            </a:r>
          </a:p>
          <a:p>
            <a:pPr indent="-381000">
              <a:spcBef>
                <a:spcPts val="1000"/>
              </a:spcBef>
              <a:buSzPts val="2400"/>
              <a:buFont typeface="Arial"/>
              <a:buAutoNum type="arabicPeriod"/>
            </a:pPr>
            <a:r>
              <a:rPr lang="en-US" sz="2400" dirty="0"/>
              <a:t>School teachers &amp; staff </a:t>
            </a:r>
            <a:br>
              <a:rPr lang="en-US" sz="2400" dirty="0"/>
            </a:br>
            <a:r>
              <a:rPr lang="en-US" sz="2400" dirty="0"/>
              <a:t>will model good nutrition</a:t>
            </a:r>
          </a:p>
          <a:p>
            <a:pPr indent="-381000">
              <a:spcBef>
                <a:spcPts val="1000"/>
              </a:spcBef>
              <a:buSzPts val="2400"/>
              <a:buFont typeface="Arial"/>
              <a:buAutoNum type="arabicPeriod"/>
            </a:pPr>
            <a:r>
              <a:rPr lang="en-US" sz="2400" dirty="0"/>
              <a:t>Principal will include healthy eating section </a:t>
            </a:r>
            <a:br>
              <a:rPr lang="en-US" sz="2400" dirty="0"/>
            </a:br>
            <a:r>
              <a:rPr lang="en-US" sz="2400" dirty="0"/>
              <a:t>in e-newsletter</a:t>
            </a:r>
          </a:p>
          <a:p>
            <a:pPr marL="76200" indent="0">
              <a:spcBef>
                <a:spcPts val="1000"/>
              </a:spcBef>
              <a:buSzPts val="2400"/>
              <a:buFont typeface="Arial"/>
              <a:buNone/>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solidFill>
                  <a:srgbClr val="0057BB"/>
                </a:solidFill>
                <a:latin typeface="Arial" panose="020B0604020202020204" pitchFamily="34" charset="0"/>
                <a:cs typeface="Arial" panose="020B0604020202020204" pitchFamily="34" charset="0"/>
              </a:rPr>
              <a:t>THE WSCC MODEL IN ACTION: </a:t>
            </a:r>
            <a:r>
              <a:rPr lang="en-US" dirty="0">
                <a:solidFill>
                  <a:srgbClr val="00B140"/>
                </a:solidFill>
                <a:latin typeface="Arial" panose="020B0604020202020204" pitchFamily="34" charset="0"/>
                <a:cs typeface="Arial" panose="020B0604020202020204" pitchFamily="34" charset="0"/>
              </a:rPr>
              <a:t>EXAMPLE</a:t>
            </a:r>
            <a:endParaRPr dirty="0">
              <a:solidFill>
                <a:srgbClr val="00B140"/>
              </a:solidFill>
              <a:latin typeface="Arial" panose="020B0604020202020204" pitchFamily="34" charset="0"/>
              <a:cs typeface="Arial" panose="020B0604020202020204" pitchFamily="34" charset="0"/>
            </a:endParaRPr>
          </a:p>
          <a:p>
            <a:pPr marL="0" lvl="0" indent="0">
              <a:spcBef>
                <a:spcPts val="0"/>
              </a:spcBef>
              <a:spcAft>
                <a:spcPts val="0"/>
              </a:spcAft>
              <a:buNone/>
            </a:pPr>
            <a:endParaRPr dirty="0"/>
          </a:p>
        </p:txBody>
      </p:sp>
      <p:pic>
        <p:nvPicPr>
          <p:cNvPr id="4" name="Picture 3">
            <a:extLst>
              <a:ext uri="{FF2B5EF4-FFF2-40B4-BE49-F238E27FC236}">
                <a16:creationId xmlns:a16="http://schemas.microsoft.com/office/drawing/2014/main" id="{F1697E1B-0F58-604C-8A1D-F427A06B3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416" y="1515649"/>
            <a:ext cx="4210954" cy="2202477"/>
          </a:xfrm>
          <a:prstGeom prst="round2DiagRect">
            <a:avLst>
              <a:gd name="adj1" fmla="val 16667"/>
              <a:gd name="adj2" fmla="val 0"/>
            </a:avLst>
          </a:prstGeom>
          <a:ln w="88900" cap="sq">
            <a:noFill/>
            <a:miter lim="800000"/>
          </a:ln>
          <a:effectLst>
            <a:outerShdw blurRad="50800" dist="38100" dir="5400000" algn="t" rotWithShape="0">
              <a:prstClr val="black">
                <a:alpha val="40000"/>
              </a:prstClr>
            </a:outerShdw>
          </a:effectLst>
        </p:spPr>
      </p:pic>
      <p:sp>
        <p:nvSpPr>
          <p:cNvPr id="5" name="Round Diagonal Corner Rectangle 4">
            <a:extLst>
              <a:ext uri="{FF2B5EF4-FFF2-40B4-BE49-F238E27FC236}">
                <a16:creationId xmlns:a16="http://schemas.microsoft.com/office/drawing/2014/main" id="{CDEB5EA2-32C6-DC4E-9231-075B0CA8B24E}"/>
              </a:ext>
            </a:extLst>
          </p:cNvPr>
          <p:cNvSpPr/>
          <p:nvPr/>
        </p:nvSpPr>
        <p:spPr>
          <a:xfrm>
            <a:off x="4603091" y="2323179"/>
            <a:ext cx="4301065" cy="3610481"/>
          </a:xfrm>
          <a:prstGeom prst="round2DiagRect">
            <a:avLst/>
          </a:prstGeom>
          <a:solidFill>
            <a:srgbClr val="00B14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7663" indent="-3365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Decreased visits to health office</a:t>
            </a:r>
          </a:p>
          <a:p>
            <a:pPr marL="347663" indent="-336550">
              <a:buFont typeface="Arial" panose="020B0604020202020204" pitchFamily="34" charset="0"/>
              <a:buChar char="•"/>
            </a:pPr>
            <a:endParaRPr lang="en-US" sz="1000" dirty="0">
              <a:solidFill>
                <a:schemeClr val="bg1"/>
              </a:solidFill>
              <a:latin typeface="Arial" panose="020B0604020202020204" pitchFamily="34" charset="0"/>
              <a:cs typeface="Arial" panose="020B0604020202020204" pitchFamily="34" charset="0"/>
            </a:endParaRPr>
          </a:p>
          <a:p>
            <a:pPr marL="347663" indent="-3365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Increased school attendance</a:t>
            </a:r>
          </a:p>
          <a:p>
            <a:pPr marL="347663" indent="-336550">
              <a:buFont typeface="Arial" panose="020B0604020202020204" pitchFamily="34" charset="0"/>
              <a:buChar char="•"/>
            </a:pPr>
            <a:endParaRPr lang="en-US" sz="1000" dirty="0">
              <a:solidFill>
                <a:schemeClr val="bg1"/>
              </a:solidFill>
              <a:latin typeface="Arial" panose="020B0604020202020204" pitchFamily="34" charset="0"/>
              <a:cs typeface="Arial" panose="020B0604020202020204" pitchFamily="34" charset="0"/>
            </a:endParaRPr>
          </a:p>
          <a:p>
            <a:pPr marL="347663" indent="-3365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Improved cognitive performance</a:t>
            </a:r>
          </a:p>
        </p:txBody>
      </p:sp>
    </p:spTree>
    <p:extLst>
      <p:ext uri="{BB962C8B-B14F-4D97-AF65-F5344CB8AC3E}">
        <p14:creationId xmlns:p14="http://schemas.microsoft.com/office/powerpoint/2010/main" val="2546103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p:nvPr/>
        </p:nvSpPr>
        <p:spPr>
          <a:xfrm>
            <a:off x="4133850" y="1133475"/>
            <a:ext cx="1009500" cy="3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dirty="0">
              <a:solidFill>
                <a:schemeClr val="dk1"/>
              </a:solidFill>
              <a:latin typeface="Arial"/>
              <a:ea typeface="Arial"/>
              <a:cs typeface="Arial"/>
              <a:sym typeface="Arial"/>
            </a:endParaRPr>
          </a:p>
        </p:txBody>
      </p:sp>
      <p:sp>
        <p:nvSpPr>
          <p:cNvPr id="279" name="Shape 279"/>
          <p:cNvSpPr txBox="1">
            <a:spLocks noGrp="1"/>
          </p:cNvSpPr>
          <p:nvPr>
            <p:ph type="title"/>
          </p:nvPr>
        </p:nvSpPr>
        <p:spPr>
          <a:xfrm>
            <a:off x="398625" y="516750"/>
            <a:ext cx="8349300" cy="1069454"/>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THE WSCC MODEL IN ACTION:          </a:t>
            </a:r>
            <a:r>
              <a:rPr lang="en-US" dirty="0">
                <a:solidFill>
                  <a:srgbClr val="00B140"/>
                </a:solidFill>
              </a:rPr>
              <a:t>DENVER PUBLIC SCHOOLS</a:t>
            </a:r>
            <a:endParaRPr dirty="0">
              <a:solidFill>
                <a:srgbClr val="00B140"/>
              </a:solidFill>
            </a:endParaRPr>
          </a:p>
        </p:txBody>
      </p:sp>
      <p:sp>
        <p:nvSpPr>
          <p:cNvPr id="280" name="Shape 280"/>
          <p:cNvSpPr txBox="1">
            <a:spLocks noGrp="1"/>
          </p:cNvSpPr>
          <p:nvPr>
            <p:ph type="body" idx="4294967295"/>
          </p:nvPr>
        </p:nvSpPr>
        <p:spPr>
          <a:xfrm>
            <a:off x="398625" y="1680051"/>
            <a:ext cx="3735225" cy="4269336"/>
          </a:xfrm>
          <a:prstGeom prst="rect">
            <a:avLst/>
          </a:prstGeom>
        </p:spPr>
        <p:txBody>
          <a:bodyPr spcFirstLastPara="1" wrap="square" lIns="91425" tIns="91425" rIns="91425" bIns="91425" anchor="t" anchorCtr="0">
            <a:noAutofit/>
          </a:bodyPr>
          <a:lstStyle/>
          <a:p>
            <a:pPr marL="346075" indent="-269875">
              <a:spcBef>
                <a:spcPts val="40"/>
              </a:spcBef>
              <a:buClr>
                <a:srgbClr val="000000"/>
              </a:buClr>
              <a:buSzPts val="2400"/>
              <a:buFont typeface="Arial" panose="020B0604020202020204" pitchFamily="34" charset="0"/>
              <a:buChar char="•"/>
            </a:pPr>
            <a:r>
              <a:rPr lang="en-US" sz="2800" dirty="0"/>
              <a:t>District mission: </a:t>
            </a:r>
            <a:r>
              <a:rPr lang="en-US" sz="2800" i="1" dirty="0"/>
              <a:t>Every Child Succeeds</a:t>
            </a:r>
            <a:endParaRPr sz="2800" i="1" dirty="0"/>
          </a:p>
          <a:p>
            <a:pPr marL="346075" lvl="0" indent="-269875" rtl="0">
              <a:spcBef>
                <a:spcPts val="640"/>
              </a:spcBef>
              <a:spcAft>
                <a:spcPts val="0"/>
              </a:spcAft>
              <a:buClr>
                <a:srgbClr val="000000"/>
              </a:buClr>
              <a:buFont typeface="Arial" panose="020B0604020202020204" pitchFamily="34" charset="0"/>
              <a:buChar char="•"/>
            </a:pPr>
            <a:endParaRPr sz="2800" dirty="0"/>
          </a:p>
          <a:p>
            <a:pPr marL="346075" lvl="0" indent="-269875" rtl="0">
              <a:spcBef>
                <a:spcPts val="640"/>
              </a:spcBef>
              <a:spcAft>
                <a:spcPts val="0"/>
              </a:spcAft>
              <a:buClr>
                <a:srgbClr val="000000"/>
              </a:buClr>
              <a:buSzPts val="2400"/>
              <a:buFont typeface="Arial" panose="020B0604020202020204" pitchFamily="34" charset="0"/>
              <a:buChar char="•"/>
            </a:pPr>
            <a:r>
              <a:rPr lang="en-US" sz="2800" dirty="0"/>
              <a:t>Denver Plan 2020 includes </a:t>
            </a:r>
            <a:r>
              <a:rPr lang="en-US" sz="2800" i="1" dirty="0"/>
              <a:t>Support the Whole Child </a:t>
            </a:r>
            <a:r>
              <a:rPr lang="en-US" sz="2800" dirty="0"/>
              <a:t>as a goal</a:t>
            </a:r>
            <a:endParaRPr sz="2800" dirty="0"/>
          </a:p>
        </p:txBody>
      </p:sp>
      <p:pic>
        <p:nvPicPr>
          <p:cNvPr id="8" name="Picture 7">
            <a:extLst>
              <a:ext uri="{FF2B5EF4-FFF2-40B4-BE49-F238E27FC236}">
                <a16:creationId xmlns:a16="http://schemas.microsoft.com/office/drawing/2014/main" id="{F4D88E21-161F-8844-8C77-CD312FBC8DB3}"/>
              </a:ext>
            </a:extLst>
          </p:cNvPr>
          <p:cNvPicPr>
            <a:picLocks noChangeAspect="1"/>
          </p:cNvPicPr>
          <p:nvPr/>
        </p:nvPicPr>
        <p:blipFill>
          <a:blip r:embed="rId3"/>
          <a:stretch>
            <a:fillRect/>
          </a:stretch>
        </p:blipFill>
        <p:spPr>
          <a:xfrm>
            <a:off x="4133850" y="1586204"/>
            <a:ext cx="2737213" cy="1923912"/>
          </a:xfrm>
          <a:prstGeom prst="round2DiagRect">
            <a:avLst>
              <a:gd name="adj1" fmla="val 16667"/>
              <a:gd name="adj2" fmla="val 0"/>
            </a:avLst>
          </a:prstGeom>
          <a:ln w="88900" cap="sq">
            <a:noFill/>
            <a:miter lim="800000"/>
          </a:ln>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F78546AF-8DEC-0F43-AC6F-C89B3F2EFDA2}"/>
              </a:ext>
            </a:extLst>
          </p:cNvPr>
          <p:cNvPicPr>
            <a:picLocks noChangeAspect="1"/>
          </p:cNvPicPr>
          <p:nvPr/>
        </p:nvPicPr>
        <p:blipFill>
          <a:blip r:embed="rId4"/>
          <a:stretch>
            <a:fillRect/>
          </a:stretch>
        </p:blipFill>
        <p:spPr>
          <a:xfrm>
            <a:off x="5418794" y="3813864"/>
            <a:ext cx="2915309" cy="2135523"/>
          </a:xfrm>
          <a:prstGeom prst="round2DiagRect">
            <a:avLst>
              <a:gd name="adj1" fmla="val 16667"/>
              <a:gd name="adj2" fmla="val 0"/>
            </a:avLst>
          </a:prstGeom>
          <a:ln w="88900" cap="sq">
            <a:noFill/>
            <a:miter lim="800000"/>
          </a:ln>
          <a:effectLst>
            <a:outerShdw blurRad="50800" dist="38100" dir="5400000" algn="t"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p:nvPr/>
        </p:nvSpPr>
        <p:spPr>
          <a:xfrm>
            <a:off x="783771" y="1567543"/>
            <a:ext cx="39306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81" name="Shape 8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15709" y="1647747"/>
            <a:ext cx="4077751" cy="4162869"/>
          </a:xfrm>
          <a:prstGeom prst="rect">
            <a:avLst/>
          </a:prstGeom>
          <a:noFill/>
          <a:ln>
            <a:noFill/>
          </a:ln>
        </p:spPr>
      </p:pic>
      <p:sp>
        <p:nvSpPr>
          <p:cNvPr id="82" name="Shape 82"/>
          <p:cNvSpPr txBox="1">
            <a:spLocks noGrp="1"/>
          </p:cNvSpPr>
          <p:nvPr>
            <p:ph type="title"/>
          </p:nvPr>
        </p:nvSpPr>
        <p:spPr>
          <a:xfrm>
            <a:off x="398624" y="516750"/>
            <a:ext cx="8745375" cy="509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THE WHOLE SCHOOL, WHOLE COMMUNITY, WHOLE CHILD (WSCC) MODEL</a:t>
            </a:r>
            <a:endParaRPr dirty="0"/>
          </a:p>
        </p:txBody>
      </p:sp>
      <p:sp>
        <p:nvSpPr>
          <p:cNvPr id="83" name="Shape 83"/>
          <p:cNvSpPr txBox="1">
            <a:spLocks noGrp="1"/>
          </p:cNvSpPr>
          <p:nvPr>
            <p:ph type="body" idx="4294967295"/>
          </p:nvPr>
        </p:nvSpPr>
        <p:spPr>
          <a:xfrm>
            <a:off x="193692" y="1647747"/>
            <a:ext cx="4734178" cy="3876777"/>
          </a:xfrm>
          <a:prstGeom prst="rect">
            <a:avLst/>
          </a:prstGeom>
        </p:spPr>
        <p:txBody>
          <a:bodyPr spcFirstLastPara="1" wrap="square" lIns="91425" tIns="91425" rIns="91425" bIns="91425" anchor="t" anchorCtr="0">
            <a:noAutofit/>
          </a:bodyPr>
          <a:lstStyle/>
          <a:p>
            <a:pPr lvl="0" rtl="0">
              <a:lnSpc>
                <a:spcPct val="100000"/>
              </a:lnSpc>
              <a:spcBef>
                <a:spcPts val="640"/>
              </a:spcBef>
              <a:spcAft>
                <a:spcPts val="0"/>
              </a:spcAft>
              <a:buClr>
                <a:srgbClr val="000000"/>
              </a:buClr>
              <a:buSzPct val="100000"/>
              <a:buFont typeface="Arial" panose="020B0604020202020204" pitchFamily="34" charset="0"/>
              <a:buChar char="•"/>
            </a:pPr>
            <a:r>
              <a:rPr lang="en-US" sz="2800" b="0" dirty="0"/>
              <a:t>Places the child at </a:t>
            </a:r>
            <a:br>
              <a:rPr lang="en-US" sz="2800" b="0" dirty="0"/>
            </a:br>
            <a:r>
              <a:rPr lang="en-US" sz="2800" b="0" dirty="0"/>
              <a:t>the center</a:t>
            </a:r>
            <a:endParaRPr sz="2800" b="0" dirty="0"/>
          </a:p>
          <a:p>
            <a:pPr lvl="0" rtl="0">
              <a:lnSpc>
                <a:spcPct val="100000"/>
              </a:lnSpc>
              <a:spcBef>
                <a:spcPts val="1000"/>
              </a:spcBef>
              <a:spcAft>
                <a:spcPts val="0"/>
              </a:spcAft>
              <a:buClr>
                <a:srgbClr val="000000"/>
              </a:buClr>
              <a:buSzPct val="100000"/>
              <a:buFont typeface="Arial" panose="020B0604020202020204" pitchFamily="34" charset="0"/>
              <a:buChar char="•"/>
            </a:pPr>
            <a:r>
              <a:rPr lang="en-US" sz="2800" b="0" dirty="0"/>
              <a:t>Takes a comprehensive approach to supporting learning and health</a:t>
            </a:r>
            <a:endParaRPr sz="2800" b="0" dirty="0"/>
          </a:p>
          <a:p>
            <a:pPr lvl="0" rtl="0">
              <a:lnSpc>
                <a:spcPct val="100000"/>
              </a:lnSpc>
              <a:spcBef>
                <a:spcPts val="1000"/>
              </a:spcBef>
              <a:spcAft>
                <a:spcPts val="1000"/>
              </a:spcAft>
              <a:buClr>
                <a:srgbClr val="000000"/>
              </a:buClr>
              <a:buSzPct val="100000"/>
              <a:buFont typeface="Arial" panose="020B0604020202020204" pitchFamily="34" charset="0"/>
              <a:buChar char="•"/>
            </a:pPr>
            <a:r>
              <a:rPr lang="en-US" sz="2800" b="0" dirty="0"/>
              <a:t>Calls for greater   collaboration across sectors</a:t>
            </a:r>
            <a:endParaRPr sz="2800" b="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p:nvPr/>
        </p:nvSpPr>
        <p:spPr>
          <a:xfrm>
            <a:off x="4133850" y="1133475"/>
            <a:ext cx="1009500" cy="3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dirty="0">
              <a:solidFill>
                <a:schemeClr val="dk1"/>
              </a:solidFill>
              <a:latin typeface="Arial"/>
              <a:ea typeface="Arial"/>
              <a:cs typeface="Arial"/>
              <a:sym typeface="Arial"/>
            </a:endParaRPr>
          </a:p>
        </p:txBody>
      </p:sp>
      <p:sp>
        <p:nvSpPr>
          <p:cNvPr id="287" name="Shape 287"/>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THE WSCC MODEL IN ACTION:          </a:t>
            </a:r>
            <a:r>
              <a:rPr lang="en-US" dirty="0">
                <a:solidFill>
                  <a:srgbClr val="00B140"/>
                </a:solidFill>
              </a:rPr>
              <a:t>DENVER PUBLIC SCHOOLS</a:t>
            </a:r>
            <a:endParaRPr dirty="0">
              <a:solidFill>
                <a:srgbClr val="00B140"/>
              </a:solidFill>
            </a:endParaRPr>
          </a:p>
        </p:txBody>
      </p:sp>
      <p:sp>
        <p:nvSpPr>
          <p:cNvPr id="6" name="Round Diagonal Corner Rectangle 5">
            <a:extLst>
              <a:ext uri="{FF2B5EF4-FFF2-40B4-BE49-F238E27FC236}">
                <a16:creationId xmlns:a16="http://schemas.microsoft.com/office/drawing/2014/main" id="{297800B7-A2E4-7F4A-AB8F-35EF49DED3D2}"/>
              </a:ext>
            </a:extLst>
          </p:cNvPr>
          <p:cNvSpPr/>
          <p:nvPr/>
        </p:nvSpPr>
        <p:spPr>
          <a:xfrm>
            <a:off x="398625" y="1651637"/>
            <a:ext cx="4426136" cy="4305818"/>
          </a:xfrm>
          <a:prstGeom prst="round2DiagRect">
            <a:avLst/>
          </a:prstGeom>
          <a:solidFill>
            <a:srgbClr val="00B14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a:r>
              <a:rPr lang="en-US" sz="2800" dirty="0"/>
              <a:t>Increase in number of students:</a:t>
            </a:r>
          </a:p>
          <a:p>
            <a:pPr marL="533400" indent="-457200">
              <a:buClr>
                <a:schemeClr val="bg1"/>
              </a:buClr>
              <a:buSzPct val="100000"/>
              <a:buFont typeface="Arial" panose="020B0604020202020204" pitchFamily="34" charset="0"/>
              <a:buChar char="•"/>
            </a:pPr>
            <a:r>
              <a:rPr lang="en-US" sz="2800" dirty="0"/>
              <a:t>Eating breakfast</a:t>
            </a:r>
          </a:p>
          <a:p>
            <a:pPr marL="533400" lvl="0" indent="-457200">
              <a:spcBef>
                <a:spcPts val="640"/>
              </a:spcBef>
              <a:buClr>
                <a:schemeClr val="bg1"/>
              </a:buClr>
              <a:buSzPct val="100000"/>
              <a:buFont typeface="Arial" panose="020B0604020202020204" pitchFamily="34" charset="0"/>
              <a:buChar char="•"/>
            </a:pPr>
            <a:r>
              <a:rPr lang="en-US" sz="2800" dirty="0"/>
              <a:t>Enrolled in health insurance</a:t>
            </a:r>
          </a:p>
          <a:p>
            <a:pPr marL="533400" lvl="0" indent="-457200">
              <a:spcBef>
                <a:spcPts val="640"/>
              </a:spcBef>
              <a:buClr>
                <a:schemeClr val="bg1"/>
              </a:buClr>
              <a:buSzPct val="100000"/>
              <a:buFont typeface="Arial" panose="020B0604020202020204" pitchFamily="34" charset="0"/>
              <a:buChar char="•"/>
            </a:pPr>
            <a:r>
              <a:rPr lang="en-US" sz="2800" dirty="0"/>
              <a:t>Receiving healthcare through a school-based health center</a:t>
            </a:r>
          </a:p>
        </p:txBody>
      </p:sp>
      <p:pic>
        <p:nvPicPr>
          <p:cNvPr id="288" name="Shape 28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467489">
            <a:off x="4959283" y="1784570"/>
            <a:ext cx="3740962" cy="447739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p:nvPr/>
        </p:nvSpPr>
        <p:spPr>
          <a:xfrm>
            <a:off x="4133850" y="1133475"/>
            <a:ext cx="1009500" cy="3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dirty="0">
              <a:solidFill>
                <a:schemeClr val="dk1"/>
              </a:solidFill>
              <a:latin typeface="Arial"/>
              <a:ea typeface="Arial"/>
              <a:cs typeface="Arial"/>
              <a:sym typeface="Arial"/>
            </a:endParaRPr>
          </a:p>
        </p:txBody>
      </p:sp>
      <p:graphicFrame>
        <p:nvGraphicFramePr>
          <p:cNvPr id="5" name="Shape 297">
            <a:extLst>
              <a:ext uri="{FF2B5EF4-FFF2-40B4-BE49-F238E27FC236}">
                <a16:creationId xmlns:a16="http://schemas.microsoft.com/office/drawing/2014/main" id="{397C30BB-9CDA-BC48-A7C4-22867EDA642B}"/>
              </a:ext>
            </a:extLst>
          </p:cNvPr>
          <p:cNvGraphicFramePr/>
          <p:nvPr>
            <p:extLst>
              <p:ext uri="{D42A27DB-BD31-4B8C-83A1-F6EECF244321}">
                <p14:modId xmlns:p14="http://schemas.microsoft.com/office/powerpoint/2010/main" val="846584332"/>
              </p:ext>
            </p:extLst>
          </p:nvPr>
        </p:nvGraphicFramePr>
        <p:xfrm>
          <a:off x="209593" y="431327"/>
          <a:ext cx="8697619" cy="5658452"/>
        </p:xfrm>
        <a:graphic>
          <a:graphicData uri="http://schemas.openxmlformats.org/drawingml/2006/table">
            <a:tbl>
              <a:tblPr>
                <a:noFill/>
                <a:tableStyleId>{AEEE6F2B-4FC3-4EAF-A474-49A7660D86E8}</a:tableStyleId>
              </a:tblPr>
              <a:tblGrid>
                <a:gridCol w="2574247">
                  <a:extLst>
                    <a:ext uri="{9D8B030D-6E8A-4147-A177-3AD203B41FA5}">
                      <a16:colId xmlns:a16="http://schemas.microsoft.com/office/drawing/2014/main" val="20000"/>
                    </a:ext>
                  </a:extLst>
                </a:gridCol>
                <a:gridCol w="6123372">
                  <a:extLst>
                    <a:ext uri="{9D8B030D-6E8A-4147-A177-3AD203B41FA5}">
                      <a16:colId xmlns:a16="http://schemas.microsoft.com/office/drawing/2014/main" val="20001"/>
                    </a:ext>
                  </a:extLst>
                </a:gridCol>
              </a:tblGrid>
              <a:tr h="1732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dirty="0">
                          <a:latin typeface="Arial" panose="020B0604020202020204" pitchFamily="34" charset="0"/>
                          <a:cs typeface="Arial" panose="020B0604020202020204" pitchFamily="34" charset="0"/>
                        </a:rPr>
                        <a:t>Health services</a:t>
                      </a:r>
                    </a:p>
                  </a:txBody>
                  <a:tcPr marL="91425" marR="91425" marT="91425" marB="91425"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latin typeface="Arial" panose="020B0604020202020204" pitchFamily="34" charset="0"/>
                          <a:cs typeface="Arial" panose="020B0604020202020204" pitchFamily="34" charset="0"/>
                        </a:rPr>
                        <a:t>Increase the number of students who receive a universal health screening and referral for follow-up services, when applicable. </a:t>
                      </a:r>
                      <a:r>
                        <a:rPr lang="en-US" sz="2000" b="0" i="0" dirty="0">
                          <a:solidFill>
                            <a:srgbClr val="0057BB"/>
                          </a:solidFill>
                          <a:latin typeface="Arial" panose="020B0604020202020204" pitchFamily="34" charset="0"/>
                          <a:cs typeface="Arial" panose="020B0604020202020204" pitchFamily="34" charset="0"/>
                        </a:rPr>
                        <a:t>Performance metric: </a:t>
                      </a:r>
                      <a:r>
                        <a:rPr lang="en-US" sz="2000" b="0" i="0" dirty="0">
                          <a:latin typeface="Arial" panose="020B0604020202020204" pitchFamily="34" charset="0"/>
                          <a:cs typeface="Arial" panose="020B0604020202020204" pitchFamily="34" charset="0"/>
                        </a:rPr>
                        <a:t>100% of students who do not meet screening benchmarks will be referred for follow-up services. </a:t>
                      </a:r>
                    </a:p>
                  </a:txBody>
                  <a:tcPr marL="91425" marR="91425" marT="91425" marB="91425" anchor="ctr"/>
                </a:tc>
                <a:extLst>
                  <a:ext uri="{0D108BD9-81ED-4DB2-BD59-A6C34878D82A}">
                    <a16:rowId xmlns:a16="http://schemas.microsoft.com/office/drawing/2014/main" val="10000"/>
                  </a:ext>
                </a:extLst>
              </a:tr>
              <a:tr h="1720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dirty="0">
                          <a:latin typeface="Arial" panose="020B0604020202020204" pitchFamily="34" charset="0"/>
                          <a:cs typeface="Arial" panose="020B0604020202020204" pitchFamily="34" charset="0"/>
                        </a:rPr>
                        <a:t>Social and emotional climate</a:t>
                      </a:r>
                    </a:p>
                  </a:txBody>
                  <a:tcPr marL="91425" marR="91425" marT="91425" marB="91425"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Increase the number of schools implementing evidence-based, culturally inclusive approaches and practices to support an emotionally safe school climate. </a:t>
                      </a:r>
                      <a:r>
                        <a:rPr lang="en-US" sz="2000" dirty="0">
                          <a:solidFill>
                            <a:srgbClr val="0057BB"/>
                          </a:solidFill>
                        </a:rPr>
                        <a:t>Performance metric: </a:t>
                      </a:r>
                      <a:r>
                        <a:rPr lang="en-US" sz="2000" dirty="0"/>
                        <a:t>100% of schools will implement at least three approaches and practices at the universal level.</a:t>
                      </a:r>
                    </a:p>
                  </a:txBody>
                  <a:tcPr marL="91425" marR="91425" marT="91425" marB="91425" anchor="ctr"/>
                </a:tc>
                <a:extLst>
                  <a:ext uri="{0D108BD9-81ED-4DB2-BD59-A6C34878D82A}">
                    <a16:rowId xmlns:a16="http://schemas.microsoft.com/office/drawing/2014/main" val="10001"/>
                  </a:ext>
                </a:extLst>
              </a:tr>
              <a:tr h="1914049">
                <a:tc>
                  <a:txBody>
                    <a:bodyPr/>
                    <a:lstStyle/>
                    <a:p>
                      <a:pPr marL="0" lvl="0" indent="0" rtl="0">
                        <a:spcBef>
                          <a:spcPts val="0"/>
                        </a:spcBef>
                        <a:spcAft>
                          <a:spcPts val="0"/>
                        </a:spcAft>
                        <a:buNone/>
                      </a:pPr>
                      <a:r>
                        <a:rPr lang="en-US" sz="2800" b="1" i="0" dirty="0">
                          <a:latin typeface="Arial" panose="020B0604020202020204" pitchFamily="34" charset="0"/>
                          <a:cs typeface="Arial" panose="020B0604020202020204" pitchFamily="34" charset="0"/>
                        </a:rPr>
                        <a:t>Physical environment</a:t>
                      </a:r>
                      <a:endParaRPr sz="2800" b="1" i="0" dirty="0">
                        <a:latin typeface="Arial" panose="020B0604020202020204" pitchFamily="34" charset="0"/>
                        <a:cs typeface="Arial" panose="020B0604020202020204" pitchFamily="34" charset="0"/>
                      </a:endParaRPr>
                    </a:p>
                  </a:txBody>
                  <a:tcPr marL="91425" marR="91425" marT="91425" marB="91425" anchor="ctr">
                    <a:noFill/>
                  </a:tcPr>
                </a:tc>
                <a:tc>
                  <a:txBody>
                    <a:bodyPr/>
                    <a:lstStyle/>
                    <a:p>
                      <a:pPr marL="0" lvl="0" indent="0">
                        <a:spcBef>
                          <a:spcPts val="0"/>
                        </a:spcBef>
                        <a:spcAft>
                          <a:spcPts val="0"/>
                        </a:spcAft>
                        <a:buNone/>
                      </a:pPr>
                      <a:r>
                        <a:rPr lang="en-US" sz="2000" b="0" i="0" dirty="0">
                          <a:latin typeface="Arial" panose="020B0604020202020204" pitchFamily="34" charset="0"/>
                          <a:cs typeface="Arial" panose="020B0604020202020204" pitchFamily="34" charset="0"/>
                        </a:rPr>
                        <a:t>Increase the number of DPS facilities implementing evidence-based practices to ensure healthy and safe physical environments. </a:t>
                      </a:r>
                      <a:r>
                        <a:rPr lang="en-US" sz="2000" b="0" i="0" dirty="0">
                          <a:solidFill>
                            <a:srgbClr val="0057BB"/>
                          </a:solidFill>
                          <a:latin typeface="Arial" panose="020B0604020202020204" pitchFamily="34" charset="0"/>
                          <a:cs typeface="Arial" panose="020B0604020202020204" pitchFamily="34" charset="0"/>
                        </a:rPr>
                        <a:t>Performance metric: </a:t>
                      </a:r>
                      <a:r>
                        <a:rPr lang="en-US" sz="2000" b="0" i="0" dirty="0">
                          <a:latin typeface="Arial" panose="020B0604020202020204" pitchFamily="34" charset="0"/>
                          <a:cs typeface="Arial" panose="020B0604020202020204" pitchFamily="34" charset="0"/>
                        </a:rPr>
                        <a:t>100% of DPS facilities will implement at least three practices to ensure healthy and safe physical environments.</a:t>
                      </a:r>
                      <a:endParaRPr sz="2000" b="0" i="0" dirty="0">
                        <a:latin typeface="Arial" panose="020B0604020202020204" pitchFamily="34" charset="0"/>
                        <a:cs typeface="Arial" panose="020B0604020202020204" pitchFamily="34" charset="0"/>
                      </a:endParaRPr>
                    </a:p>
                  </a:txBody>
                  <a:tcPr marL="91425" marR="91425" marT="91425" marB="91425" anchor="c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36EF6E-FAB2-C245-BB9D-0567BF8317AA}"/>
              </a:ext>
            </a:extLst>
          </p:cNvPr>
          <p:cNvSpPr/>
          <p:nvPr/>
        </p:nvSpPr>
        <p:spPr>
          <a:xfrm>
            <a:off x="-146455" y="-104362"/>
            <a:ext cx="9386888" cy="7129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ular Callout 4">
            <a:extLst>
              <a:ext uri="{FF2B5EF4-FFF2-40B4-BE49-F238E27FC236}">
                <a16:creationId xmlns:a16="http://schemas.microsoft.com/office/drawing/2014/main" id="{7041B5E3-4EA7-0846-94EE-560449E77924}"/>
              </a:ext>
            </a:extLst>
          </p:cNvPr>
          <p:cNvSpPr/>
          <p:nvPr/>
        </p:nvSpPr>
        <p:spPr>
          <a:xfrm>
            <a:off x="228599" y="412051"/>
            <a:ext cx="8636780" cy="4979023"/>
          </a:xfrm>
          <a:prstGeom prst="wedgeRoundRectCallout">
            <a:avLst>
              <a:gd name="adj1" fmla="val 48647"/>
              <a:gd name="adj2" fmla="val 77996"/>
              <a:gd name="adj3" fmla="val 16667"/>
            </a:avLst>
          </a:prstGeom>
          <a:solidFill>
            <a:srgbClr val="00B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6FFDE048-B29A-714F-A2E0-F419C12C12CD}"/>
              </a:ext>
            </a:extLst>
          </p:cNvPr>
          <p:cNvSpPr txBox="1">
            <a:spLocks/>
          </p:cNvSpPr>
          <p:nvPr/>
        </p:nvSpPr>
        <p:spPr>
          <a:xfrm>
            <a:off x="366301" y="821474"/>
            <a:ext cx="8181352" cy="45696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a:lnSpc>
                <a:spcPct val="100000"/>
              </a:lnSpc>
              <a:spcBef>
                <a:spcPts val="64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pPr marL="139700" indent="0" algn="ctr">
              <a:buNone/>
            </a:pPr>
            <a:r>
              <a:rPr lang="en-US" sz="3200" dirty="0">
                <a:solidFill>
                  <a:schemeClr val="bg1"/>
                </a:solidFill>
              </a:rPr>
              <a:t>“We at DPS are focusing our efforts and attention around Whole Child supports because we know – and research shows – it will not only improve academic outcomes, but is critical to achieving our vision that </a:t>
            </a:r>
            <a:r>
              <a:rPr lang="en-US" sz="3200" i="1" dirty="0">
                <a:solidFill>
                  <a:schemeClr val="bg1"/>
                </a:solidFill>
              </a:rPr>
              <a:t>Every Child Succeeds</a:t>
            </a:r>
            <a:r>
              <a:rPr lang="en-US" sz="3200" dirty="0">
                <a:solidFill>
                  <a:schemeClr val="bg1"/>
                </a:solidFill>
              </a:rPr>
              <a:t>.”</a:t>
            </a:r>
          </a:p>
          <a:p>
            <a:pPr marL="139700" indent="0">
              <a:buNone/>
            </a:pPr>
            <a:r>
              <a:rPr lang="en-US" sz="3200" dirty="0">
                <a:solidFill>
                  <a:schemeClr val="bg1"/>
                </a:solidFill>
              </a:rPr>
              <a:t> </a:t>
            </a:r>
          </a:p>
          <a:p>
            <a:pPr marL="139700" indent="0" algn="ctr">
              <a:spcBef>
                <a:spcPts val="0"/>
              </a:spcBef>
              <a:buNone/>
            </a:pPr>
            <a:r>
              <a:rPr lang="en-US" sz="2000" i="1" dirty="0">
                <a:solidFill>
                  <a:schemeClr val="bg1"/>
                </a:solidFill>
              </a:rPr>
              <a:t>Katherine Plog Martinez, Executive Director of Whole Child Support, Denver Public Schools, Denver, Colorado</a:t>
            </a:r>
          </a:p>
        </p:txBody>
      </p:sp>
    </p:spTree>
    <p:extLst>
      <p:ext uri="{BB962C8B-B14F-4D97-AF65-F5344CB8AC3E}">
        <p14:creationId xmlns:p14="http://schemas.microsoft.com/office/powerpoint/2010/main" val="578716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FFE4-8EED-2241-A6B5-A88C6A011E8F}"/>
              </a:ext>
            </a:extLst>
          </p:cNvPr>
          <p:cNvSpPr>
            <a:spLocks noGrp="1"/>
          </p:cNvSpPr>
          <p:nvPr>
            <p:ph type="title"/>
          </p:nvPr>
        </p:nvSpPr>
        <p:spPr/>
        <p:txBody>
          <a:bodyPr/>
          <a:lstStyle/>
          <a:p>
            <a:r>
              <a:rPr lang="en-US" dirty="0"/>
              <a:t>THE WSCC MODEL IN ACTION:</a:t>
            </a:r>
            <a:br>
              <a:rPr lang="en-US" dirty="0"/>
            </a:br>
            <a:r>
              <a:rPr lang="en-US" dirty="0">
                <a:solidFill>
                  <a:srgbClr val="00B140"/>
                </a:solidFill>
              </a:rPr>
              <a:t>YELLVILLE-SUMMIT PUBLIC SCHOOLS</a:t>
            </a:r>
          </a:p>
        </p:txBody>
      </p:sp>
      <p:pic>
        <p:nvPicPr>
          <p:cNvPr id="6" name="Picture 5">
            <a:extLst>
              <a:ext uri="{FF2B5EF4-FFF2-40B4-BE49-F238E27FC236}">
                <a16:creationId xmlns:a16="http://schemas.microsoft.com/office/drawing/2014/main" id="{6CB5A06C-1D86-D74C-B43E-8288DD0A41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5264" y="4346781"/>
            <a:ext cx="3234348" cy="1656193"/>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E1F24891-B4EC-8C4F-8B6E-88C4158AD6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9396" y="1589255"/>
            <a:ext cx="4540216" cy="2571684"/>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01920434-7F39-FD42-9A89-C47763CDE2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803066" y="4603111"/>
            <a:ext cx="1656193" cy="1143533"/>
          </a:xfrm>
          <a:prstGeom prst="rect">
            <a:avLst/>
          </a:prstGeom>
          <a:ln>
            <a:noFill/>
          </a:ln>
          <a:effectLst>
            <a:outerShdw blurRad="190500" algn="tl" rotWithShape="0">
              <a:srgbClr val="000000">
                <a:alpha val="70000"/>
              </a:srgbClr>
            </a:outerShdw>
          </a:effectLst>
        </p:spPr>
      </p:pic>
      <p:sp>
        <p:nvSpPr>
          <p:cNvPr id="8" name="Round Diagonal Corner Rectangle 7">
            <a:extLst>
              <a:ext uri="{FF2B5EF4-FFF2-40B4-BE49-F238E27FC236}">
                <a16:creationId xmlns:a16="http://schemas.microsoft.com/office/drawing/2014/main" id="{25C4795F-DE68-CF4D-A013-315E6ADE4382}"/>
              </a:ext>
            </a:extLst>
          </p:cNvPr>
          <p:cNvSpPr/>
          <p:nvPr/>
        </p:nvSpPr>
        <p:spPr>
          <a:xfrm>
            <a:off x="398625" y="2106069"/>
            <a:ext cx="3383666" cy="3068808"/>
          </a:xfrm>
          <a:prstGeom prst="round2DiagRect">
            <a:avLst/>
          </a:prstGeom>
          <a:solidFill>
            <a:srgbClr val="00B14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a:r>
              <a:rPr lang="en-US" sz="2800" dirty="0"/>
              <a:t>Decrease rate of:</a:t>
            </a:r>
          </a:p>
          <a:p>
            <a:pPr marL="457200" indent="-457200">
              <a:buFont typeface="Arial" panose="020B0604020202020204" pitchFamily="34" charset="0"/>
              <a:buChar char="•"/>
            </a:pPr>
            <a:r>
              <a:rPr lang="en-US" sz="2800" dirty="0"/>
              <a:t>Obesity/ overweight</a:t>
            </a:r>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sz="2800" dirty="0"/>
              <a:t>Absenteeism</a:t>
            </a:r>
          </a:p>
          <a:p>
            <a:pPr marL="11113"/>
            <a:endParaRPr lang="en-US" sz="2800" dirty="0"/>
          </a:p>
        </p:txBody>
      </p:sp>
    </p:spTree>
    <p:extLst>
      <p:ext uri="{BB962C8B-B14F-4D97-AF65-F5344CB8AC3E}">
        <p14:creationId xmlns:p14="http://schemas.microsoft.com/office/powerpoint/2010/main" val="3141651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FFE4-8EED-2241-A6B5-A88C6A011E8F}"/>
              </a:ext>
            </a:extLst>
          </p:cNvPr>
          <p:cNvSpPr>
            <a:spLocks noGrp="1"/>
          </p:cNvSpPr>
          <p:nvPr>
            <p:ph type="title"/>
          </p:nvPr>
        </p:nvSpPr>
        <p:spPr/>
        <p:txBody>
          <a:bodyPr/>
          <a:lstStyle/>
          <a:p>
            <a:r>
              <a:rPr lang="en-US" dirty="0"/>
              <a:t>THE WSCC MODEL IN ACTION:</a:t>
            </a:r>
            <a:br>
              <a:rPr lang="en-US" dirty="0"/>
            </a:br>
            <a:r>
              <a:rPr lang="en-US" dirty="0">
                <a:solidFill>
                  <a:srgbClr val="00B140"/>
                </a:solidFill>
              </a:rPr>
              <a:t>YELLVILLE-SUMMIT PUBLIC SCHOOLS</a:t>
            </a:r>
          </a:p>
        </p:txBody>
      </p:sp>
      <p:sp>
        <p:nvSpPr>
          <p:cNvPr id="3" name="Text Placeholder 2">
            <a:extLst>
              <a:ext uri="{FF2B5EF4-FFF2-40B4-BE49-F238E27FC236}">
                <a16:creationId xmlns:a16="http://schemas.microsoft.com/office/drawing/2014/main" id="{06D6E155-6C14-C843-B3C6-5A43759C58BF}"/>
              </a:ext>
            </a:extLst>
          </p:cNvPr>
          <p:cNvSpPr>
            <a:spLocks noGrp="1"/>
          </p:cNvSpPr>
          <p:nvPr>
            <p:ph type="body" idx="1"/>
          </p:nvPr>
        </p:nvSpPr>
        <p:spPr>
          <a:xfrm>
            <a:off x="398625" y="1799492"/>
            <a:ext cx="4647501" cy="4536352"/>
          </a:xfrm>
        </p:spPr>
        <p:txBody>
          <a:bodyPr/>
          <a:lstStyle/>
          <a:p>
            <a:r>
              <a:rPr lang="en-US" sz="2400" dirty="0"/>
              <a:t>Nutrition education</a:t>
            </a:r>
          </a:p>
          <a:p>
            <a:r>
              <a:rPr lang="en-US" sz="2400" dirty="0"/>
              <a:t>Farm to School practices</a:t>
            </a:r>
          </a:p>
          <a:p>
            <a:r>
              <a:rPr lang="en-US" sz="2400" dirty="0"/>
              <a:t>School breakfast program</a:t>
            </a:r>
          </a:p>
          <a:p>
            <a:r>
              <a:rPr lang="en-US" sz="2400" dirty="0"/>
              <a:t>Physical activity breaks</a:t>
            </a:r>
          </a:p>
          <a:p>
            <a:r>
              <a:rPr lang="en-US" sz="2400" dirty="0"/>
              <a:t>School-based health center</a:t>
            </a:r>
          </a:p>
          <a:p>
            <a:r>
              <a:rPr lang="en-US" sz="2400" dirty="0"/>
              <a:t>Playground improvements</a:t>
            </a:r>
          </a:p>
          <a:p>
            <a:r>
              <a:rPr lang="en-US" sz="2400" dirty="0"/>
              <a:t>Shared use agreements</a:t>
            </a:r>
          </a:p>
          <a:p>
            <a:r>
              <a:rPr lang="en-US" sz="2400" dirty="0"/>
              <a:t>Parent and student cooking and nutrition programs</a:t>
            </a:r>
          </a:p>
          <a:p>
            <a:pPr marL="76200" indent="0">
              <a:buNone/>
            </a:pPr>
            <a:endParaRPr lang="en-US" dirty="0"/>
          </a:p>
        </p:txBody>
      </p:sp>
      <p:pic>
        <p:nvPicPr>
          <p:cNvPr id="16" name="Shape 81">
            <a:extLst>
              <a:ext uri="{FF2B5EF4-FFF2-40B4-BE49-F238E27FC236}">
                <a16:creationId xmlns:a16="http://schemas.microsoft.com/office/drawing/2014/main" id="{F3E233B5-E522-5D45-A360-5F937714929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02875" y="1740623"/>
            <a:ext cx="3619418" cy="3666173"/>
          </a:xfrm>
          <a:prstGeom prst="rect">
            <a:avLst/>
          </a:prstGeom>
          <a:noFill/>
          <a:ln>
            <a:noFill/>
          </a:ln>
        </p:spPr>
      </p:pic>
    </p:spTree>
    <p:extLst>
      <p:ext uri="{BB962C8B-B14F-4D97-AF65-F5344CB8AC3E}">
        <p14:creationId xmlns:p14="http://schemas.microsoft.com/office/powerpoint/2010/main" val="2101332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C4E967-A53F-E141-AC84-ECCE5F1F6E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4194" y="3008830"/>
            <a:ext cx="2260037" cy="3013383"/>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44CBFFE4-8EED-2241-A6B5-A88C6A011E8F}"/>
              </a:ext>
            </a:extLst>
          </p:cNvPr>
          <p:cNvSpPr>
            <a:spLocks noGrp="1"/>
          </p:cNvSpPr>
          <p:nvPr>
            <p:ph type="title"/>
          </p:nvPr>
        </p:nvSpPr>
        <p:spPr/>
        <p:txBody>
          <a:bodyPr/>
          <a:lstStyle/>
          <a:p>
            <a:r>
              <a:rPr lang="en-US" dirty="0"/>
              <a:t>THE WSCC MODEL IN ACTION:</a:t>
            </a:r>
            <a:br>
              <a:rPr lang="en-US" dirty="0"/>
            </a:br>
            <a:r>
              <a:rPr lang="en-US" dirty="0">
                <a:solidFill>
                  <a:srgbClr val="00B140"/>
                </a:solidFill>
              </a:rPr>
              <a:t>YELLVILLE-SUMMIT PUBLIC SCHOOLS</a:t>
            </a:r>
          </a:p>
        </p:txBody>
      </p:sp>
      <p:sp>
        <p:nvSpPr>
          <p:cNvPr id="3" name="Text Placeholder 2">
            <a:extLst>
              <a:ext uri="{FF2B5EF4-FFF2-40B4-BE49-F238E27FC236}">
                <a16:creationId xmlns:a16="http://schemas.microsoft.com/office/drawing/2014/main" id="{06D6E155-6C14-C843-B3C6-5A43759C58BF}"/>
              </a:ext>
            </a:extLst>
          </p:cNvPr>
          <p:cNvSpPr>
            <a:spLocks noGrp="1"/>
          </p:cNvSpPr>
          <p:nvPr>
            <p:ph type="body" idx="1"/>
          </p:nvPr>
        </p:nvSpPr>
        <p:spPr>
          <a:xfrm>
            <a:off x="398625" y="1634928"/>
            <a:ext cx="4542491" cy="4387285"/>
          </a:xfrm>
        </p:spPr>
        <p:txBody>
          <a:bodyPr/>
          <a:lstStyle/>
          <a:p>
            <a:r>
              <a:rPr lang="en-US" sz="2400" dirty="0"/>
              <a:t>Increase in requests for  fresh fruit and vegetables at home</a:t>
            </a:r>
          </a:p>
          <a:p>
            <a:r>
              <a:rPr lang="en-US" sz="2400" dirty="0"/>
              <a:t>Increase in willingness to try new food items in the cafeteria</a:t>
            </a:r>
          </a:p>
          <a:p>
            <a:r>
              <a:rPr lang="en-US" sz="2400" dirty="0"/>
              <a:t>Decrease in health room visits</a:t>
            </a:r>
          </a:p>
          <a:p>
            <a:r>
              <a:rPr lang="en-US" sz="2400" dirty="0"/>
              <a:t>Increase in attention and focus in the classroom</a:t>
            </a:r>
          </a:p>
        </p:txBody>
      </p:sp>
      <p:pic>
        <p:nvPicPr>
          <p:cNvPr id="4" name="Picture 3">
            <a:extLst>
              <a:ext uri="{FF2B5EF4-FFF2-40B4-BE49-F238E27FC236}">
                <a16:creationId xmlns:a16="http://schemas.microsoft.com/office/drawing/2014/main" id="{BF2FE1A5-9354-4B45-9295-5E42591942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786009" y="1953098"/>
            <a:ext cx="2545357" cy="19090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14676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ProjectorScreen">
            <a:extLst>
              <a:ext uri="{FF2B5EF4-FFF2-40B4-BE49-F238E27FC236}">
                <a16:creationId xmlns:a16="http://schemas.microsoft.com/office/drawing/2014/main" id="{27F13F88-C4E7-334E-8D28-E821C741F3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6385" y="1701023"/>
            <a:ext cx="4993780" cy="4993780"/>
          </a:xfrm>
          <a:prstGeom prst="rect">
            <a:avLst/>
          </a:prstGeom>
        </p:spPr>
      </p:pic>
      <p:sp>
        <p:nvSpPr>
          <p:cNvPr id="2" name="Title 1">
            <a:extLst>
              <a:ext uri="{FF2B5EF4-FFF2-40B4-BE49-F238E27FC236}">
                <a16:creationId xmlns:a16="http://schemas.microsoft.com/office/drawing/2014/main" id="{DFADACEE-59C8-9148-8623-7090A0745DED}"/>
              </a:ext>
            </a:extLst>
          </p:cNvPr>
          <p:cNvSpPr>
            <a:spLocks noGrp="1"/>
          </p:cNvSpPr>
          <p:nvPr>
            <p:ph type="title"/>
          </p:nvPr>
        </p:nvSpPr>
        <p:spPr>
          <a:xfrm>
            <a:off x="398625" y="516750"/>
            <a:ext cx="8349300" cy="509400"/>
          </a:xfrm>
          <a:prstGeom prst="rect">
            <a:avLst/>
          </a:prstGeom>
        </p:spPr>
        <p:txBody>
          <a:bodyPr/>
          <a:lstStyle/>
          <a:p>
            <a:r>
              <a:rPr lang="en-US" dirty="0">
                <a:latin typeface="Arial" panose="020B0604020202020204" pitchFamily="34" charset="0"/>
                <a:cs typeface="Arial" panose="020B0604020202020204" pitchFamily="34" charset="0"/>
              </a:rPr>
              <a:t>VIDEO: </a:t>
            </a:r>
            <a:br>
              <a:rPr lang="en-US" dirty="0">
                <a:latin typeface="Arial" panose="020B0604020202020204" pitchFamily="34" charset="0"/>
                <a:cs typeface="Arial" panose="020B0604020202020204" pitchFamily="34" charset="0"/>
              </a:rPr>
            </a:br>
            <a:r>
              <a:rPr lang="en-US" dirty="0">
                <a:solidFill>
                  <a:srgbClr val="00B140"/>
                </a:solidFill>
                <a:latin typeface="Arial" panose="020B0604020202020204" pitchFamily="34" charset="0"/>
                <a:cs typeface="Arial" panose="020B0604020202020204" pitchFamily="34" charset="0"/>
              </a:rPr>
              <a:t>INTRODUCING THE WSCC MODEL</a:t>
            </a:r>
          </a:p>
        </p:txBody>
      </p:sp>
      <p:sp>
        <p:nvSpPr>
          <p:cNvPr id="3" name="Text Placeholder 2">
            <a:extLst>
              <a:ext uri="{FF2B5EF4-FFF2-40B4-BE49-F238E27FC236}">
                <a16:creationId xmlns:a16="http://schemas.microsoft.com/office/drawing/2014/main" id="{3CD2835E-7E7F-B14A-8280-B94AFCE3B0AE}"/>
              </a:ext>
            </a:extLst>
          </p:cNvPr>
          <p:cNvSpPr>
            <a:spLocks noGrp="1"/>
          </p:cNvSpPr>
          <p:nvPr>
            <p:ph type="body" idx="4294967295"/>
          </p:nvPr>
        </p:nvSpPr>
        <p:spPr>
          <a:xfrm>
            <a:off x="252391" y="1445049"/>
            <a:ext cx="5758941" cy="1603400"/>
          </a:xfrm>
        </p:spPr>
        <p:txBody>
          <a:bodyPr/>
          <a:lstStyle/>
          <a:p>
            <a:pPr marL="139700" indent="0">
              <a:buNone/>
            </a:pPr>
            <a:r>
              <a:rPr lang="en-US" sz="2800" dirty="0">
                <a:hlinkClick r:id="rId5"/>
              </a:rPr>
              <a:t>www.chronicdisease.org/shvideos</a:t>
            </a:r>
            <a:endParaRPr lang="en-US" sz="2800" dirty="0"/>
          </a:p>
        </p:txBody>
      </p:sp>
      <p:pic>
        <p:nvPicPr>
          <p:cNvPr id="6" name="Picture 5">
            <a:extLst>
              <a:ext uri="{FF2B5EF4-FFF2-40B4-BE49-F238E27FC236}">
                <a16:creationId xmlns:a16="http://schemas.microsoft.com/office/drawing/2014/main" id="{906A9FF0-2D5F-5A49-BB9F-4330BBA5CB87}"/>
              </a:ext>
            </a:extLst>
          </p:cNvPr>
          <p:cNvPicPr>
            <a:picLocks noChangeAspect="1"/>
          </p:cNvPicPr>
          <p:nvPr/>
        </p:nvPicPr>
        <p:blipFill rotWithShape="1">
          <a:blip r:embed="rId6"/>
          <a:srcRect l="6079" t="10794" r="9878" b="40512"/>
          <a:stretch/>
        </p:blipFill>
        <p:spPr>
          <a:xfrm>
            <a:off x="3216886" y="2865043"/>
            <a:ext cx="2712777" cy="1750424"/>
          </a:xfrm>
          <a:prstGeom prst="rect">
            <a:avLst/>
          </a:prstGeom>
        </p:spPr>
      </p:pic>
    </p:spTree>
    <p:extLst>
      <p:ext uri="{BB962C8B-B14F-4D97-AF65-F5344CB8AC3E}">
        <p14:creationId xmlns:p14="http://schemas.microsoft.com/office/powerpoint/2010/main" val="3732973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ProjectorScreen">
            <a:extLst>
              <a:ext uri="{FF2B5EF4-FFF2-40B4-BE49-F238E27FC236}">
                <a16:creationId xmlns:a16="http://schemas.microsoft.com/office/drawing/2014/main" id="{27F13F88-C4E7-334E-8D28-E821C741F3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9066" y="2079972"/>
            <a:ext cx="4614832" cy="4614832"/>
          </a:xfrm>
          <a:prstGeom prst="rect">
            <a:avLst/>
          </a:prstGeom>
        </p:spPr>
      </p:pic>
      <p:sp>
        <p:nvSpPr>
          <p:cNvPr id="2" name="Title 1">
            <a:extLst>
              <a:ext uri="{FF2B5EF4-FFF2-40B4-BE49-F238E27FC236}">
                <a16:creationId xmlns:a16="http://schemas.microsoft.com/office/drawing/2014/main" id="{DFADACEE-59C8-9148-8623-7090A0745DED}"/>
              </a:ext>
            </a:extLst>
          </p:cNvPr>
          <p:cNvSpPr>
            <a:spLocks noGrp="1"/>
          </p:cNvSpPr>
          <p:nvPr>
            <p:ph type="title"/>
          </p:nvPr>
        </p:nvSpPr>
        <p:spPr>
          <a:xfrm>
            <a:off x="398625" y="516750"/>
            <a:ext cx="8349300" cy="509400"/>
          </a:xfrm>
          <a:prstGeom prst="rect">
            <a:avLst/>
          </a:prstGeom>
        </p:spPr>
        <p:txBody>
          <a:bodyPr/>
          <a:lstStyle/>
          <a:p>
            <a:r>
              <a:rPr lang="en-US" dirty="0">
                <a:latin typeface="Arial" panose="020B0604020202020204" pitchFamily="34" charset="0"/>
                <a:cs typeface="Arial" panose="020B0604020202020204" pitchFamily="34" charset="0"/>
              </a:rPr>
              <a:t>VIDEO: </a:t>
            </a:r>
            <a:br>
              <a:rPr lang="en-US" dirty="0">
                <a:solidFill>
                  <a:srgbClr val="0065A3"/>
                </a:solidFill>
                <a:latin typeface="Arial" panose="020B0604020202020204" pitchFamily="34" charset="0"/>
                <a:cs typeface="Arial" panose="020B0604020202020204" pitchFamily="34" charset="0"/>
              </a:rPr>
            </a:br>
            <a:r>
              <a:rPr lang="en-US" dirty="0">
                <a:solidFill>
                  <a:srgbClr val="00B140"/>
                </a:solidFill>
                <a:latin typeface="Arial" panose="020B0604020202020204" pitchFamily="34" charset="0"/>
                <a:cs typeface="Arial" panose="020B0604020202020204" pitchFamily="34" charset="0"/>
              </a:rPr>
              <a:t>WSCC BENEFITS AND IMPACT ON STUDENT LEARNING AND HEALTH</a:t>
            </a:r>
          </a:p>
        </p:txBody>
      </p:sp>
      <p:sp>
        <p:nvSpPr>
          <p:cNvPr id="3" name="Text Placeholder 2">
            <a:extLst>
              <a:ext uri="{FF2B5EF4-FFF2-40B4-BE49-F238E27FC236}">
                <a16:creationId xmlns:a16="http://schemas.microsoft.com/office/drawing/2014/main" id="{3CD2835E-7E7F-B14A-8280-B94AFCE3B0AE}"/>
              </a:ext>
            </a:extLst>
          </p:cNvPr>
          <p:cNvSpPr>
            <a:spLocks noGrp="1"/>
          </p:cNvSpPr>
          <p:nvPr>
            <p:ph type="body" idx="4294967295"/>
          </p:nvPr>
        </p:nvSpPr>
        <p:spPr>
          <a:xfrm>
            <a:off x="340050" y="1774019"/>
            <a:ext cx="5758941" cy="1603400"/>
          </a:xfrm>
        </p:spPr>
        <p:txBody>
          <a:bodyPr/>
          <a:lstStyle/>
          <a:p>
            <a:pPr marL="139700" indent="0">
              <a:buNone/>
            </a:pPr>
            <a:r>
              <a:rPr lang="en-US" sz="2800" dirty="0">
                <a:hlinkClick r:id="rId5"/>
              </a:rPr>
              <a:t>www.chronicdisease.org/shvideos</a:t>
            </a:r>
            <a:endParaRPr lang="en-US" sz="2800" dirty="0"/>
          </a:p>
        </p:txBody>
      </p:sp>
      <p:pic>
        <p:nvPicPr>
          <p:cNvPr id="6" name="Picture 5">
            <a:extLst>
              <a:ext uri="{FF2B5EF4-FFF2-40B4-BE49-F238E27FC236}">
                <a16:creationId xmlns:a16="http://schemas.microsoft.com/office/drawing/2014/main" id="{906A9FF0-2D5F-5A49-BB9F-4330BBA5CB87}"/>
              </a:ext>
            </a:extLst>
          </p:cNvPr>
          <p:cNvPicPr>
            <a:picLocks noChangeAspect="1"/>
          </p:cNvPicPr>
          <p:nvPr/>
        </p:nvPicPr>
        <p:blipFill rotWithShape="1">
          <a:blip r:embed="rId6"/>
          <a:srcRect l="6079" t="10794" r="9878" b="40512"/>
          <a:stretch/>
        </p:blipFill>
        <p:spPr>
          <a:xfrm>
            <a:off x="3300460" y="3148008"/>
            <a:ext cx="2545630" cy="1642572"/>
          </a:xfrm>
          <a:prstGeom prst="rect">
            <a:avLst/>
          </a:prstGeom>
        </p:spPr>
      </p:pic>
    </p:spTree>
    <p:extLst>
      <p:ext uri="{BB962C8B-B14F-4D97-AF65-F5344CB8AC3E}">
        <p14:creationId xmlns:p14="http://schemas.microsoft.com/office/powerpoint/2010/main" val="1665458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CALL TO ACTION</a:t>
            </a:r>
            <a:endParaRPr dirty="0"/>
          </a:p>
        </p:txBody>
      </p:sp>
      <p:sp>
        <p:nvSpPr>
          <p:cNvPr id="330" name="Shape 330"/>
          <p:cNvSpPr txBox="1">
            <a:spLocks noGrp="1"/>
          </p:cNvSpPr>
          <p:nvPr>
            <p:ph type="body" idx="4294967295"/>
          </p:nvPr>
        </p:nvSpPr>
        <p:spPr>
          <a:xfrm>
            <a:off x="398625" y="1478900"/>
            <a:ext cx="8349300" cy="4569600"/>
          </a:xfrm>
          <a:prstGeom prst="rect">
            <a:avLst/>
          </a:prstGeom>
        </p:spPr>
        <p:txBody>
          <a:bodyPr spcFirstLastPara="1" wrap="square" lIns="91425" tIns="91425" rIns="91425" bIns="91425" anchor="t" anchorCtr="0">
            <a:noAutofit/>
          </a:bodyPr>
          <a:lstStyle/>
          <a:p>
            <a:pPr marL="457200" lvl="0" indent="-444500" rtl="0">
              <a:spcBef>
                <a:spcPts val="0"/>
              </a:spcBef>
              <a:spcAft>
                <a:spcPts val="0"/>
              </a:spcAft>
              <a:buClr>
                <a:srgbClr val="000000"/>
              </a:buClr>
              <a:buSzPts val="3000"/>
              <a:buChar char="•"/>
            </a:pPr>
            <a:endParaRPr sz="2800" b="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EDA2-C655-0D4E-9B78-735B1CDEACC3}"/>
              </a:ext>
            </a:extLst>
          </p:cNvPr>
          <p:cNvSpPr>
            <a:spLocks noGrp="1"/>
          </p:cNvSpPr>
          <p:nvPr>
            <p:ph type="title"/>
          </p:nvPr>
        </p:nvSpPr>
        <p:spPr/>
        <p:txBody>
          <a:bodyPr/>
          <a:lstStyle/>
          <a:p>
            <a:r>
              <a:rPr lang="en-US" dirty="0"/>
              <a:t>ADDITIONAL RESOURCES</a:t>
            </a:r>
          </a:p>
        </p:txBody>
      </p:sp>
      <p:sp>
        <p:nvSpPr>
          <p:cNvPr id="3" name="Text Placeholder 2">
            <a:extLst>
              <a:ext uri="{FF2B5EF4-FFF2-40B4-BE49-F238E27FC236}">
                <a16:creationId xmlns:a16="http://schemas.microsoft.com/office/drawing/2014/main" id="{40019DE9-9547-664D-B72D-E653352F4E9E}"/>
              </a:ext>
            </a:extLst>
          </p:cNvPr>
          <p:cNvSpPr>
            <a:spLocks noGrp="1"/>
          </p:cNvSpPr>
          <p:nvPr>
            <p:ph type="body" idx="1"/>
          </p:nvPr>
        </p:nvSpPr>
        <p:spPr>
          <a:xfrm>
            <a:off x="620099" y="1402600"/>
            <a:ext cx="8262643" cy="4569600"/>
          </a:xfrm>
        </p:spPr>
        <p:txBody>
          <a:bodyPr/>
          <a:lstStyle/>
          <a:p>
            <a:pPr marL="76200" indent="0">
              <a:buNone/>
            </a:pPr>
            <a:r>
              <a:rPr lang="en-US" sz="2000" dirty="0"/>
              <a:t>CDC</a:t>
            </a:r>
          </a:p>
          <a:p>
            <a:r>
              <a:rPr lang="en-US" sz="2000" dirty="0"/>
              <a:t>WSCC: </a:t>
            </a:r>
            <a:r>
              <a:rPr lang="en-US" sz="2000" dirty="0">
                <a:hlinkClick r:id="rId3"/>
              </a:rPr>
              <a:t>www.cdc.gov/healthyschools/wscc/index.htm</a:t>
            </a:r>
            <a:r>
              <a:rPr lang="en-US" sz="2000" dirty="0"/>
              <a:t> </a:t>
            </a:r>
          </a:p>
          <a:p>
            <a:r>
              <a:rPr lang="en-US" sz="2000" dirty="0"/>
              <a:t>Healthy Schools Website: </a:t>
            </a:r>
            <a:r>
              <a:rPr lang="en-US" sz="2000" dirty="0">
                <a:hlinkClick r:id="rId4"/>
              </a:rPr>
              <a:t>www.cdc.gov/healthyschools/index.htm</a:t>
            </a:r>
            <a:endParaRPr lang="en-US" sz="2000" dirty="0"/>
          </a:p>
          <a:p>
            <a:r>
              <a:rPr lang="en-US" sz="2000" dirty="0"/>
              <a:t>Virtual Healthy School: </a:t>
            </a:r>
            <a:r>
              <a:rPr lang="en-US" sz="2000" dirty="0">
                <a:hlinkClick r:id="rId5"/>
              </a:rPr>
              <a:t>www.cdc.gov/healthyschools/vhs/index.html</a:t>
            </a:r>
            <a:endParaRPr lang="en-US" sz="2000" dirty="0"/>
          </a:p>
          <a:p>
            <a:r>
              <a:rPr lang="en-US" sz="2000" dirty="0"/>
              <a:t>School Health Index: </a:t>
            </a:r>
            <a:r>
              <a:rPr lang="en-US" sz="2000" dirty="0">
                <a:hlinkClick r:id="rId6"/>
              </a:rPr>
              <a:t>www.cdc.gov/healthyschools/shi/index.htm</a:t>
            </a:r>
            <a:r>
              <a:rPr lang="en-US" sz="2000" dirty="0"/>
              <a:t> </a:t>
            </a:r>
            <a:endParaRPr lang="en-US" sz="1800" dirty="0"/>
          </a:p>
          <a:p>
            <a:pPr marL="76200" indent="0">
              <a:buNone/>
            </a:pPr>
            <a:endParaRPr lang="en-US" sz="2000" dirty="0"/>
          </a:p>
          <a:p>
            <a:pPr marL="76200" indent="0">
              <a:buNone/>
            </a:pPr>
            <a:r>
              <a:rPr lang="en-US" sz="2000" dirty="0"/>
              <a:t>NACDD</a:t>
            </a:r>
          </a:p>
          <a:p>
            <a:r>
              <a:rPr lang="en-US" sz="2000" dirty="0"/>
              <a:t>School Health Website: </a:t>
            </a:r>
            <a:r>
              <a:rPr lang="en-US" sz="2000" dirty="0">
                <a:hlinkClick r:id="rId7"/>
              </a:rPr>
              <a:t>www.chronicdisease.org/schoolhealth</a:t>
            </a:r>
            <a:r>
              <a:rPr lang="en-US" sz="2000" dirty="0"/>
              <a:t> </a:t>
            </a:r>
          </a:p>
          <a:p>
            <a:r>
              <a:rPr lang="en-US" sz="2000" dirty="0"/>
              <a:t>Resource Guide: </a:t>
            </a:r>
            <a:r>
              <a:rPr lang="en-US" sz="2000" dirty="0">
                <a:hlinkClick r:id="rId8"/>
              </a:rPr>
              <a:t>www.nacddresourceguide.org/schoolhealth</a:t>
            </a:r>
            <a:r>
              <a:rPr lang="en-US" sz="2000" dirty="0"/>
              <a:t> </a:t>
            </a:r>
          </a:p>
          <a:p>
            <a:r>
              <a:rPr lang="en-US" sz="2000" dirty="0"/>
              <a:t>WSCC Video Series: </a:t>
            </a:r>
            <a:r>
              <a:rPr lang="en-US" sz="2000" dirty="0">
                <a:hlinkClick r:id="rId9"/>
              </a:rPr>
              <a:t>www.chronicdisease.org/shvideos</a:t>
            </a:r>
            <a:r>
              <a:rPr lang="en-US" sz="2000" dirty="0"/>
              <a:t> </a:t>
            </a:r>
          </a:p>
        </p:txBody>
      </p:sp>
    </p:spTree>
    <p:extLst>
      <p:ext uri="{BB962C8B-B14F-4D97-AF65-F5344CB8AC3E}">
        <p14:creationId xmlns:p14="http://schemas.microsoft.com/office/powerpoint/2010/main" val="1757034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9A59C-4F0A-0742-94A7-34DC50AA02AC}"/>
              </a:ext>
            </a:extLst>
          </p:cNvPr>
          <p:cNvSpPr>
            <a:spLocks noGrp="1"/>
          </p:cNvSpPr>
          <p:nvPr>
            <p:ph type="title"/>
          </p:nvPr>
        </p:nvSpPr>
        <p:spPr>
          <a:xfrm>
            <a:off x="398625" y="516750"/>
            <a:ext cx="8349300" cy="509400"/>
          </a:xfrm>
          <a:prstGeom prst="rect">
            <a:avLst/>
          </a:prstGeom>
        </p:spPr>
        <p:txBody>
          <a:bodyPr/>
          <a:lstStyle/>
          <a:p>
            <a:r>
              <a:rPr lang="en-US" dirty="0">
                <a:solidFill>
                  <a:srgbClr val="0057BB"/>
                </a:solidFill>
                <a:latin typeface="Arial" panose="020B0604020202020204" pitchFamily="34" charset="0"/>
                <a:ea typeface="Verdana" panose="020B0604030504040204" pitchFamily="34" charset="0"/>
                <a:cs typeface="Arial" panose="020B0604020202020204" pitchFamily="34" charset="0"/>
              </a:rPr>
              <a:t>OBJECTIVES</a:t>
            </a:r>
          </a:p>
        </p:txBody>
      </p:sp>
      <p:sp>
        <p:nvSpPr>
          <p:cNvPr id="3" name="Text Placeholder 2">
            <a:extLst>
              <a:ext uri="{FF2B5EF4-FFF2-40B4-BE49-F238E27FC236}">
                <a16:creationId xmlns:a16="http://schemas.microsoft.com/office/drawing/2014/main" id="{9EAF9F45-098F-A545-AF9F-15C5742CA2CF}"/>
              </a:ext>
            </a:extLst>
          </p:cNvPr>
          <p:cNvSpPr>
            <a:spLocks noGrp="1"/>
          </p:cNvSpPr>
          <p:nvPr>
            <p:ph type="body" idx="4294967295"/>
          </p:nvPr>
        </p:nvSpPr>
        <p:spPr>
          <a:xfrm>
            <a:off x="2003865" y="1465070"/>
            <a:ext cx="6996443" cy="751988"/>
          </a:xfrm>
        </p:spPr>
        <p:txBody>
          <a:bodyPr/>
          <a:lstStyle/>
          <a:p>
            <a:pPr marL="76200" indent="0">
              <a:buClr>
                <a:srgbClr val="000000"/>
              </a:buClr>
              <a:buSzPct val="100000"/>
              <a:buNone/>
            </a:pPr>
            <a:r>
              <a:rPr lang="en-US" sz="2800" b="0" dirty="0">
                <a:latin typeface="Arial" panose="020B0604020202020204" pitchFamily="34" charset="0"/>
                <a:ea typeface="Verdana" panose="020B0604030504040204" pitchFamily="34" charset="0"/>
                <a:cs typeface="Arial" panose="020B0604020202020204" pitchFamily="34" charset="0"/>
              </a:rPr>
              <a:t>Define the WSCC Model</a:t>
            </a:r>
          </a:p>
        </p:txBody>
      </p:sp>
      <p:sp>
        <p:nvSpPr>
          <p:cNvPr id="5" name="Shape 303">
            <a:extLst>
              <a:ext uri="{FF2B5EF4-FFF2-40B4-BE49-F238E27FC236}">
                <a16:creationId xmlns:a16="http://schemas.microsoft.com/office/drawing/2014/main" id="{94B5520E-642F-A243-89D0-AA9EB51AD56B}"/>
              </a:ext>
            </a:extLst>
          </p:cNvPr>
          <p:cNvSpPr/>
          <p:nvPr/>
        </p:nvSpPr>
        <p:spPr>
          <a:xfrm>
            <a:off x="266303" y="1385538"/>
            <a:ext cx="1587300" cy="910617"/>
          </a:xfrm>
          <a:prstGeom prst="round2DiagRect">
            <a:avLst>
              <a:gd name="adj1" fmla="val 16667"/>
              <a:gd name="adj2" fmla="val 0"/>
            </a:avLst>
          </a:prstGeom>
          <a:solidFill>
            <a:srgbClr val="0057B8"/>
          </a:solidFill>
          <a:ln>
            <a:noFill/>
          </a:ln>
          <a:effectLst>
            <a:outerShdw blurRad="46354" dist="48386"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Arial"/>
              <a:buNone/>
            </a:pPr>
            <a:r>
              <a:rPr lang="en-US" sz="2800" b="1" i="0" u="none" strike="noStrike" cap="none" dirty="0">
                <a:solidFill>
                  <a:srgbClr val="FFFFFF"/>
                </a:solidFill>
                <a:latin typeface="Arial"/>
                <a:ea typeface="Arial"/>
                <a:cs typeface="Arial"/>
                <a:sym typeface="Arial"/>
              </a:rPr>
              <a:t>1</a:t>
            </a:r>
            <a:endParaRPr sz="2800" b="1" dirty="0"/>
          </a:p>
        </p:txBody>
      </p:sp>
      <p:sp>
        <p:nvSpPr>
          <p:cNvPr id="6" name="Shape 304">
            <a:extLst>
              <a:ext uri="{FF2B5EF4-FFF2-40B4-BE49-F238E27FC236}">
                <a16:creationId xmlns:a16="http://schemas.microsoft.com/office/drawing/2014/main" id="{30C9B323-EB62-FF47-96F1-E6264DB4870D}"/>
              </a:ext>
            </a:extLst>
          </p:cNvPr>
          <p:cNvSpPr/>
          <p:nvPr/>
        </p:nvSpPr>
        <p:spPr>
          <a:xfrm>
            <a:off x="241100" y="2614539"/>
            <a:ext cx="1587300" cy="895029"/>
          </a:xfrm>
          <a:prstGeom prst="round2DiagRect">
            <a:avLst>
              <a:gd name="adj1" fmla="val 16667"/>
              <a:gd name="adj2" fmla="val 0"/>
            </a:avLst>
          </a:prstGeom>
          <a:solidFill>
            <a:srgbClr val="00B140"/>
          </a:solidFill>
          <a:ln>
            <a:noFill/>
          </a:ln>
          <a:effectLst>
            <a:outerShdw blurRad="46354" dist="48386"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Arial"/>
              <a:buNone/>
            </a:pPr>
            <a:r>
              <a:rPr lang="en-US" sz="2800" b="1" i="0" u="none" strike="noStrike" cap="none" dirty="0">
                <a:solidFill>
                  <a:srgbClr val="FFFFFF"/>
                </a:solidFill>
                <a:latin typeface="Arial"/>
                <a:ea typeface="Arial"/>
                <a:cs typeface="Arial"/>
                <a:sym typeface="Arial"/>
              </a:rPr>
              <a:t>2</a:t>
            </a:r>
            <a:endParaRPr sz="2800" b="1" dirty="0"/>
          </a:p>
        </p:txBody>
      </p:sp>
      <p:sp>
        <p:nvSpPr>
          <p:cNvPr id="7" name="Shape 304">
            <a:extLst>
              <a:ext uri="{FF2B5EF4-FFF2-40B4-BE49-F238E27FC236}">
                <a16:creationId xmlns:a16="http://schemas.microsoft.com/office/drawing/2014/main" id="{8E72BF78-610C-3F46-98BC-2C33C52122BA}"/>
              </a:ext>
            </a:extLst>
          </p:cNvPr>
          <p:cNvSpPr/>
          <p:nvPr/>
        </p:nvSpPr>
        <p:spPr>
          <a:xfrm>
            <a:off x="241100" y="5097875"/>
            <a:ext cx="1587300" cy="910615"/>
          </a:xfrm>
          <a:prstGeom prst="round2DiagRect">
            <a:avLst>
              <a:gd name="adj1" fmla="val 16667"/>
              <a:gd name="adj2" fmla="val 0"/>
            </a:avLst>
          </a:prstGeom>
          <a:solidFill>
            <a:srgbClr val="00B140"/>
          </a:solidFill>
          <a:ln>
            <a:noFill/>
          </a:ln>
          <a:effectLst>
            <a:outerShdw blurRad="46354" dist="48386"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Arial"/>
              <a:buNone/>
            </a:pPr>
            <a:r>
              <a:rPr lang="en-US" sz="2800" b="1" dirty="0">
                <a:solidFill>
                  <a:srgbClr val="FFFFFF"/>
                </a:solidFill>
              </a:rPr>
              <a:t>4</a:t>
            </a:r>
            <a:endParaRPr sz="2800" b="1" dirty="0"/>
          </a:p>
        </p:txBody>
      </p:sp>
      <p:sp>
        <p:nvSpPr>
          <p:cNvPr id="8" name="Shape 304">
            <a:extLst>
              <a:ext uri="{FF2B5EF4-FFF2-40B4-BE49-F238E27FC236}">
                <a16:creationId xmlns:a16="http://schemas.microsoft.com/office/drawing/2014/main" id="{E207DFF6-FFA8-DD4A-B8A3-BBEF044FE0FF}"/>
              </a:ext>
            </a:extLst>
          </p:cNvPr>
          <p:cNvSpPr/>
          <p:nvPr/>
        </p:nvSpPr>
        <p:spPr>
          <a:xfrm>
            <a:off x="241100" y="3875005"/>
            <a:ext cx="1587300" cy="876386"/>
          </a:xfrm>
          <a:prstGeom prst="round2DiagRect">
            <a:avLst>
              <a:gd name="adj1" fmla="val 16667"/>
              <a:gd name="adj2" fmla="val 0"/>
            </a:avLst>
          </a:prstGeom>
          <a:solidFill>
            <a:srgbClr val="0057B8"/>
          </a:solidFill>
          <a:ln>
            <a:noFill/>
          </a:ln>
          <a:effectLst>
            <a:outerShdw blurRad="46354" dist="48386"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
              <a:buFont typeface="Arial"/>
              <a:buNone/>
            </a:pPr>
            <a:r>
              <a:rPr lang="en-US" sz="2800" b="1" dirty="0">
                <a:solidFill>
                  <a:srgbClr val="FFFFFF"/>
                </a:solidFill>
              </a:rPr>
              <a:t>3</a:t>
            </a:r>
            <a:endParaRPr sz="2800" b="1" dirty="0"/>
          </a:p>
        </p:txBody>
      </p:sp>
      <p:sp>
        <p:nvSpPr>
          <p:cNvPr id="9" name="Text Placeholder 2">
            <a:extLst>
              <a:ext uri="{FF2B5EF4-FFF2-40B4-BE49-F238E27FC236}">
                <a16:creationId xmlns:a16="http://schemas.microsoft.com/office/drawing/2014/main" id="{5430299F-30AA-9045-B95E-8153F11D417D}"/>
              </a:ext>
            </a:extLst>
          </p:cNvPr>
          <p:cNvSpPr txBox="1">
            <a:spLocks/>
          </p:cNvSpPr>
          <p:nvPr/>
        </p:nvSpPr>
        <p:spPr>
          <a:xfrm>
            <a:off x="2003865" y="2495437"/>
            <a:ext cx="7140135" cy="1092227"/>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rgbClr val="3D0962"/>
              </a:buClr>
              <a:buSzPts val="2400"/>
              <a:buFont typeface="Arial"/>
              <a:buChar char="■"/>
              <a:defRPr sz="2400" b="1" i="0" u="none" strike="noStrike" cap="none">
                <a:solidFill>
                  <a:srgbClr val="000000"/>
                </a:solidFill>
                <a:latin typeface="Arial"/>
                <a:ea typeface="Arial"/>
                <a:cs typeface="Arial"/>
                <a:sym typeface="Arial"/>
              </a:defRPr>
            </a:lvl1pPr>
            <a:lvl2pPr marL="914400" marR="0" lvl="1" indent="-342900" algn="l" rtl="0">
              <a:lnSpc>
                <a:spcPct val="100000"/>
              </a:lnSpc>
              <a:spcBef>
                <a:spcPts val="560"/>
              </a:spcBef>
              <a:spcAft>
                <a:spcPts val="0"/>
              </a:spcAft>
              <a:buClr>
                <a:srgbClr val="3D0962"/>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pPr marL="76200" indent="0">
              <a:buClr>
                <a:srgbClr val="000000"/>
              </a:buClr>
              <a:buSzPct val="100000"/>
              <a:buNone/>
            </a:pPr>
            <a:r>
              <a:rPr lang="en-US" sz="2800" b="0" dirty="0">
                <a:latin typeface="Arial" panose="020B0604020202020204" pitchFamily="34" charset="0"/>
                <a:ea typeface="Verdana" panose="020B0604030504040204" pitchFamily="34" charset="0"/>
                <a:cs typeface="Arial" panose="020B0604020202020204" pitchFamily="34" charset="0"/>
              </a:rPr>
              <a:t>Describe the link between learning and health</a:t>
            </a:r>
          </a:p>
        </p:txBody>
      </p:sp>
      <p:sp>
        <p:nvSpPr>
          <p:cNvPr id="10" name="Text Placeholder 2">
            <a:extLst>
              <a:ext uri="{FF2B5EF4-FFF2-40B4-BE49-F238E27FC236}">
                <a16:creationId xmlns:a16="http://schemas.microsoft.com/office/drawing/2014/main" id="{6A395C79-0F79-6848-9DD2-F3DE7D6C7B45}"/>
              </a:ext>
            </a:extLst>
          </p:cNvPr>
          <p:cNvSpPr txBox="1">
            <a:spLocks/>
          </p:cNvSpPr>
          <p:nvPr/>
        </p:nvSpPr>
        <p:spPr>
          <a:xfrm>
            <a:off x="1974678" y="4891184"/>
            <a:ext cx="6417324" cy="98543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rgbClr val="3D0962"/>
              </a:buClr>
              <a:buSzPts val="2400"/>
              <a:buFont typeface="Arial"/>
              <a:buChar char="■"/>
              <a:defRPr sz="2400" b="1" i="0" u="none" strike="noStrike" cap="none">
                <a:solidFill>
                  <a:srgbClr val="000000"/>
                </a:solidFill>
                <a:latin typeface="Arial"/>
                <a:ea typeface="Arial"/>
                <a:cs typeface="Arial"/>
                <a:sym typeface="Arial"/>
              </a:defRPr>
            </a:lvl1pPr>
            <a:lvl2pPr marL="914400" marR="0" lvl="1" indent="-342900" algn="l" rtl="0">
              <a:lnSpc>
                <a:spcPct val="100000"/>
              </a:lnSpc>
              <a:spcBef>
                <a:spcPts val="560"/>
              </a:spcBef>
              <a:spcAft>
                <a:spcPts val="0"/>
              </a:spcAft>
              <a:buClr>
                <a:srgbClr val="3D0962"/>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pPr marL="76200" indent="0">
              <a:buClr>
                <a:srgbClr val="000000"/>
              </a:buClr>
              <a:buSzPct val="100000"/>
              <a:buNone/>
            </a:pPr>
            <a:r>
              <a:rPr lang="en-US" sz="2800" b="0" dirty="0">
                <a:latin typeface="Arial" panose="020B0604020202020204" pitchFamily="34" charset="0"/>
                <a:ea typeface="Verdana" panose="020B0604030504040204" pitchFamily="34" charset="0"/>
                <a:cs typeface="Arial" panose="020B0604020202020204" pitchFamily="34" charset="0"/>
              </a:rPr>
              <a:t>Describe a step-by-step process for implementation of the model</a:t>
            </a:r>
          </a:p>
          <a:p>
            <a:pPr marL="76200" indent="0">
              <a:buClr>
                <a:srgbClr val="000000"/>
              </a:buClr>
              <a:buSzPct val="100000"/>
              <a:buNone/>
            </a:pPr>
            <a:r>
              <a:rPr lang="en-US" sz="2800" b="0" dirty="0">
                <a:latin typeface="Arial" panose="020B0604020202020204" pitchFamily="34" charset="0"/>
                <a:ea typeface="Verdana" panose="020B0604030504040204" pitchFamily="34" charset="0"/>
                <a:cs typeface="Arial" panose="020B0604020202020204" pitchFamily="34" charset="0"/>
              </a:rPr>
              <a:t> </a:t>
            </a:r>
          </a:p>
        </p:txBody>
      </p:sp>
      <p:sp>
        <p:nvSpPr>
          <p:cNvPr id="11" name="Text Placeholder 2">
            <a:extLst>
              <a:ext uri="{FF2B5EF4-FFF2-40B4-BE49-F238E27FC236}">
                <a16:creationId xmlns:a16="http://schemas.microsoft.com/office/drawing/2014/main" id="{189F4915-2E52-E94E-9BAC-A82CDFE582F4}"/>
              </a:ext>
            </a:extLst>
          </p:cNvPr>
          <p:cNvSpPr txBox="1">
            <a:spLocks/>
          </p:cNvSpPr>
          <p:nvPr/>
        </p:nvSpPr>
        <p:spPr>
          <a:xfrm>
            <a:off x="2003865" y="3648198"/>
            <a:ext cx="6388137" cy="108883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rgbClr val="3D0962"/>
              </a:buClr>
              <a:buSzPts val="2400"/>
              <a:buFont typeface="Arial"/>
              <a:buChar char="■"/>
              <a:defRPr sz="2400" b="1" i="0" u="none" strike="noStrike" cap="none">
                <a:solidFill>
                  <a:srgbClr val="000000"/>
                </a:solidFill>
                <a:latin typeface="Arial"/>
                <a:ea typeface="Arial"/>
                <a:cs typeface="Arial"/>
                <a:sym typeface="Arial"/>
              </a:defRPr>
            </a:lvl1pPr>
            <a:lvl2pPr marL="914400" marR="0" lvl="1" indent="-342900" algn="l" rtl="0">
              <a:lnSpc>
                <a:spcPct val="100000"/>
              </a:lnSpc>
              <a:spcBef>
                <a:spcPts val="560"/>
              </a:spcBef>
              <a:spcAft>
                <a:spcPts val="0"/>
              </a:spcAft>
              <a:buClr>
                <a:srgbClr val="3D0962"/>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pPr marL="76200" indent="0">
              <a:buClr>
                <a:srgbClr val="000000"/>
              </a:buClr>
              <a:buSzPct val="100000"/>
              <a:buNone/>
            </a:pPr>
            <a:r>
              <a:rPr lang="en-US" sz="2800" b="0" dirty="0">
                <a:latin typeface="Arial" panose="020B0604020202020204" pitchFamily="34" charset="0"/>
                <a:ea typeface="Verdana" panose="020B0604030504040204" pitchFamily="34" charset="0"/>
                <a:cs typeface="Arial" panose="020B0604020202020204" pitchFamily="34" charset="0"/>
              </a:rPr>
              <a:t>Recognize the value of using the model to impact student achievement</a:t>
            </a:r>
          </a:p>
        </p:txBody>
      </p:sp>
    </p:spTree>
    <p:extLst>
      <p:ext uri="{BB962C8B-B14F-4D97-AF65-F5344CB8AC3E}">
        <p14:creationId xmlns:p14="http://schemas.microsoft.com/office/powerpoint/2010/main" val="2020913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THANK YOU!</a:t>
            </a:r>
            <a:endParaRPr dirty="0"/>
          </a:p>
        </p:txBody>
      </p:sp>
      <p:sp>
        <p:nvSpPr>
          <p:cNvPr id="337" name="Shape 337"/>
          <p:cNvSpPr txBox="1">
            <a:spLocks noGrp="1"/>
          </p:cNvSpPr>
          <p:nvPr>
            <p:ph type="body" idx="4294967295"/>
          </p:nvPr>
        </p:nvSpPr>
        <p:spPr>
          <a:xfrm>
            <a:off x="398625" y="1449897"/>
            <a:ext cx="8349300" cy="191273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0" dirty="0"/>
              <a:t>Name</a:t>
            </a:r>
            <a:endParaRPr sz="3000" b="0" dirty="0"/>
          </a:p>
          <a:p>
            <a:pPr marL="0" lvl="0" indent="0" algn="ctr" rtl="0">
              <a:spcBef>
                <a:spcPts val="0"/>
              </a:spcBef>
              <a:spcAft>
                <a:spcPts val="0"/>
              </a:spcAft>
              <a:buNone/>
            </a:pPr>
            <a:r>
              <a:rPr lang="en-US" sz="3000" b="0" dirty="0"/>
              <a:t>Email, Phone</a:t>
            </a:r>
          </a:p>
          <a:p>
            <a:pPr marL="0" lvl="0" indent="0" algn="ctr" rtl="0">
              <a:spcBef>
                <a:spcPts val="0"/>
              </a:spcBef>
              <a:spcAft>
                <a:spcPts val="0"/>
              </a:spcAft>
              <a:buNone/>
            </a:pPr>
            <a:endParaRPr lang="en-US" sz="3000" b="0" dirty="0"/>
          </a:p>
          <a:p>
            <a:pPr marL="0" lvl="0" indent="0" algn="ctr" rtl="0">
              <a:spcBef>
                <a:spcPts val="0"/>
              </a:spcBef>
              <a:spcAft>
                <a:spcPts val="0"/>
              </a:spcAft>
              <a:buNone/>
            </a:pPr>
            <a:endParaRPr sz="3000" b="0" dirty="0"/>
          </a:p>
        </p:txBody>
      </p:sp>
      <p:pic>
        <p:nvPicPr>
          <p:cNvPr id="338" name="Shape 3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85128" y="3576940"/>
            <a:ext cx="3603950" cy="243699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99FDF5-4B41-D748-831F-D2F86211CAA0}"/>
              </a:ext>
            </a:extLst>
          </p:cNvPr>
          <p:cNvSpPr>
            <a:spLocks noGrp="1"/>
          </p:cNvSpPr>
          <p:nvPr>
            <p:ph type="body" idx="4294967295"/>
          </p:nvPr>
        </p:nvSpPr>
        <p:spPr>
          <a:xfrm>
            <a:off x="381394" y="879358"/>
            <a:ext cx="8514317" cy="4569600"/>
          </a:xfrm>
        </p:spPr>
        <p:txBody>
          <a:bodyPr/>
          <a:lstStyle/>
          <a:p>
            <a:pPr marL="76200" indent="0">
              <a:buNone/>
            </a:pPr>
            <a:r>
              <a:rPr lang="en-US" sz="2800" b="0" dirty="0"/>
              <a:t>This presentation was developed by the National Association of Chronic Disease Directors (NACDD) School Health Project, which provides resources, training, and technical assistance to help state health and education agencies make informed decisions about a variety of school health issues. </a:t>
            </a:r>
          </a:p>
          <a:p>
            <a:pPr marL="76200" indent="0">
              <a:buNone/>
            </a:pPr>
            <a:endParaRPr lang="en-US" sz="2800" dirty="0"/>
          </a:p>
          <a:p>
            <a:pPr marL="76200" indent="0">
              <a:buNone/>
            </a:pPr>
            <a:r>
              <a:rPr lang="en-US" sz="2800" b="0" dirty="0"/>
              <a:t>Learn more at </a:t>
            </a:r>
            <a:r>
              <a:rPr lang="en-US" sz="2800" b="0" dirty="0" err="1"/>
              <a:t>chronicdisease.org</a:t>
            </a:r>
            <a:r>
              <a:rPr lang="en-US" sz="2800" b="0" dirty="0"/>
              <a:t>.</a:t>
            </a:r>
          </a:p>
          <a:p>
            <a:pPr marL="76200" indent="0">
              <a:buNone/>
            </a:pPr>
            <a:endParaRPr lang="en-US" b="0" dirty="0"/>
          </a:p>
          <a:p>
            <a:pPr marL="76200" indent="0">
              <a:buNone/>
            </a:pPr>
            <a:endParaRPr lang="en-US" b="0" dirty="0"/>
          </a:p>
          <a:p>
            <a:pPr marL="76200" indent="0">
              <a:buNone/>
            </a:pPr>
            <a:r>
              <a:rPr lang="en-US" sz="2800" b="0" dirty="0"/>
              <a:t>Published June 2018</a:t>
            </a:r>
            <a:endParaRPr lang="en-US" sz="2800" dirty="0"/>
          </a:p>
          <a:p>
            <a:endParaRPr lang="en-US" dirty="0"/>
          </a:p>
        </p:txBody>
      </p:sp>
      <p:pic>
        <p:nvPicPr>
          <p:cNvPr id="4" name="Picture 4" descr="http://c.ymcdn.com/sites/chronicdisease.site-ym.com/resource/collection/CFA8D521-D424-43F0-9458-92B7EFCF356C/17-04-NACDD-logo-horiz-RGB.jpg">
            <a:extLst>
              <a:ext uri="{FF2B5EF4-FFF2-40B4-BE49-F238E27FC236}">
                <a16:creationId xmlns:a16="http://schemas.microsoft.com/office/drawing/2014/main" id="{16734473-121E-D047-B394-002C11952C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0189" y="5120841"/>
            <a:ext cx="4715522" cy="9431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43691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676C77-7A30-5642-B333-E73009A60BEE}"/>
              </a:ext>
            </a:extLst>
          </p:cNvPr>
          <p:cNvSpPr>
            <a:spLocks noGrp="1"/>
          </p:cNvSpPr>
          <p:nvPr>
            <p:ph type="body" idx="4294967295"/>
          </p:nvPr>
        </p:nvSpPr>
        <p:spPr>
          <a:xfrm>
            <a:off x="398625" y="1645920"/>
            <a:ext cx="8284414" cy="4616334"/>
          </a:xfrm>
        </p:spPr>
        <p:txBody>
          <a:bodyPr/>
          <a:lstStyle/>
          <a:p>
            <a:pPr marL="76200" indent="0">
              <a:buNone/>
            </a:pPr>
            <a:r>
              <a:rPr lang="en-US" sz="2800" b="0" dirty="0"/>
              <a:t>Laura Frankel DeStigter, MPH</a:t>
            </a:r>
          </a:p>
          <a:p>
            <a:pPr marL="76200" indent="0">
              <a:buNone/>
            </a:pPr>
            <a:r>
              <a:rPr lang="en-US" sz="2800" b="0" dirty="0"/>
              <a:t>NACDD Consultant</a:t>
            </a:r>
          </a:p>
          <a:p>
            <a:pPr marL="76200" indent="0">
              <a:buNone/>
            </a:pPr>
            <a:r>
              <a:rPr lang="en-US" sz="2800" b="0" dirty="0"/>
              <a:t>ldestigter@chronicdisease.org</a:t>
            </a:r>
          </a:p>
          <a:p>
            <a:pPr marL="76200" indent="0">
              <a:buNone/>
            </a:pPr>
            <a:endParaRPr lang="en-US" sz="1600" b="0" dirty="0"/>
          </a:p>
          <a:p>
            <a:pPr marL="76200" indent="0">
              <a:buNone/>
            </a:pPr>
            <a:r>
              <a:rPr lang="en-US" sz="2800" b="0" dirty="0"/>
              <a:t>Amanda K. Martinez, MPH, MSN, RN</a:t>
            </a:r>
          </a:p>
          <a:p>
            <a:pPr marL="76200" indent="0">
              <a:buNone/>
            </a:pPr>
            <a:r>
              <a:rPr lang="en-US" sz="2800" b="0" dirty="0"/>
              <a:t>NACDD Consultant</a:t>
            </a:r>
          </a:p>
          <a:p>
            <a:pPr marL="76200" indent="0">
              <a:buNone/>
            </a:pPr>
            <a:r>
              <a:rPr lang="en-US" sz="2800" b="0" dirty="0"/>
              <a:t>amartinez@chronicdisease.org</a:t>
            </a:r>
          </a:p>
          <a:p>
            <a:pPr marL="76200" indent="0">
              <a:buNone/>
            </a:pPr>
            <a:endParaRPr lang="en-US" sz="1600" b="0" dirty="0"/>
          </a:p>
          <a:p>
            <a:pPr marL="139700" indent="0">
              <a:buNone/>
            </a:pPr>
            <a:endParaRPr lang="en-US" dirty="0"/>
          </a:p>
        </p:txBody>
      </p:sp>
      <p:sp>
        <p:nvSpPr>
          <p:cNvPr id="7" name="Title 6">
            <a:extLst>
              <a:ext uri="{FF2B5EF4-FFF2-40B4-BE49-F238E27FC236}">
                <a16:creationId xmlns:a16="http://schemas.microsoft.com/office/drawing/2014/main" id="{34FB69A5-6AA9-404D-88EC-97619D7B13B3}"/>
              </a:ext>
            </a:extLst>
          </p:cNvPr>
          <p:cNvSpPr>
            <a:spLocks noGrp="1"/>
          </p:cNvSpPr>
          <p:nvPr>
            <p:ph type="title"/>
          </p:nvPr>
        </p:nvSpPr>
        <p:spPr>
          <a:xfrm>
            <a:off x="398625" y="516750"/>
            <a:ext cx="8349300" cy="509400"/>
          </a:xfrm>
          <a:prstGeom prst="rect">
            <a:avLst/>
          </a:prstGeom>
        </p:spPr>
        <p:txBody>
          <a:bodyPr/>
          <a:lstStyle/>
          <a:p>
            <a:r>
              <a:rPr lang="en-US" dirty="0"/>
              <a:t>NACDD CONTACT INFORMATION</a:t>
            </a:r>
          </a:p>
        </p:txBody>
      </p:sp>
    </p:spTree>
    <p:extLst>
      <p:ext uri="{BB962C8B-B14F-4D97-AF65-F5344CB8AC3E}">
        <p14:creationId xmlns:p14="http://schemas.microsoft.com/office/powerpoint/2010/main" val="3562510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B4501-79EF-F049-9412-EDF8192A7DAE}"/>
              </a:ext>
            </a:extLst>
          </p:cNvPr>
          <p:cNvSpPr>
            <a:spLocks noGrp="1"/>
          </p:cNvSpPr>
          <p:nvPr>
            <p:ph type="title"/>
          </p:nvPr>
        </p:nvSpPr>
        <p:spPr/>
        <p:txBody>
          <a:bodyPr/>
          <a:lstStyle/>
          <a:p>
            <a:r>
              <a:rPr lang="en-US" dirty="0"/>
              <a:t>DISCLAIMERS</a:t>
            </a:r>
          </a:p>
        </p:txBody>
      </p:sp>
      <p:sp>
        <p:nvSpPr>
          <p:cNvPr id="3" name="Text Placeholder 2">
            <a:extLst>
              <a:ext uri="{FF2B5EF4-FFF2-40B4-BE49-F238E27FC236}">
                <a16:creationId xmlns:a16="http://schemas.microsoft.com/office/drawing/2014/main" id="{068F6DE1-A4AD-2944-A260-2FB219FE3A50}"/>
              </a:ext>
            </a:extLst>
          </p:cNvPr>
          <p:cNvSpPr>
            <a:spLocks noGrp="1"/>
          </p:cNvSpPr>
          <p:nvPr>
            <p:ph type="body" idx="1"/>
          </p:nvPr>
        </p:nvSpPr>
        <p:spPr>
          <a:xfrm>
            <a:off x="620099" y="1402600"/>
            <a:ext cx="7805443" cy="4569600"/>
          </a:xfrm>
        </p:spPr>
        <p:txBody>
          <a:bodyPr/>
          <a:lstStyle/>
          <a:p>
            <a:r>
              <a:rPr lang="en-US" sz="2000" dirty="0"/>
              <a:t>This presentation was produced under a cooperative agreement with the Centers for Disease Control and Prevention (CDC). Its contents are solely the responsibility of the authors and do not necessarily represent the official views of NACDD or CDC.</a:t>
            </a:r>
          </a:p>
          <a:p>
            <a:endParaRPr lang="en-US" sz="2000" dirty="0"/>
          </a:p>
          <a:p>
            <a:r>
              <a:rPr lang="en-US" sz="2000" dirty="0"/>
              <a:t>Please note that the photos in this presentation are copyrighted and proprietary to the National Association of Chronic Disease Directors. The presentation may be used and adapted for educational purpose. Re-using photos in this presentation for other purposes without prior permission is prohibited. For questions, or if you need a copy of this presentation in another format, please contact NACDD.</a:t>
            </a:r>
          </a:p>
          <a:p>
            <a:endParaRPr lang="en-US" dirty="0"/>
          </a:p>
        </p:txBody>
      </p:sp>
    </p:spTree>
    <p:extLst>
      <p:ext uri="{BB962C8B-B14F-4D97-AF65-F5344CB8AC3E}">
        <p14:creationId xmlns:p14="http://schemas.microsoft.com/office/powerpoint/2010/main" val="2867855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783771" y="1567543"/>
            <a:ext cx="39306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91" name="Shape 91"/>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THE WSCC </a:t>
            </a:r>
            <a:br>
              <a:rPr lang="en-US" dirty="0"/>
            </a:br>
            <a:r>
              <a:rPr lang="en-US" dirty="0"/>
              <a:t>IMPLEMENTATION </a:t>
            </a:r>
            <a:br>
              <a:rPr lang="en-US" dirty="0"/>
            </a:br>
            <a:r>
              <a:rPr lang="en-US" dirty="0"/>
              <a:t>GUIDE</a:t>
            </a:r>
            <a:endParaRPr dirty="0"/>
          </a:p>
        </p:txBody>
      </p:sp>
      <p:pic>
        <p:nvPicPr>
          <p:cNvPr id="92" name="Shape 9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365397">
            <a:off x="4450479" y="775184"/>
            <a:ext cx="4184314" cy="5499615"/>
          </a:xfrm>
          <a:prstGeom prst="rect">
            <a:avLst/>
          </a:prstGeom>
          <a:noFill/>
          <a:ln w="9525" cap="flat" cmpd="sng">
            <a:solidFill>
              <a:schemeClr val="dk2"/>
            </a:solidFill>
            <a:prstDash val="solid"/>
            <a:round/>
            <a:headEnd type="none" w="med" len="med"/>
            <a:tailEnd type="none" w="med" len="med"/>
          </a:ln>
          <a:effectLst>
            <a:outerShdw blurRad="50800" dist="50800" dir="5040000" algn="ctr" rotWithShape="0">
              <a:srgbClr val="000000">
                <a:alpha val="43137"/>
              </a:srgbClr>
            </a:outerShdw>
          </a:effectLst>
        </p:spPr>
      </p:pic>
      <p:sp>
        <p:nvSpPr>
          <p:cNvPr id="93" name="Shape 93"/>
          <p:cNvSpPr txBox="1">
            <a:spLocks noGrp="1"/>
          </p:cNvSpPr>
          <p:nvPr>
            <p:ph type="body" idx="4294967295"/>
          </p:nvPr>
        </p:nvSpPr>
        <p:spPr>
          <a:xfrm>
            <a:off x="276385" y="2060710"/>
            <a:ext cx="3894406" cy="4306316"/>
          </a:xfrm>
          <a:prstGeom prst="rect">
            <a:avLst/>
          </a:prstGeom>
        </p:spPr>
        <p:txBody>
          <a:bodyPr spcFirstLastPara="1" wrap="square" lIns="91425" tIns="91425" rIns="91425" bIns="91425" anchor="t" anchorCtr="0">
            <a:noAutofit/>
          </a:bodyPr>
          <a:lstStyle/>
          <a:p>
            <a:pPr lvl="0" rtl="0">
              <a:lnSpc>
                <a:spcPct val="100000"/>
              </a:lnSpc>
              <a:spcBef>
                <a:spcPts val="640"/>
              </a:spcBef>
              <a:spcAft>
                <a:spcPts val="0"/>
              </a:spcAft>
              <a:buClr>
                <a:srgbClr val="000000"/>
              </a:buClr>
              <a:buSzPct val="100000"/>
              <a:buFont typeface="Arial" panose="020B0604020202020204" pitchFamily="34" charset="0"/>
              <a:buChar char="•"/>
            </a:pPr>
            <a:r>
              <a:rPr lang="en-US" sz="2800" b="0" dirty="0"/>
              <a:t>Description of the </a:t>
            </a:r>
            <a:br>
              <a:rPr lang="en-US" sz="2800" b="0" dirty="0"/>
            </a:br>
            <a:r>
              <a:rPr lang="en-US" sz="2800" b="0" dirty="0"/>
              <a:t>model</a:t>
            </a:r>
            <a:endParaRPr sz="2800" b="0" dirty="0"/>
          </a:p>
          <a:p>
            <a:pPr lvl="0" rtl="0">
              <a:lnSpc>
                <a:spcPct val="100000"/>
              </a:lnSpc>
              <a:spcBef>
                <a:spcPts val="1000"/>
              </a:spcBef>
              <a:spcAft>
                <a:spcPts val="1000"/>
              </a:spcAft>
              <a:buClr>
                <a:srgbClr val="000000"/>
              </a:buClr>
              <a:buSzPct val="100000"/>
              <a:buFont typeface="Arial" panose="020B0604020202020204" pitchFamily="34" charset="0"/>
              <a:buChar char="•"/>
            </a:pPr>
            <a:r>
              <a:rPr lang="en-US" sz="2800" b="0" dirty="0"/>
              <a:t>Step-by-step guidance for districts and schools</a:t>
            </a:r>
            <a:endParaRPr sz="2800" b="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p:nvPr/>
        </p:nvSpPr>
        <p:spPr>
          <a:xfrm>
            <a:off x="783771" y="1567543"/>
            <a:ext cx="39306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01" name="Shape 101"/>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LEARNING &amp; HEALTH</a:t>
            </a:r>
            <a:endParaRPr dirty="0"/>
          </a:p>
        </p:txBody>
      </p:sp>
      <p:pic>
        <p:nvPicPr>
          <p:cNvPr id="102" name="Shape 10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04511" y="1673700"/>
            <a:ext cx="1625300" cy="2407926"/>
          </a:xfrm>
          <a:prstGeom prst="rect">
            <a:avLst/>
          </a:prstGeom>
          <a:noFill/>
          <a:ln>
            <a:noFill/>
          </a:ln>
        </p:spPr>
      </p:pic>
      <p:pic>
        <p:nvPicPr>
          <p:cNvPr id="103" name="Shape 10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49083" y="2258460"/>
            <a:ext cx="2387976" cy="1357250"/>
          </a:xfrm>
          <a:prstGeom prst="rect">
            <a:avLst/>
          </a:prstGeom>
          <a:noFill/>
          <a:ln>
            <a:noFill/>
          </a:ln>
        </p:spPr>
      </p:pic>
      <p:pic>
        <p:nvPicPr>
          <p:cNvPr id="104" name="Shape 104"/>
          <p:cNvPicPr preferRelativeResize="0"/>
          <p:nvPr/>
        </p:nvPicPr>
        <p:blipFill>
          <a:blip r:embed="rId5">
            <a:alphaModFix/>
          </a:blip>
          <a:stretch>
            <a:fillRect/>
          </a:stretch>
        </p:blipFill>
        <p:spPr>
          <a:xfrm rot="10800000" flipH="1">
            <a:off x="3201690" y="1315250"/>
            <a:ext cx="3043575" cy="3124825"/>
          </a:xfrm>
          <a:prstGeom prst="rect">
            <a:avLst/>
          </a:prstGeom>
          <a:noFill/>
          <a:ln>
            <a:noFill/>
          </a:ln>
        </p:spPr>
      </p:pic>
      <p:sp>
        <p:nvSpPr>
          <p:cNvPr id="105" name="Shape 105"/>
          <p:cNvSpPr txBox="1">
            <a:spLocks noGrp="1"/>
          </p:cNvSpPr>
          <p:nvPr>
            <p:ph type="title"/>
          </p:nvPr>
        </p:nvSpPr>
        <p:spPr>
          <a:xfrm>
            <a:off x="6735356" y="4249966"/>
            <a:ext cx="1601571" cy="114992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accent2"/>
                </a:solidFill>
              </a:rPr>
              <a:t>Better Health</a:t>
            </a:r>
            <a:endParaRPr dirty="0">
              <a:solidFill>
                <a:schemeClr val="accent2"/>
              </a:solidFill>
            </a:endParaRPr>
          </a:p>
        </p:txBody>
      </p:sp>
      <p:sp>
        <p:nvSpPr>
          <p:cNvPr id="106" name="Shape 106"/>
          <p:cNvSpPr txBox="1">
            <a:spLocks noGrp="1"/>
          </p:cNvSpPr>
          <p:nvPr>
            <p:ph type="title"/>
          </p:nvPr>
        </p:nvSpPr>
        <p:spPr>
          <a:xfrm>
            <a:off x="174757" y="3707207"/>
            <a:ext cx="2875456" cy="146573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accent2"/>
                </a:solidFill>
              </a:rPr>
              <a:t>Improved Academic Achievement</a:t>
            </a:r>
            <a:endParaRPr dirty="0">
              <a:solidFill>
                <a:schemeClr val="accent2"/>
              </a:solidFill>
            </a:endParaRPr>
          </a:p>
        </p:txBody>
      </p:sp>
      <p:sp>
        <p:nvSpPr>
          <p:cNvPr id="107" name="Shape 107"/>
          <p:cNvSpPr txBox="1"/>
          <p:nvPr/>
        </p:nvSpPr>
        <p:spPr>
          <a:xfrm>
            <a:off x="174757" y="5399893"/>
            <a:ext cx="8965580" cy="742500"/>
          </a:xfrm>
          <a:prstGeom prst="rect">
            <a:avLst/>
          </a:prstGeom>
          <a:noFill/>
          <a:ln>
            <a:noFill/>
          </a:ln>
        </p:spPr>
        <p:txBody>
          <a:bodyPr spcFirstLastPara="1" wrap="square" lIns="91425" tIns="91425" rIns="91425" bIns="91425" anchor="t" anchorCtr="0">
            <a:noAutofit/>
          </a:bodyPr>
          <a:lstStyle/>
          <a:p>
            <a:pPr lvl="0"/>
            <a:r>
              <a:rPr lang="en-US" i="1" dirty="0">
                <a:latin typeface="+mj-lt"/>
                <a:ea typeface="Verdana" panose="020B0604030504040204" pitchFamily="34" charset="0"/>
                <a:cs typeface="Arial" panose="020B0604020202020204" pitchFamily="34" charset="0"/>
              </a:rPr>
              <a:t>References on the link between learning and health are available at: </a:t>
            </a:r>
            <a:r>
              <a:rPr lang="en-US" i="1" dirty="0">
                <a:latin typeface="+mj-lt"/>
                <a:ea typeface="Verdana" panose="020B0604030504040204" pitchFamily="34" charset="0"/>
                <a:cs typeface="Verdana" panose="020B0604030504040204" pitchFamily="34" charset="0"/>
                <a:hlinkClick r:id="rId6"/>
              </a:rPr>
              <a:t>www.chronicdisease.org/resource/resmgr/school_health/wscc_ppt_references.pdf</a:t>
            </a:r>
            <a:r>
              <a:rPr lang="en-US" i="1" dirty="0">
                <a:latin typeface="+mj-lt"/>
                <a:ea typeface="Verdana" panose="020B0604030504040204" pitchFamily="34" charset="0"/>
                <a:cs typeface="Verdana" panose="020B0604030504040204" pitchFamily="34" charset="0"/>
              </a:rPr>
              <a:t>  </a:t>
            </a:r>
          </a:p>
          <a:p>
            <a:pPr lvl="0"/>
            <a:r>
              <a:rPr lang="en-US" i="1" dirty="0">
                <a:latin typeface="+mj-lt"/>
                <a:ea typeface="Verdana" panose="020B0604030504040204" pitchFamily="34" charset="0"/>
                <a:cs typeface="Verdana" panose="020B0604030504040204" pitchFamily="34" charset="0"/>
              </a:rPr>
              <a:t>Additional information can be found at: </a:t>
            </a:r>
            <a:r>
              <a:rPr lang="en-US" i="1" dirty="0">
                <a:latin typeface="+mj-lt"/>
                <a:ea typeface="Verdana" panose="020B0604030504040204" pitchFamily="34" charset="0"/>
                <a:cs typeface="Verdana" panose="020B0604030504040204" pitchFamily="34" charset="0"/>
                <a:hlinkClick r:id="rId7"/>
              </a:rPr>
              <a:t>www.cdc.gov/healthyschools/health_and_academics/index.htm</a:t>
            </a:r>
            <a:r>
              <a:rPr lang="en-US" i="1" dirty="0">
                <a:latin typeface="+mj-lt"/>
                <a:ea typeface="Verdana" panose="020B0604030504040204" pitchFamily="34" charset="0"/>
                <a:cs typeface="Verdana" panose="020B0604030504040204" pitchFamily="34" charset="0"/>
              </a:rPr>
              <a:t> </a:t>
            </a:r>
            <a:endParaRPr i="1" dirty="0">
              <a:latin typeface="+mj-lt"/>
              <a:ea typeface="Verdana" panose="020B0604030504040204" pitchFamily="34" charset="0"/>
              <a:cs typeface="Verdana" panose="020B060403050404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36EF6E-FAB2-C245-BB9D-0567BF8317AA}"/>
              </a:ext>
            </a:extLst>
          </p:cNvPr>
          <p:cNvSpPr/>
          <p:nvPr/>
        </p:nvSpPr>
        <p:spPr>
          <a:xfrm>
            <a:off x="-146455" y="213691"/>
            <a:ext cx="9386888" cy="7129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ular Callout 4">
            <a:extLst>
              <a:ext uri="{FF2B5EF4-FFF2-40B4-BE49-F238E27FC236}">
                <a16:creationId xmlns:a16="http://schemas.microsoft.com/office/drawing/2014/main" id="{7041B5E3-4EA7-0846-94EE-560449E77924}"/>
              </a:ext>
            </a:extLst>
          </p:cNvPr>
          <p:cNvSpPr/>
          <p:nvPr/>
        </p:nvSpPr>
        <p:spPr>
          <a:xfrm>
            <a:off x="228599" y="412051"/>
            <a:ext cx="8636780" cy="4979023"/>
          </a:xfrm>
          <a:prstGeom prst="wedgeRoundRectCallout">
            <a:avLst>
              <a:gd name="adj1" fmla="val 48647"/>
              <a:gd name="adj2" fmla="val 77996"/>
              <a:gd name="adj3" fmla="val 16667"/>
            </a:avLst>
          </a:prstGeom>
          <a:solidFill>
            <a:srgbClr val="00B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6FFDE048-B29A-714F-A2E0-F419C12C12CD}"/>
              </a:ext>
            </a:extLst>
          </p:cNvPr>
          <p:cNvSpPr txBox="1">
            <a:spLocks/>
          </p:cNvSpPr>
          <p:nvPr/>
        </p:nvSpPr>
        <p:spPr>
          <a:xfrm>
            <a:off x="228599" y="616762"/>
            <a:ext cx="8499079" cy="45696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a:lnSpc>
                <a:spcPct val="100000"/>
              </a:lnSpc>
              <a:spcBef>
                <a:spcPts val="64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rgbClr val="3D096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pPr marL="76200" indent="0" algn="ctr">
              <a:spcBef>
                <a:spcPts val="0"/>
              </a:spcBef>
              <a:buFont typeface="Arial"/>
              <a:buNone/>
            </a:pPr>
            <a:r>
              <a:rPr lang="en-US" sz="3200" i="1" dirty="0">
                <a:solidFill>
                  <a:schemeClr val="bg1"/>
                </a:solidFill>
              </a:rPr>
              <a:t>“We’ve made a commitment to integrate health and wellness into our schools. This is an important effort because research and first-hand experience clearly show that healthy students are more likely to be academically successful students.” </a:t>
            </a:r>
          </a:p>
          <a:p>
            <a:pPr marL="76200" indent="0" algn="ctr">
              <a:spcBef>
                <a:spcPts val="0"/>
              </a:spcBef>
              <a:buFont typeface="Arial"/>
              <a:buNone/>
            </a:pPr>
            <a:endParaRPr lang="en-US" sz="800" i="1" dirty="0">
              <a:solidFill>
                <a:schemeClr val="bg1"/>
              </a:solidFill>
            </a:endParaRPr>
          </a:p>
          <a:p>
            <a:pPr marL="76200" indent="0">
              <a:spcBef>
                <a:spcPts val="0"/>
              </a:spcBef>
              <a:buNone/>
            </a:pPr>
            <a:endParaRPr lang="en-US" sz="2400" i="1" dirty="0">
              <a:solidFill>
                <a:schemeClr val="bg1"/>
              </a:solidFill>
            </a:endParaRPr>
          </a:p>
          <a:p>
            <a:pPr marL="76200" indent="0" algn="ctr">
              <a:spcBef>
                <a:spcPts val="0"/>
              </a:spcBef>
              <a:buNone/>
            </a:pPr>
            <a:r>
              <a:rPr lang="en-US" sz="2400" i="1" dirty="0">
                <a:solidFill>
                  <a:schemeClr val="bg1"/>
                </a:solidFill>
              </a:rPr>
              <a:t>Chris Gdowski, Superintendent</a:t>
            </a:r>
          </a:p>
          <a:p>
            <a:pPr marL="76200" indent="0" algn="ctr">
              <a:spcBef>
                <a:spcPts val="0"/>
              </a:spcBef>
              <a:buNone/>
            </a:pPr>
            <a:r>
              <a:rPr lang="en-US" sz="2400" i="1" dirty="0">
                <a:solidFill>
                  <a:schemeClr val="bg1"/>
                </a:solidFill>
              </a:rPr>
              <a:t>Adams 12 Five Star Schools, Thornton, Colorado</a:t>
            </a:r>
          </a:p>
        </p:txBody>
      </p:sp>
    </p:spTree>
    <p:extLst>
      <p:ext uri="{BB962C8B-B14F-4D97-AF65-F5344CB8AC3E}">
        <p14:creationId xmlns:p14="http://schemas.microsoft.com/office/powerpoint/2010/main" val="1208991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HISTORY</a:t>
            </a:r>
            <a:endParaRPr dirty="0"/>
          </a:p>
        </p:txBody>
      </p:sp>
      <p:pic>
        <p:nvPicPr>
          <p:cNvPr id="115" name="Shape 1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98625" y="1269949"/>
            <a:ext cx="2437877" cy="2240225"/>
          </a:xfrm>
          <a:prstGeom prst="rect">
            <a:avLst/>
          </a:prstGeom>
          <a:noFill/>
          <a:ln>
            <a:noFill/>
          </a:ln>
        </p:spPr>
      </p:pic>
      <p:sp>
        <p:nvSpPr>
          <p:cNvPr id="116" name="Shape 116"/>
          <p:cNvSpPr txBox="1">
            <a:spLocks noGrp="1"/>
          </p:cNvSpPr>
          <p:nvPr>
            <p:ph type="body" idx="4294967295"/>
          </p:nvPr>
        </p:nvSpPr>
        <p:spPr>
          <a:xfrm>
            <a:off x="212487" y="3611076"/>
            <a:ext cx="3067149" cy="2470973"/>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sz="2800" b="0" dirty="0"/>
              <a:t>Late 1980’s</a:t>
            </a:r>
          </a:p>
          <a:p>
            <a:pPr marL="0" lvl="0" indent="0" algn="ctr" rtl="0">
              <a:spcBef>
                <a:spcPts val="640"/>
              </a:spcBef>
              <a:spcAft>
                <a:spcPts val="0"/>
              </a:spcAft>
              <a:buNone/>
            </a:pPr>
            <a:r>
              <a:rPr lang="en-US" sz="2800" b="0" dirty="0"/>
              <a:t>CDC introduces the </a:t>
            </a:r>
            <a:r>
              <a:rPr lang="en-US" sz="2800" dirty="0">
                <a:solidFill>
                  <a:srgbClr val="E47702"/>
                </a:solidFill>
              </a:rPr>
              <a:t>Coordinated School Health model</a:t>
            </a:r>
            <a:endParaRPr sz="2800" dirty="0">
              <a:solidFill>
                <a:srgbClr val="E47702"/>
              </a:solidFill>
            </a:endParaRPr>
          </a:p>
        </p:txBody>
      </p:sp>
      <p:sp>
        <p:nvSpPr>
          <p:cNvPr id="118" name="Shape 118"/>
          <p:cNvSpPr txBox="1">
            <a:spLocks noGrp="1"/>
          </p:cNvSpPr>
          <p:nvPr>
            <p:ph type="body" idx="4294967295"/>
          </p:nvPr>
        </p:nvSpPr>
        <p:spPr>
          <a:xfrm>
            <a:off x="6147947" y="3611078"/>
            <a:ext cx="2809785" cy="2470972"/>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sz="2800" b="0" dirty="0"/>
              <a:t>2014</a:t>
            </a:r>
          </a:p>
          <a:p>
            <a:pPr marL="0" lvl="0" indent="0" algn="ctr" rtl="0">
              <a:spcBef>
                <a:spcPts val="640"/>
              </a:spcBef>
              <a:spcAft>
                <a:spcPts val="0"/>
              </a:spcAft>
              <a:buNone/>
            </a:pPr>
            <a:r>
              <a:rPr lang="en-US" sz="2800" b="0" dirty="0"/>
              <a:t>CDC and ASCD collaborate to      develop </a:t>
            </a:r>
            <a:r>
              <a:rPr lang="en-US" sz="2800" dirty="0">
                <a:solidFill>
                  <a:srgbClr val="0057BB"/>
                </a:solidFill>
              </a:rPr>
              <a:t>WSCC</a:t>
            </a:r>
            <a:endParaRPr sz="2800" b="0" dirty="0">
              <a:solidFill>
                <a:srgbClr val="0057BB"/>
              </a:solidFill>
            </a:endParaRPr>
          </a:p>
        </p:txBody>
      </p:sp>
      <p:pic>
        <p:nvPicPr>
          <p:cNvPr id="119" name="Shape 1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58775" y="1031323"/>
            <a:ext cx="2289150" cy="2373275"/>
          </a:xfrm>
          <a:prstGeom prst="rect">
            <a:avLst/>
          </a:prstGeom>
          <a:noFill/>
          <a:ln>
            <a:noFill/>
          </a:ln>
        </p:spPr>
      </p:pic>
      <p:cxnSp>
        <p:nvCxnSpPr>
          <p:cNvPr id="120" name="Shape 120"/>
          <p:cNvCxnSpPr>
            <a:cxnSpLocks/>
          </p:cNvCxnSpPr>
          <p:nvPr/>
        </p:nvCxnSpPr>
        <p:spPr>
          <a:xfrm>
            <a:off x="398625" y="3533476"/>
            <a:ext cx="8349300" cy="21328"/>
          </a:xfrm>
          <a:prstGeom prst="straightConnector1">
            <a:avLst/>
          </a:prstGeom>
          <a:noFill/>
          <a:ln w="76200" cap="flat" cmpd="sng">
            <a:solidFill>
              <a:srgbClr val="0057BB"/>
            </a:solidFill>
            <a:prstDash val="solid"/>
            <a:round/>
            <a:headEnd type="none" w="lg" len="lg"/>
            <a:tailEnd type="triangle" w="lg" len="lg"/>
          </a:ln>
        </p:spPr>
      </p:cxnSp>
      <p:sp>
        <p:nvSpPr>
          <p:cNvPr id="121" name="Shape 121"/>
          <p:cNvSpPr txBox="1">
            <a:spLocks noGrp="1"/>
          </p:cNvSpPr>
          <p:nvPr>
            <p:ph type="body" idx="4294967295"/>
          </p:nvPr>
        </p:nvSpPr>
        <p:spPr>
          <a:xfrm>
            <a:off x="3343436" y="3611077"/>
            <a:ext cx="2804512" cy="2425778"/>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sz="2800" b="0" dirty="0"/>
              <a:t>2007</a:t>
            </a:r>
          </a:p>
          <a:p>
            <a:pPr marL="0" lvl="0" indent="0" algn="ctr" rtl="0">
              <a:spcBef>
                <a:spcPts val="640"/>
              </a:spcBef>
              <a:spcAft>
                <a:spcPts val="0"/>
              </a:spcAft>
              <a:buNone/>
            </a:pPr>
            <a:r>
              <a:rPr lang="en-US" sz="2800" b="0" dirty="0"/>
              <a:t>ASCD introduces the </a:t>
            </a:r>
            <a:r>
              <a:rPr lang="en-US" sz="2800" dirty="0">
                <a:solidFill>
                  <a:srgbClr val="980000"/>
                </a:solidFill>
              </a:rPr>
              <a:t>Whole Child Initiative</a:t>
            </a:r>
            <a:endParaRPr sz="2800" dirty="0">
              <a:solidFill>
                <a:srgbClr val="980000"/>
              </a:solidFill>
            </a:endParaRPr>
          </a:p>
        </p:txBody>
      </p:sp>
      <p:pic>
        <p:nvPicPr>
          <p:cNvPr id="123" name="Shape 12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279637" y="1817955"/>
            <a:ext cx="2734774" cy="92174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THE FIVE WHOLE CHILD TENETS</a:t>
            </a:r>
            <a:endParaRPr dirty="0"/>
          </a:p>
        </p:txBody>
      </p:sp>
      <p:pic>
        <p:nvPicPr>
          <p:cNvPr id="131" name="Shape 13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23075" y="1298266"/>
            <a:ext cx="4521370" cy="44916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98625" y="516750"/>
            <a:ext cx="8349300" cy="509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THE TEN WSCC COMPONENTS</a:t>
            </a:r>
            <a:endParaRPr dirty="0"/>
          </a:p>
        </p:txBody>
      </p:sp>
      <p:pic>
        <p:nvPicPr>
          <p:cNvPr id="139" name="Shape 1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24187" y="1201668"/>
            <a:ext cx="4872851" cy="4872851"/>
          </a:xfrm>
          <a:prstGeom prst="rect">
            <a:avLst/>
          </a:prstGeom>
          <a:noFill/>
          <a:ln>
            <a:noFill/>
          </a:ln>
        </p:spPr>
      </p:pic>
      <p:pic>
        <p:nvPicPr>
          <p:cNvPr id="140" name="Shape 14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567509" y="2500491"/>
            <a:ext cx="2422710" cy="2406801"/>
          </a:xfrm>
          <a:prstGeom prst="rect">
            <a:avLst/>
          </a:prstGeom>
          <a:noFill/>
          <a:ln>
            <a:noFill/>
          </a:ln>
        </p:spPr>
      </p:pic>
    </p:spTree>
  </p:cSld>
  <p:clrMapOvr>
    <a:masterClrMapping/>
  </p:clrMapOvr>
</p:sld>
</file>

<file path=ppt/theme/theme1.xml><?xml version="1.0" encoding="utf-8"?>
<a:theme xmlns:a="http://schemas.openxmlformats.org/drawingml/2006/main" name="2_Office Theme">
  <a:themeElements>
    <a:clrScheme name="RMC Health 1">
      <a:dk1>
        <a:srgbClr val="3D0962"/>
      </a:dk1>
      <a:lt1>
        <a:srgbClr val="FFFFFF"/>
      </a:lt1>
      <a:dk2>
        <a:srgbClr val="1F497D"/>
      </a:dk2>
      <a:lt2>
        <a:srgbClr val="EEECE1"/>
      </a:lt2>
      <a:accent1>
        <a:srgbClr val="419639"/>
      </a:accent1>
      <a:accent2>
        <a:srgbClr val="E47701"/>
      </a:accent2>
      <a:accent3>
        <a:srgbClr val="3D0962"/>
      </a:accent3>
      <a:accent4>
        <a:srgbClr val="0B5A9D"/>
      </a:accent4>
      <a:accent5>
        <a:srgbClr val="F4A91C"/>
      </a:accent5>
      <a:accent6>
        <a:srgbClr val="B3282D"/>
      </a:accent6>
      <a:hlink>
        <a:srgbClr val="1B8BCA"/>
      </a:hlink>
      <a:folHlink>
        <a:srgbClr val="E4770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33355</TotalTime>
  <Words>3195</Words>
  <Application>Microsoft Macintosh PowerPoint</Application>
  <PresentationFormat>On-screen Show (4:3)</PresentationFormat>
  <Paragraphs>520</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Courier New</vt:lpstr>
      <vt:lpstr>Noto Sans Symbols</vt:lpstr>
      <vt:lpstr>Verdana</vt:lpstr>
      <vt:lpstr>2_Office Theme</vt:lpstr>
      <vt:lpstr>PowerPoint Presentation</vt:lpstr>
      <vt:lpstr>THE WHOLE SCHOOL, WHOLE COMMUNITY, WHOLE CHILD (WSCC) MODEL</vt:lpstr>
      <vt:lpstr>OBJECTIVES</vt:lpstr>
      <vt:lpstr>THE WSCC  IMPLEMENTATION  GUIDE</vt:lpstr>
      <vt:lpstr>LEARNING &amp; HEALTH</vt:lpstr>
      <vt:lpstr>PowerPoint Presentation</vt:lpstr>
      <vt:lpstr>HISTORY</vt:lpstr>
      <vt:lpstr>THE FIVE WHOLE CHILD TENETS</vt:lpstr>
      <vt:lpstr>THE TEN WSCC COMPONENTS</vt:lpstr>
      <vt:lpstr>EXPANSION OF THE COMPONENTS</vt:lpstr>
      <vt:lpstr>COORDINATING POLICY,  PROCESS, &amp; PRACTICE</vt:lpstr>
      <vt:lpstr>THE COMMUNITY</vt:lpstr>
      <vt:lpstr>THE WSCC MODEL IN ACTION</vt:lpstr>
      <vt:lpstr>ALIGNMENT WITH EDUCATION POLICY</vt:lpstr>
      <vt:lpstr>WHAT IS MY ROLE?</vt:lpstr>
      <vt:lpstr>STEPS TO ADOPTING THE WSCC MODEL</vt:lpstr>
      <vt:lpstr>THE WSCC MODEL IN ACTION: EXAMPLE </vt:lpstr>
      <vt:lpstr>THE WSCC MODEL IN ACTION: EXAMPLE </vt:lpstr>
      <vt:lpstr>THE WSCC MODEL IN ACTION:          DENVER PUBLIC SCHOOLS</vt:lpstr>
      <vt:lpstr>THE WSCC MODEL IN ACTION:          DENVER PUBLIC SCHOOLS</vt:lpstr>
      <vt:lpstr>PowerPoint Presentation</vt:lpstr>
      <vt:lpstr>PowerPoint Presentation</vt:lpstr>
      <vt:lpstr>THE WSCC MODEL IN ACTION: YELLVILLE-SUMMIT PUBLIC SCHOOLS</vt:lpstr>
      <vt:lpstr>THE WSCC MODEL IN ACTION: YELLVILLE-SUMMIT PUBLIC SCHOOLS</vt:lpstr>
      <vt:lpstr>THE WSCC MODEL IN ACTION: YELLVILLE-SUMMIT PUBLIC SCHOOLS</vt:lpstr>
      <vt:lpstr>VIDEO:  INTRODUCING THE WSCC MODEL</vt:lpstr>
      <vt:lpstr>VIDEO:  WSCC BENEFITS AND IMPACT ON STUDENT LEARNING AND HEALTH</vt:lpstr>
      <vt:lpstr>CALL TO ACTION</vt:lpstr>
      <vt:lpstr>ADDITIONAL RESOURCES</vt:lpstr>
      <vt:lpstr>THANK YOU!</vt:lpstr>
      <vt:lpstr>PowerPoint Presentation</vt:lpstr>
      <vt:lpstr>NACDD CONTACT INFORMATION</vt:lpstr>
      <vt:lpstr>DISCLAIMERS</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larap@rmc.org</cp:lastModifiedBy>
  <cp:revision>222</cp:revision>
  <cp:lastPrinted>2018-02-13T14:14:49Z</cp:lastPrinted>
  <dcterms:modified xsi:type="dcterms:W3CDTF">2018-06-18T19:00:06Z</dcterms:modified>
</cp:coreProperties>
</file>