
<file path=[Content_Types].xml><?xml version="1.0" encoding="utf-8"?>
<Types xmlns="http://schemas.openxmlformats.org/package/2006/content-types">
  <Default Extension="png" ContentType="image/png"/>
  <Default Extension="svg" ContentType="image/svg+xml"/>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9" r:id="rId2"/>
  </p:sldMasterIdLst>
  <p:notesMasterIdLst>
    <p:notesMasterId r:id="rId14"/>
  </p:notesMasterIdLst>
  <p:sldIdLst>
    <p:sldId id="256" r:id="rId3"/>
    <p:sldId id="257" r:id="rId4"/>
    <p:sldId id="296" r:id="rId5"/>
    <p:sldId id="297" r:id="rId6"/>
    <p:sldId id="283" r:id="rId7"/>
    <p:sldId id="284" r:id="rId8"/>
    <p:sldId id="5728" r:id="rId9"/>
    <p:sldId id="5725" r:id="rId10"/>
    <p:sldId id="5723" r:id="rId11"/>
    <p:sldId id="5726" r:id="rId12"/>
    <p:sldId id="258" r:id="rId1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unier, Jennifer (CDC/DDNID/NCBDDD/DHDD)" initials="M(" lastIdx="1" clrIdx="0">
    <p:extLst>
      <p:ext uri="{19B8F6BF-5375-455C-9EA6-DF929625EA0E}">
        <p15:presenceInfo xmlns:p15="http://schemas.microsoft.com/office/powerpoint/2012/main" userId="S::eoa6@cdc.gov::3f60729f-4063-4e99-b136-40ea75c9fe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57B8"/>
    <a:srgbClr val="A4D65E"/>
    <a:srgbClr val="7C878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5" autoAdjust="0"/>
    <p:restoredTop sz="89637"/>
  </p:normalViewPr>
  <p:slideViewPr>
    <p:cSldViewPr snapToGrid="0" snapToObjects="1">
      <p:cViewPr varScale="1">
        <p:scale>
          <a:sx n="130" d="100"/>
          <a:sy n="130" d="100"/>
        </p:scale>
        <p:origin x="1032" y="18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5F40E4-25CE-E84D-8B49-306B93783F70}" type="datetimeFigureOut">
              <a:rPr lang="en-US" smtClean="0"/>
              <a:t>3/25/20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292CEA-09C5-4240-A5A0-E52B9C4BDB52}" type="slidenum">
              <a:rPr lang="en-US" smtClean="0"/>
              <a:t>‹#›</a:t>
            </a:fld>
            <a:endParaRPr lang="en-US"/>
          </a:p>
        </p:txBody>
      </p:sp>
    </p:spTree>
    <p:extLst>
      <p:ext uri="{BB962C8B-B14F-4D97-AF65-F5344CB8AC3E}">
        <p14:creationId xmlns:p14="http://schemas.microsoft.com/office/powerpoint/2010/main" val="419686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292CEA-09C5-4240-A5A0-E52B9C4BDB52}" type="slidenum">
              <a:rPr lang="en-US" smtClean="0"/>
              <a:t>2</a:t>
            </a:fld>
            <a:endParaRPr lang="en-US"/>
          </a:p>
        </p:txBody>
      </p:sp>
    </p:spTree>
    <p:extLst>
      <p:ext uri="{BB962C8B-B14F-4D97-AF65-F5344CB8AC3E}">
        <p14:creationId xmlns:p14="http://schemas.microsoft.com/office/powerpoint/2010/main" val="2602075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Myriad Web Pro" panose="020B0503030403020204" pitchFamily="34" charset="0"/>
              </a:defRPr>
            </a:lvl1pPr>
            <a:lvl2pPr marL="742950" indent="-285750">
              <a:defRPr>
                <a:solidFill>
                  <a:schemeClr val="tx1"/>
                </a:solidFill>
                <a:latin typeface="Myriad Web Pro" panose="020B0503030403020204" pitchFamily="34" charset="0"/>
              </a:defRPr>
            </a:lvl2pPr>
            <a:lvl3pPr marL="1143000" indent="-228600">
              <a:defRPr>
                <a:solidFill>
                  <a:schemeClr val="tx1"/>
                </a:solidFill>
                <a:latin typeface="Myriad Web Pro" panose="020B0503030403020204" pitchFamily="34" charset="0"/>
              </a:defRPr>
            </a:lvl3pPr>
            <a:lvl4pPr marL="1600200" indent="-228600">
              <a:defRPr>
                <a:solidFill>
                  <a:schemeClr val="tx1"/>
                </a:solidFill>
                <a:latin typeface="Myriad Web Pro" panose="020B0503030403020204" pitchFamily="34" charset="0"/>
              </a:defRPr>
            </a:lvl4pPr>
            <a:lvl5pPr marL="2057400" indent="-228600">
              <a:defRPr>
                <a:solidFill>
                  <a:schemeClr val="tx1"/>
                </a:solidFill>
                <a:latin typeface="Myriad Web Pro" panose="020B0503030403020204" pitchFamily="34" charset="0"/>
              </a:defRPr>
            </a:lvl5pPr>
            <a:lvl6pPr marL="2514600" indent="-228600" fontAlgn="base">
              <a:spcBef>
                <a:spcPct val="0"/>
              </a:spcBef>
              <a:spcAft>
                <a:spcPct val="0"/>
              </a:spcAft>
              <a:defRPr>
                <a:solidFill>
                  <a:schemeClr val="tx1"/>
                </a:solidFill>
                <a:latin typeface="Myriad Web Pro" panose="020B0503030403020204" pitchFamily="34" charset="0"/>
              </a:defRPr>
            </a:lvl6pPr>
            <a:lvl7pPr marL="2971800" indent="-228600" fontAlgn="base">
              <a:spcBef>
                <a:spcPct val="0"/>
              </a:spcBef>
              <a:spcAft>
                <a:spcPct val="0"/>
              </a:spcAft>
              <a:defRPr>
                <a:solidFill>
                  <a:schemeClr val="tx1"/>
                </a:solidFill>
                <a:latin typeface="Myriad Web Pro" panose="020B0503030403020204" pitchFamily="34" charset="0"/>
              </a:defRPr>
            </a:lvl7pPr>
            <a:lvl8pPr marL="3429000" indent="-228600" fontAlgn="base">
              <a:spcBef>
                <a:spcPct val="0"/>
              </a:spcBef>
              <a:spcAft>
                <a:spcPct val="0"/>
              </a:spcAft>
              <a:defRPr>
                <a:solidFill>
                  <a:schemeClr val="tx1"/>
                </a:solidFill>
                <a:latin typeface="Myriad Web Pro" panose="020B0503030403020204" pitchFamily="34" charset="0"/>
              </a:defRPr>
            </a:lvl8pPr>
            <a:lvl9pPr marL="3886200" indent="-228600" fontAlgn="base">
              <a:spcBef>
                <a:spcPct val="0"/>
              </a:spcBef>
              <a:spcAft>
                <a:spcPct val="0"/>
              </a:spcAft>
              <a:defRPr>
                <a:solidFill>
                  <a:schemeClr val="tx1"/>
                </a:solidFill>
                <a:latin typeface="Myriad Web Pro" panose="020B0503030403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F084AA2-EDF3-41B6-9BD5-4D1331E35CE7}" type="slidenum">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870799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7B477A-D084-42D3-97EB-E0E7488DEAE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3509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8CAEC-4554-485B-9189-C45C7447A40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1764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7B477A-D084-42D3-97EB-E0E7488DEAE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1370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7B477A-D084-42D3-97EB-E0E7488DEAE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60919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8CAEC-4554-485B-9189-C45C7447A40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6097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7B477A-D084-42D3-97EB-E0E7488DEAE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88677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wmf"/><Relationship Id="rId1" Type="http://schemas.openxmlformats.org/officeDocument/2006/relationships/slideMaster" Target="../slideMasters/slideMaster2.xml"/><Relationship Id="rId5" Type="http://schemas.openxmlformats.org/officeDocument/2006/relationships/image" Target="../media/image8.jpeg"/><Relationship Id="rId4" Type="http://schemas.openxmlformats.org/officeDocument/2006/relationships/image" Target="../media/image9.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wmf"/><Relationship Id="rId1" Type="http://schemas.openxmlformats.org/officeDocument/2006/relationships/slideMaster" Target="../slideMasters/slideMaster2.xml"/><Relationship Id="rId5" Type="http://schemas.openxmlformats.org/officeDocument/2006/relationships/image" Target="../media/image15.jpg"/><Relationship Id="rId4"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19-01-CDA-PPT-Backgrounds-0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9144000" cy="5152827"/>
          </a:xfrm>
          <a:prstGeom prst="rect">
            <a:avLst/>
          </a:prstGeom>
        </p:spPr>
      </p:pic>
      <p:sp>
        <p:nvSpPr>
          <p:cNvPr id="2" name="Title 1"/>
          <p:cNvSpPr>
            <a:spLocks noGrp="1"/>
          </p:cNvSpPr>
          <p:nvPr>
            <p:ph type="ctrTitle"/>
          </p:nvPr>
        </p:nvSpPr>
        <p:spPr>
          <a:xfrm>
            <a:off x="2987846" y="1251615"/>
            <a:ext cx="5470354" cy="1242049"/>
          </a:xfrm>
        </p:spPr>
        <p:txBody>
          <a:bodyPr/>
          <a:lstStyle>
            <a:lvl1pPr algn="l">
              <a:defRPr>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2987846" y="2493664"/>
            <a:ext cx="5470354" cy="840932"/>
          </a:xfrm>
        </p:spPr>
        <p:txBody>
          <a:bodyPr>
            <a:normAutofit/>
          </a:bodyPr>
          <a:lstStyle>
            <a:lvl1pPr marL="0" indent="0" algn="l">
              <a:buNone/>
              <a:defRPr sz="2400">
                <a:solidFill>
                  <a:srgbClr val="A4D65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9" name="Picture 8">
            <a:extLst>
              <a:ext uri="{FF2B5EF4-FFF2-40B4-BE49-F238E27FC236}">
                <a16:creationId xmlns:a16="http://schemas.microsoft.com/office/drawing/2014/main" id="{498E8132-7FC5-3649-8BD0-0F9A8212D500}"/>
              </a:ext>
            </a:extLst>
          </p:cNvPr>
          <p:cNvPicPr>
            <a:picLocks noChangeAspect="1"/>
          </p:cNvPicPr>
          <p:nvPr userDrawn="1"/>
        </p:nvPicPr>
        <p:blipFill>
          <a:blip r:embed="rId3"/>
          <a:stretch>
            <a:fillRect/>
          </a:stretch>
        </p:blipFill>
        <p:spPr>
          <a:xfrm>
            <a:off x="6889531" y="4359650"/>
            <a:ext cx="1939486" cy="433990"/>
          </a:xfrm>
          <a:prstGeom prst="rect">
            <a:avLst/>
          </a:prstGeom>
        </p:spPr>
      </p:pic>
    </p:spTree>
    <p:extLst>
      <p:ext uri="{BB962C8B-B14F-4D97-AF65-F5344CB8AC3E}">
        <p14:creationId xmlns:p14="http://schemas.microsoft.com/office/powerpoint/2010/main" val="606817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bg2"/>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75F35E44-72CB-4AFA-8DA6-C89EBC957A2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0615" r="19754"/>
          <a:stretch/>
        </p:blipFill>
        <p:spPr>
          <a:xfrm>
            <a:off x="5210658" y="966373"/>
            <a:ext cx="3684774" cy="3475844"/>
          </a:xfrm>
          <a:prstGeom prst="rect">
            <a:avLst/>
          </a:prstGeom>
        </p:spPr>
      </p:pic>
      <p:sp>
        <p:nvSpPr>
          <p:cNvPr id="18" name="Rectangle 17">
            <a:extLst>
              <a:ext uri="{FF2B5EF4-FFF2-40B4-BE49-F238E27FC236}">
                <a16:creationId xmlns:a16="http://schemas.microsoft.com/office/drawing/2014/main" id="{92B0A619-F6AA-4053-9D4A-55C4BC7B0046}"/>
              </a:ext>
            </a:extLst>
          </p:cNvPr>
          <p:cNvSpPr/>
          <p:nvPr userDrawn="1"/>
        </p:nvSpPr>
        <p:spPr>
          <a:xfrm>
            <a:off x="1" y="0"/>
            <a:ext cx="9144000" cy="895570"/>
          </a:xfrm>
          <a:prstGeom prst="rect">
            <a:avLst/>
          </a:prstGeom>
          <a:gradFill flip="none" rotWithShape="1">
            <a:gsLst>
              <a:gs pos="0">
                <a:srgbClr val="55BF8B"/>
              </a:gs>
              <a:gs pos="96000">
                <a:srgbClr val="145E71"/>
              </a:gs>
            </a:gsLst>
            <a:lin ang="12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Title 1"/>
          <p:cNvSpPr>
            <a:spLocks noGrp="1"/>
          </p:cNvSpPr>
          <p:nvPr userDrawn="1">
            <p:ph type="title"/>
          </p:nvPr>
        </p:nvSpPr>
        <p:spPr>
          <a:xfrm>
            <a:off x="416562" y="9097"/>
            <a:ext cx="8727440" cy="866834"/>
          </a:xfrm>
          <a:prstGeom prst="rect">
            <a:avLst/>
          </a:prstGeom>
        </p:spPr>
        <p:txBody>
          <a:bodyPr anchor="ctr"/>
          <a:lstStyle>
            <a:lvl1pPr algn="l">
              <a:lnSpc>
                <a:spcPts val="3000"/>
              </a:lnSpc>
              <a:defRPr sz="2800" b="1" baseline="0">
                <a:solidFill>
                  <a:schemeClr val="tx2"/>
                </a:solidFill>
                <a:effectLst/>
                <a:latin typeface="Calibri" pitchFamily="34" charset="0"/>
              </a:defRPr>
            </a:lvl1pPr>
          </a:lstStyle>
          <a:p>
            <a:endParaRPr lang="en-US" dirty="0"/>
          </a:p>
        </p:txBody>
      </p:sp>
      <p:sp>
        <p:nvSpPr>
          <p:cNvPr id="5" name="Subtitle 2"/>
          <p:cNvSpPr>
            <a:spLocks noGrp="1"/>
          </p:cNvSpPr>
          <p:nvPr userDrawn="1">
            <p:ph type="subTitle" idx="1"/>
          </p:nvPr>
        </p:nvSpPr>
        <p:spPr>
          <a:xfrm>
            <a:off x="416561" y="1026256"/>
            <a:ext cx="7723098" cy="342900"/>
          </a:xfrm>
          <a:prstGeom prst="rect">
            <a:avLst/>
          </a:prstGeom>
        </p:spPr>
        <p:txBody>
          <a:bodyPr/>
          <a:lstStyle>
            <a:lvl1pPr marL="0" indent="0" algn="l">
              <a:buNone/>
              <a:defRPr sz="2000" b="1" baseline="0">
                <a:solidFill>
                  <a:srgbClr val="2D2D2D"/>
                </a:solidFill>
                <a:effectLst/>
                <a:latin typeface="Calibri"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endParaRPr lang="en-US" dirty="0"/>
          </a:p>
        </p:txBody>
      </p:sp>
      <p:sp>
        <p:nvSpPr>
          <p:cNvPr id="9" name="Text Placeholder 8"/>
          <p:cNvSpPr>
            <a:spLocks noGrp="1"/>
          </p:cNvSpPr>
          <p:nvPr userDrawn="1">
            <p:ph type="body" sz="quarter" idx="10"/>
          </p:nvPr>
        </p:nvSpPr>
        <p:spPr>
          <a:xfrm>
            <a:off x="416562" y="1890635"/>
            <a:ext cx="7663138" cy="779488"/>
          </a:xfrm>
          <a:prstGeom prst="rect">
            <a:avLst/>
          </a:prstGeom>
        </p:spPr>
        <p:txBody>
          <a:bodyPr/>
          <a:lstStyle>
            <a:lvl1pPr marL="0" indent="0" algn="l">
              <a:lnSpc>
                <a:spcPts val="2000"/>
              </a:lnSpc>
              <a:buNone/>
              <a:defRPr sz="1800" baseline="0">
                <a:solidFill>
                  <a:srgbClr val="2D2D2D"/>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pic>
        <p:nvPicPr>
          <p:cNvPr id="17" name="Picture 16" descr="Logos of the U.S. Department of Health and Human Services and Centers for Disease Control and Prevention" title="LOGO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3440" y="4280110"/>
            <a:ext cx="1254584" cy="719251"/>
          </a:xfrm>
          <a:prstGeom prst="rect">
            <a:avLst/>
          </a:prstGeom>
        </p:spPr>
      </p:pic>
      <p:sp>
        <p:nvSpPr>
          <p:cNvPr id="4" name="TextBox 3">
            <a:extLst>
              <a:ext uri="{FF2B5EF4-FFF2-40B4-BE49-F238E27FC236}">
                <a16:creationId xmlns:a16="http://schemas.microsoft.com/office/drawing/2014/main" id="{954EDCE1-A912-48DB-9E58-051F8752A375}"/>
              </a:ext>
            </a:extLst>
          </p:cNvPr>
          <p:cNvSpPr txBox="1"/>
          <p:nvPr userDrawn="1"/>
        </p:nvSpPr>
        <p:spPr>
          <a:xfrm>
            <a:off x="4962090" y="4510543"/>
            <a:ext cx="4181912" cy="338554"/>
          </a:xfrm>
          <a:prstGeom prst="rect">
            <a:avLst/>
          </a:prstGeom>
          <a:solidFill>
            <a:srgbClr val="FBAB18"/>
          </a:solidFill>
        </p:spPr>
        <p:txBody>
          <a:bodyPr wrap="square" rtlCol="0">
            <a:spAutoFit/>
          </a:bodyPr>
          <a:lstStyle/>
          <a:p>
            <a:pPr marL="0" marR="0" lvl="0" indent="0" algn="l" defTabSz="914378" rtl="0" eaLnBrk="0" fontAlgn="base" latinLnBrk="0" hangingPunct="0">
              <a:lnSpc>
                <a:spcPct val="100000"/>
              </a:lnSpc>
              <a:spcBef>
                <a:spcPct val="0"/>
              </a:spcBef>
              <a:spcAft>
                <a:spcPct val="0"/>
              </a:spcAft>
              <a:buClrTx/>
              <a:buSzTx/>
              <a:buFontTx/>
              <a:buNone/>
              <a:tabLst/>
              <a:defRPr/>
            </a:pPr>
            <a:r>
              <a:rPr lang="en-US" sz="1600" dirty="0">
                <a:solidFill>
                  <a:srgbClr val="2D2D2D"/>
                </a:solidFill>
                <a:latin typeface="Calibri" panose="020F0502020204030204" pitchFamily="34" charset="0"/>
                <a:cs typeface="Calibri" panose="020F0502020204030204" pitchFamily="34" charset="0"/>
              </a:rPr>
              <a:t>For more information: </a:t>
            </a:r>
            <a:r>
              <a:rPr lang="en-US" sz="1600" b="1" dirty="0">
                <a:solidFill>
                  <a:srgbClr val="2D2D2D"/>
                </a:solidFill>
                <a:latin typeface="Calibri" panose="020F0502020204030204" pitchFamily="34" charset="0"/>
                <a:cs typeface="Calibri" panose="020F0502020204030204" pitchFamily="34" charset="0"/>
              </a:rPr>
              <a:t>www.cdc.gov/COVID19</a:t>
            </a:r>
          </a:p>
        </p:txBody>
      </p:sp>
    </p:spTree>
    <p:extLst>
      <p:ext uri="{BB962C8B-B14F-4D97-AF65-F5344CB8AC3E}">
        <p14:creationId xmlns:p14="http://schemas.microsoft.com/office/powerpoint/2010/main" val="2961203300"/>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92B0A619-F6AA-4053-9D4A-55C4BC7B0046}"/>
              </a:ext>
            </a:extLst>
          </p:cNvPr>
          <p:cNvSpPr/>
          <p:nvPr userDrawn="1"/>
        </p:nvSpPr>
        <p:spPr>
          <a:xfrm>
            <a:off x="0" y="0"/>
            <a:ext cx="9144000" cy="5143500"/>
          </a:xfrm>
          <a:prstGeom prst="rect">
            <a:avLst/>
          </a:prstGeom>
          <a:gradFill flip="none" rotWithShape="1">
            <a:gsLst>
              <a:gs pos="0">
                <a:srgbClr val="55BF8B"/>
              </a:gs>
              <a:gs pos="96000">
                <a:srgbClr val="145E71"/>
              </a:gs>
            </a:gsLst>
            <a:lin ang="12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7" name="Picture 16" descr="Logos of the U.S. Department of Health and Human Services and Centers for Disease Control and Prevention" title="LOGO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3440" y="4280110"/>
            <a:ext cx="1254584" cy="719251"/>
          </a:xfrm>
          <a:prstGeom prst="rect">
            <a:avLst/>
          </a:prstGeom>
        </p:spPr>
      </p:pic>
      <p:sp>
        <p:nvSpPr>
          <p:cNvPr id="8" name="Title 1">
            <a:extLst>
              <a:ext uri="{FF2B5EF4-FFF2-40B4-BE49-F238E27FC236}">
                <a16:creationId xmlns:a16="http://schemas.microsoft.com/office/drawing/2014/main" id="{14DB9D2D-416A-4DC6-B12D-15B21B645DA0}"/>
              </a:ext>
            </a:extLst>
          </p:cNvPr>
          <p:cNvSpPr>
            <a:spLocks noGrp="1"/>
          </p:cNvSpPr>
          <p:nvPr>
            <p:ph type="title"/>
          </p:nvPr>
        </p:nvSpPr>
        <p:spPr>
          <a:xfrm>
            <a:off x="416562" y="9097"/>
            <a:ext cx="8727440" cy="866834"/>
          </a:xfrm>
          <a:prstGeom prst="rect">
            <a:avLst/>
          </a:prstGeom>
        </p:spPr>
        <p:txBody>
          <a:bodyPr anchor="ctr"/>
          <a:lstStyle>
            <a:lvl1pPr algn="l">
              <a:lnSpc>
                <a:spcPts val="3000"/>
              </a:lnSpc>
              <a:defRPr sz="2800" b="1" baseline="0">
                <a:solidFill>
                  <a:schemeClr val="tx2"/>
                </a:solidFill>
                <a:effectLst/>
                <a:latin typeface="Calibri" pitchFamily="34" charset="0"/>
              </a:defRPr>
            </a:lvl1pPr>
          </a:lstStyle>
          <a:p>
            <a:endParaRPr lang="en-US" dirty="0"/>
          </a:p>
        </p:txBody>
      </p:sp>
      <p:sp>
        <p:nvSpPr>
          <p:cNvPr id="12" name="Subtitle 2">
            <a:extLst>
              <a:ext uri="{FF2B5EF4-FFF2-40B4-BE49-F238E27FC236}">
                <a16:creationId xmlns:a16="http://schemas.microsoft.com/office/drawing/2014/main" id="{B4A9BDB5-96D7-4C02-B14C-AFF89B46288E}"/>
              </a:ext>
            </a:extLst>
          </p:cNvPr>
          <p:cNvSpPr>
            <a:spLocks noGrp="1"/>
          </p:cNvSpPr>
          <p:nvPr>
            <p:ph type="subTitle" idx="1"/>
          </p:nvPr>
        </p:nvSpPr>
        <p:spPr>
          <a:xfrm>
            <a:off x="416561" y="1026256"/>
            <a:ext cx="7723098" cy="342900"/>
          </a:xfrm>
          <a:prstGeom prst="rect">
            <a:avLst/>
          </a:prstGeom>
        </p:spPr>
        <p:txBody>
          <a:bodyPr/>
          <a:lstStyle>
            <a:lvl1pPr marL="0" indent="0" algn="l">
              <a:buNone/>
              <a:defRPr sz="2000" b="1" baseline="0">
                <a:solidFill>
                  <a:srgbClr val="2D2D2D"/>
                </a:solidFill>
                <a:effectLst/>
                <a:latin typeface="Calibri"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endParaRPr lang="en-US" dirty="0"/>
          </a:p>
        </p:txBody>
      </p:sp>
      <p:sp>
        <p:nvSpPr>
          <p:cNvPr id="13" name="Text Placeholder 8">
            <a:extLst>
              <a:ext uri="{FF2B5EF4-FFF2-40B4-BE49-F238E27FC236}">
                <a16:creationId xmlns:a16="http://schemas.microsoft.com/office/drawing/2014/main" id="{AF5CDD32-E068-49A7-A450-6297A12228DE}"/>
              </a:ext>
            </a:extLst>
          </p:cNvPr>
          <p:cNvSpPr>
            <a:spLocks noGrp="1"/>
          </p:cNvSpPr>
          <p:nvPr>
            <p:ph type="body" sz="quarter" idx="10"/>
          </p:nvPr>
        </p:nvSpPr>
        <p:spPr>
          <a:xfrm>
            <a:off x="416562" y="1890635"/>
            <a:ext cx="7663138" cy="779488"/>
          </a:xfrm>
          <a:prstGeom prst="rect">
            <a:avLst/>
          </a:prstGeom>
        </p:spPr>
        <p:txBody>
          <a:bodyPr/>
          <a:lstStyle>
            <a:lvl1pPr marL="0" indent="0" algn="l">
              <a:lnSpc>
                <a:spcPts val="2000"/>
              </a:lnSpc>
              <a:buNone/>
              <a:defRPr sz="1800" baseline="0">
                <a:solidFill>
                  <a:srgbClr val="2D2D2D"/>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Tree>
    <p:extLst>
      <p:ext uri="{BB962C8B-B14F-4D97-AF65-F5344CB8AC3E}">
        <p14:creationId xmlns:p14="http://schemas.microsoft.com/office/powerpoint/2010/main" val="617213760"/>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ATA SLIDE">
    <p:bg>
      <p:bgPr>
        <a:solidFill>
          <a:schemeClr val="bg2"/>
        </a:solidFill>
        <a:effectLst/>
      </p:bgPr>
    </p:bg>
    <p:spTree>
      <p:nvGrpSpPr>
        <p:cNvPr id="1" name=""/>
        <p:cNvGrpSpPr/>
        <p:nvPr/>
      </p:nvGrpSpPr>
      <p:grpSpPr>
        <a:xfrm>
          <a:off x="0" y="0"/>
          <a:ext cx="0" cy="0"/>
          <a:chOff x="0" y="0"/>
          <a:chExt cx="0" cy="0"/>
        </a:xfrm>
      </p:grpSpPr>
      <p:sp>
        <p:nvSpPr>
          <p:cNvPr id="8" name="Rectangle 7"/>
          <p:cNvSpPr>
            <a:spLocks noChangeArrowheads="1"/>
          </p:cNvSpPr>
          <p:nvPr userDrawn="1"/>
        </p:nvSpPr>
        <p:spPr bwMode="auto">
          <a:xfrm>
            <a:off x="6082667" y="5045515"/>
            <a:ext cx="603083" cy="91188"/>
          </a:xfrm>
          <a:prstGeom prst="rect">
            <a:avLst/>
          </a:prstGeom>
          <a:solidFill>
            <a:srgbClr val="B01519"/>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9" name="Rectangle 8"/>
          <p:cNvSpPr>
            <a:spLocks noChangeArrowheads="1"/>
          </p:cNvSpPr>
          <p:nvPr userDrawn="1"/>
        </p:nvSpPr>
        <p:spPr bwMode="auto">
          <a:xfrm>
            <a:off x="6677885" y="5045515"/>
            <a:ext cx="603083" cy="91188"/>
          </a:xfrm>
          <a:prstGeom prst="rect">
            <a:avLst/>
          </a:prstGeom>
          <a:solidFill>
            <a:srgbClr val="FBAB18"/>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10" name="Rectangle 9"/>
          <p:cNvSpPr>
            <a:spLocks noChangeArrowheads="1"/>
          </p:cNvSpPr>
          <p:nvPr userDrawn="1"/>
        </p:nvSpPr>
        <p:spPr bwMode="auto">
          <a:xfrm>
            <a:off x="7280967" y="5045515"/>
            <a:ext cx="603574" cy="91188"/>
          </a:xfrm>
          <a:prstGeom prst="rect">
            <a:avLst/>
          </a:prstGeom>
          <a:solidFill>
            <a:srgbClr val="292B6E"/>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11" name="Rectangle 10"/>
          <p:cNvSpPr>
            <a:spLocks noChangeArrowheads="1"/>
          </p:cNvSpPr>
          <p:nvPr userDrawn="1"/>
        </p:nvSpPr>
        <p:spPr bwMode="auto">
          <a:xfrm>
            <a:off x="7870698" y="5045515"/>
            <a:ext cx="1273303" cy="91188"/>
          </a:xfrm>
          <a:prstGeom prst="rect">
            <a:avLst/>
          </a:prstGeom>
          <a:solidFill>
            <a:srgbClr val="4656A6"/>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12" name="Rectangle 20"/>
          <p:cNvSpPr>
            <a:spLocks noChangeArrowheads="1"/>
          </p:cNvSpPr>
          <p:nvPr userDrawn="1"/>
        </p:nvSpPr>
        <p:spPr bwMode="auto">
          <a:xfrm>
            <a:off x="1" y="5045515"/>
            <a:ext cx="5679249" cy="91188"/>
          </a:xfrm>
          <a:prstGeom prst="rect">
            <a:avLst/>
          </a:prstGeom>
          <a:solidFill>
            <a:srgbClr val="17468F"/>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13" name="Rectangle 12"/>
          <p:cNvSpPr>
            <a:spLocks noChangeArrowheads="1"/>
          </p:cNvSpPr>
          <p:nvPr userDrawn="1"/>
        </p:nvSpPr>
        <p:spPr bwMode="auto">
          <a:xfrm>
            <a:off x="5481059" y="5045515"/>
            <a:ext cx="603083" cy="91188"/>
          </a:xfrm>
          <a:prstGeom prst="rect">
            <a:avLst/>
          </a:prstGeom>
          <a:solidFill>
            <a:srgbClr val="55BF8B"/>
          </a:solidFill>
          <a:ln>
            <a:noFill/>
          </a:ln>
        </p:spPr>
        <p:txBody>
          <a:bodyPr vert="horz" wrap="square" lIns="60960" tIns="30480" rIns="60960" bIns="30480" numCol="1" anchor="t" anchorCtr="0" compatLnSpc="1">
            <a:prstTxWarp prst="textNoShape">
              <a:avLst/>
            </a:prstTxWarp>
          </a:bodyPr>
          <a:lstStyle/>
          <a:p>
            <a:endParaRPr lang="en-US" sz="1667" dirty="0"/>
          </a:p>
        </p:txBody>
      </p:sp>
      <p:sp>
        <p:nvSpPr>
          <p:cNvPr id="2" name="Title 1"/>
          <p:cNvSpPr>
            <a:spLocks noGrp="1"/>
          </p:cNvSpPr>
          <p:nvPr userDrawn="1">
            <p:ph type="title" hasCustomPrompt="1"/>
          </p:nvPr>
        </p:nvSpPr>
        <p:spPr>
          <a:xfrm>
            <a:off x="457200" y="205979"/>
            <a:ext cx="8229600" cy="857250"/>
          </a:xfrm>
          <a:prstGeom prst="rect">
            <a:avLst/>
          </a:prstGeom>
        </p:spPr>
        <p:txBody>
          <a:bodyPr anchor="b" anchorCtr="0"/>
          <a:lstStyle>
            <a:lvl1pPr algn="l">
              <a:lnSpc>
                <a:spcPts val="3000"/>
              </a:lnSpc>
              <a:defRPr sz="2800" b="1" baseline="0">
                <a:solidFill>
                  <a:srgbClr val="006A71"/>
                </a:solidFill>
                <a:effectLst/>
                <a:latin typeface="Calibri" pitchFamily="34" charset="0"/>
              </a:defRPr>
            </a:lvl1pPr>
          </a:lstStyle>
          <a:p>
            <a:r>
              <a:rPr lang="en-US" dirty="0"/>
              <a:t>Heading</a:t>
            </a:r>
          </a:p>
        </p:txBody>
      </p:sp>
      <p:sp>
        <p:nvSpPr>
          <p:cNvPr id="5" name="Text Placeholder 7"/>
          <p:cNvSpPr>
            <a:spLocks noGrp="1"/>
          </p:cNvSpPr>
          <p:nvPr userDrawn="1">
            <p:ph type="body" sz="quarter" idx="10"/>
          </p:nvPr>
        </p:nvSpPr>
        <p:spPr>
          <a:xfrm>
            <a:off x="457200" y="1158875"/>
            <a:ext cx="8229600" cy="3341688"/>
          </a:xfrm>
        </p:spPr>
        <p:txBody>
          <a:bodyPr/>
          <a:lstStyle>
            <a:lvl1pPr marL="230183" indent="-230183">
              <a:buClr>
                <a:srgbClr val="005DAA"/>
              </a:buClr>
              <a:buFont typeface="Wingdings" panose="05000000000000000000" pitchFamily="2" charset="2"/>
              <a:buChar char="§"/>
              <a:defRPr sz="2000">
                <a:solidFill>
                  <a:srgbClr val="2D2D2D"/>
                </a:solidFill>
              </a:defRPr>
            </a:lvl1pPr>
            <a:lvl2pPr>
              <a:buClr>
                <a:srgbClr val="532E63"/>
              </a:buClr>
              <a:defRPr sz="2000">
                <a:solidFill>
                  <a:srgbClr val="2D2D2D"/>
                </a:solidFill>
              </a:defRPr>
            </a:lvl2pPr>
            <a:lvl3pPr>
              <a:buClr>
                <a:srgbClr val="9A3B26"/>
              </a:buClr>
              <a:defRPr sz="2000">
                <a:solidFill>
                  <a:srgbClr val="2D2D2D"/>
                </a:solidFill>
              </a:defRPr>
            </a:lvl3pPr>
            <a:lvl4pPr>
              <a:defRPr sz="2000">
                <a:solidFill>
                  <a:schemeClr val="accent4">
                    <a:lumMod val="75000"/>
                  </a:schemeClr>
                </a:solidFill>
              </a:defRPr>
            </a:lvl4pPr>
            <a:lvl5pPr>
              <a:defRPr sz="2000">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pic>
        <p:nvPicPr>
          <p:cNvPr id="21" name="Picture 20" descr="Logos of the U.S. Department of Health and Human Services and Centers for Disease Control and Prevention" title="LOGOS">
            <a:extLst>
              <a:ext uri="{FF2B5EF4-FFF2-40B4-BE49-F238E27FC236}">
                <a16:creationId xmlns:a16="http://schemas.microsoft.com/office/drawing/2014/main" id="{5EB3B0CC-979E-4460-961A-7E5D5213A07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3440" y="4501098"/>
            <a:ext cx="869114" cy="498262"/>
          </a:xfrm>
          <a:prstGeom prst="rect">
            <a:avLst/>
          </a:prstGeom>
        </p:spPr>
      </p:pic>
    </p:spTree>
    <p:extLst>
      <p:ext uri="{BB962C8B-B14F-4D97-AF65-F5344CB8AC3E}">
        <p14:creationId xmlns:p14="http://schemas.microsoft.com/office/powerpoint/2010/main" val="2172086280"/>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ATA SLIDE">
    <p:bg>
      <p:bgPr>
        <a:solidFill>
          <a:schemeClr val="bg2"/>
        </a:solidFill>
        <a:effectLst/>
      </p:bgPr>
    </p:bg>
    <p:spTree>
      <p:nvGrpSpPr>
        <p:cNvPr id="1" name=""/>
        <p:cNvGrpSpPr/>
        <p:nvPr/>
      </p:nvGrpSpPr>
      <p:grpSpPr>
        <a:xfrm>
          <a:off x="0" y="0"/>
          <a:ext cx="0" cy="0"/>
          <a:chOff x="0" y="0"/>
          <a:chExt cx="0" cy="0"/>
        </a:xfrm>
      </p:grpSpPr>
      <p:sp>
        <p:nvSpPr>
          <p:cNvPr id="8" name="Rectangle 7"/>
          <p:cNvSpPr>
            <a:spLocks noChangeArrowheads="1"/>
          </p:cNvSpPr>
          <p:nvPr userDrawn="1"/>
        </p:nvSpPr>
        <p:spPr bwMode="auto">
          <a:xfrm>
            <a:off x="6082667" y="5045515"/>
            <a:ext cx="603083" cy="91188"/>
          </a:xfrm>
          <a:prstGeom prst="rect">
            <a:avLst/>
          </a:prstGeom>
          <a:solidFill>
            <a:srgbClr val="B01519"/>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9" name="Rectangle 8"/>
          <p:cNvSpPr>
            <a:spLocks noChangeArrowheads="1"/>
          </p:cNvSpPr>
          <p:nvPr userDrawn="1"/>
        </p:nvSpPr>
        <p:spPr bwMode="auto">
          <a:xfrm>
            <a:off x="6677885" y="5045515"/>
            <a:ext cx="603083" cy="91188"/>
          </a:xfrm>
          <a:prstGeom prst="rect">
            <a:avLst/>
          </a:prstGeom>
          <a:solidFill>
            <a:srgbClr val="FBAB18"/>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10" name="Rectangle 9"/>
          <p:cNvSpPr>
            <a:spLocks noChangeArrowheads="1"/>
          </p:cNvSpPr>
          <p:nvPr userDrawn="1"/>
        </p:nvSpPr>
        <p:spPr bwMode="auto">
          <a:xfrm>
            <a:off x="7280967" y="5045515"/>
            <a:ext cx="603574" cy="91188"/>
          </a:xfrm>
          <a:prstGeom prst="rect">
            <a:avLst/>
          </a:prstGeom>
          <a:solidFill>
            <a:srgbClr val="292B6E"/>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11" name="Rectangle 10"/>
          <p:cNvSpPr>
            <a:spLocks noChangeArrowheads="1"/>
          </p:cNvSpPr>
          <p:nvPr userDrawn="1"/>
        </p:nvSpPr>
        <p:spPr bwMode="auto">
          <a:xfrm>
            <a:off x="7870698" y="5045515"/>
            <a:ext cx="1273303" cy="91188"/>
          </a:xfrm>
          <a:prstGeom prst="rect">
            <a:avLst/>
          </a:prstGeom>
          <a:solidFill>
            <a:srgbClr val="4656A6"/>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12" name="Rectangle 20"/>
          <p:cNvSpPr>
            <a:spLocks noChangeArrowheads="1"/>
          </p:cNvSpPr>
          <p:nvPr userDrawn="1"/>
        </p:nvSpPr>
        <p:spPr bwMode="auto">
          <a:xfrm>
            <a:off x="1" y="5045515"/>
            <a:ext cx="5679249" cy="91188"/>
          </a:xfrm>
          <a:prstGeom prst="rect">
            <a:avLst/>
          </a:prstGeom>
          <a:solidFill>
            <a:srgbClr val="17468F"/>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13" name="Rectangle 12"/>
          <p:cNvSpPr>
            <a:spLocks noChangeArrowheads="1"/>
          </p:cNvSpPr>
          <p:nvPr userDrawn="1"/>
        </p:nvSpPr>
        <p:spPr bwMode="auto">
          <a:xfrm>
            <a:off x="5481059" y="5045515"/>
            <a:ext cx="603083" cy="91188"/>
          </a:xfrm>
          <a:prstGeom prst="rect">
            <a:avLst/>
          </a:prstGeom>
          <a:solidFill>
            <a:srgbClr val="55BF8B"/>
          </a:solidFill>
          <a:ln>
            <a:noFill/>
          </a:ln>
        </p:spPr>
        <p:txBody>
          <a:bodyPr vert="horz" wrap="square" lIns="60960" tIns="30480" rIns="60960" bIns="30480" numCol="1" anchor="t" anchorCtr="0" compatLnSpc="1">
            <a:prstTxWarp prst="textNoShape">
              <a:avLst/>
            </a:prstTxWarp>
          </a:bodyPr>
          <a:lstStyle/>
          <a:p>
            <a:endParaRPr lang="en-US" sz="1667" dirty="0"/>
          </a:p>
        </p:txBody>
      </p:sp>
      <p:sp>
        <p:nvSpPr>
          <p:cNvPr id="2" name="Title 1"/>
          <p:cNvSpPr>
            <a:spLocks noGrp="1"/>
          </p:cNvSpPr>
          <p:nvPr userDrawn="1">
            <p:ph type="title" hasCustomPrompt="1"/>
          </p:nvPr>
        </p:nvSpPr>
        <p:spPr>
          <a:xfrm>
            <a:off x="457200" y="205979"/>
            <a:ext cx="8229600" cy="857250"/>
          </a:xfrm>
          <a:prstGeom prst="rect">
            <a:avLst/>
          </a:prstGeom>
        </p:spPr>
        <p:txBody>
          <a:bodyPr anchor="b" anchorCtr="0"/>
          <a:lstStyle>
            <a:lvl1pPr algn="l">
              <a:lnSpc>
                <a:spcPts val="3000"/>
              </a:lnSpc>
              <a:defRPr sz="2800" b="1" baseline="0">
                <a:solidFill>
                  <a:srgbClr val="006A71"/>
                </a:solidFill>
                <a:effectLst/>
                <a:latin typeface="Calibri" pitchFamily="34" charset="0"/>
              </a:defRPr>
            </a:lvl1pPr>
          </a:lstStyle>
          <a:p>
            <a:r>
              <a:rPr lang="en-US" dirty="0"/>
              <a:t>Heading</a:t>
            </a:r>
          </a:p>
        </p:txBody>
      </p:sp>
      <p:sp>
        <p:nvSpPr>
          <p:cNvPr id="5" name="Text Placeholder 7"/>
          <p:cNvSpPr>
            <a:spLocks noGrp="1"/>
          </p:cNvSpPr>
          <p:nvPr userDrawn="1">
            <p:ph type="body" sz="quarter" idx="10"/>
          </p:nvPr>
        </p:nvSpPr>
        <p:spPr>
          <a:xfrm>
            <a:off x="457200" y="1158875"/>
            <a:ext cx="8229600" cy="3341688"/>
          </a:xfrm>
        </p:spPr>
        <p:txBody>
          <a:bodyPr/>
          <a:lstStyle>
            <a:lvl1pPr marL="230183" indent="-230183">
              <a:buClr>
                <a:srgbClr val="005DAA"/>
              </a:buClr>
              <a:buFont typeface="Wingdings" panose="05000000000000000000" pitchFamily="2" charset="2"/>
              <a:buChar char="§"/>
              <a:defRPr sz="2000">
                <a:solidFill>
                  <a:srgbClr val="2D2D2D"/>
                </a:solidFill>
              </a:defRPr>
            </a:lvl1pPr>
            <a:lvl2pPr>
              <a:buClr>
                <a:srgbClr val="532E63"/>
              </a:buClr>
              <a:defRPr sz="2000">
                <a:solidFill>
                  <a:srgbClr val="2D2D2D"/>
                </a:solidFill>
              </a:defRPr>
            </a:lvl2pPr>
            <a:lvl3pPr>
              <a:buClr>
                <a:srgbClr val="9A3B26"/>
              </a:buClr>
              <a:defRPr sz="2000">
                <a:solidFill>
                  <a:srgbClr val="2D2D2D"/>
                </a:solidFill>
              </a:defRPr>
            </a:lvl3pPr>
            <a:lvl4pPr>
              <a:defRPr sz="2000">
                <a:solidFill>
                  <a:schemeClr val="accent4">
                    <a:lumMod val="75000"/>
                  </a:schemeClr>
                </a:solidFill>
              </a:defRPr>
            </a:lvl4pPr>
            <a:lvl5pPr>
              <a:defRPr sz="2000">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756286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ATA SLIDE 2 colum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nchor="b" anchorCtr="0"/>
          <a:lstStyle>
            <a:lvl1pPr algn="l">
              <a:lnSpc>
                <a:spcPts val="3000"/>
              </a:lnSpc>
              <a:defRPr sz="2800" b="1" baseline="0">
                <a:solidFill>
                  <a:srgbClr val="006A71"/>
                </a:solidFill>
                <a:effectLst/>
                <a:latin typeface="Calibri" pitchFamily="34" charset="0"/>
              </a:defRPr>
            </a:lvl1pPr>
          </a:lstStyle>
          <a:p>
            <a:endParaRPr lang="en-US" dirty="0"/>
          </a:p>
        </p:txBody>
      </p:sp>
      <p:sp>
        <p:nvSpPr>
          <p:cNvPr id="3" name="Content Placeholder 2"/>
          <p:cNvSpPr>
            <a:spLocks noGrp="1"/>
          </p:cNvSpPr>
          <p:nvPr>
            <p:ph idx="1"/>
          </p:nvPr>
        </p:nvSpPr>
        <p:spPr>
          <a:xfrm>
            <a:off x="457201" y="1200151"/>
            <a:ext cx="3879669" cy="3143250"/>
          </a:xfrm>
          <a:prstGeom prst="rect">
            <a:avLst/>
          </a:prstGeom>
        </p:spPr>
        <p:txBody>
          <a:bodyPr/>
          <a:lstStyle>
            <a:lvl1pPr marL="342892" indent="-342892">
              <a:buClr>
                <a:srgbClr val="541900"/>
              </a:buClr>
              <a:buSzPct val="70000"/>
              <a:buFont typeface="Wingdings" panose="05000000000000000000" pitchFamily="2" charset="2"/>
              <a:buChar char="§"/>
              <a:defRPr sz="2400" b="1" baseline="0">
                <a:solidFill>
                  <a:srgbClr val="000000"/>
                </a:solidFill>
                <a:latin typeface="Calibri" pitchFamily="34" charset="0"/>
              </a:defRPr>
            </a:lvl1pPr>
            <a:lvl2pPr marL="742931" indent="-285743">
              <a:buClr>
                <a:srgbClr val="005984"/>
              </a:buClr>
              <a:buSzPct val="100000"/>
              <a:buFont typeface="Arial" panose="020B0604020202020204" pitchFamily="34" charset="0"/>
              <a:buChar char="•"/>
              <a:defRPr sz="2000">
                <a:solidFill>
                  <a:schemeClr val="accent4">
                    <a:lumMod val="75000"/>
                  </a:schemeClr>
                </a:solidFill>
              </a:defRPr>
            </a:lvl2pPr>
            <a:lvl3pPr>
              <a:buClrTx/>
              <a:buSzPct val="100000"/>
              <a:buFont typeface="Arial" pitchFamily="34" charset="0"/>
              <a:buChar char="•"/>
              <a:defRPr sz="1800">
                <a:solidFill>
                  <a:schemeClr val="accent4">
                    <a:lumMod val="75000"/>
                  </a:schemeClr>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2"/>
            <a:endParaRPr lang="en-US" dirty="0"/>
          </a:p>
          <a:p>
            <a:pPr lvl="0"/>
            <a:endParaRPr lang="en-US" dirty="0"/>
          </a:p>
          <a:p>
            <a:pPr lvl="2"/>
            <a:endParaRPr lang="en-US" dirty="0"/>
          </a:p>
          <a:p>
            <a:pPr lvl="1"/>
            <a:endParaRPr lang="en-US" dirty="0"/>
          </a:p>
          <a:p>
            <a:pPr lvl="1"/>
            <a:endParaRPr lang="en-US" dirty="0"/>
          </a:p>
          <a:p>
            <a:pPr lvl="1"/>
            <a:endParaRPr lang="en-US" dirty="0"/>
          </a:p>
        </p:txBody>
      </p:sp>
      <p:sp>
        <p:nvSpPr>
          <p:cNvPr id="13" name="Content Placeholder 2"/>
          <p:cNvSpPr>
            <a:spLocks noGrp="1"/>
          </p:cNvSpPr>
          <p:nvPr userDrawn="1">
            <p:ph idx="10"/>
          </p:nvPr>
        </p:nvSpPr>
        <p:spPr>
          <a:xfrm>
            <a:off x="4807132" y="1200151"/>
            <a:ext cx="3879669" cy="3143250"/>
          </a:xfrm>
          <a:prstGeom prst="rect">
            <a:avLst/>
          </a:prstGeom>
        </p:spPr>
        <p:txBody>
          <a:bodyPr/>
          <a:lstStyle>
            <a:lvl1pPr marL="342892" indent="-342892">
              <a:buClr>
                <a:srgbClr val="541900"/>
              </a:buClr>
              <a:buSzPct val="70000"/>
              <a:buFont typeface="Wingdings" panose="05000000000000000000" pitchFamily="2" charset="2"/>
              <a:buChar char="§"/>
              <a:defRPr sz="2400" b="1" baseline="0">
                <a:solidFill>
                  <a:srgbClr val="000000"/>
                </a:solidFill>
                <a:latin typeface="Calibri" pitchFamily="34" charset="0"/>
              </a:defRPr>
            </a:lvl1pPr>
            <a:lvl2pPr marL="742931" indent="-285743">
              <a:buClr>
                <a:srgbClr val="005984"/>
              </a:buClr>
              <a:buSzPct val="100000"/>
              <a:buFont typeface="Arial" panose="020B0604020202020204" pitchFamily="34" charset="0"/>
              <a:buChar char="•"/>
              <a:defRPr sz="2000">
                <a:solidFill>
                  <a:schemeClr val="accent4">
                    <a:lumMod val="75000"/>
                  </a:schemeClr>
                </a:solidFill>
              </a:defRPr>
            </a:lvl2pPr>
            <a:lvl3pPr>
              <a:buClrTx/>
              <a:buSzPct val="100000"/>
              <a:buFont typeface="Arial" pitchFamily="34" charset="0"/>
              <a:buChar char="•"/>
              <a:defRPr sz="1800">
                <a:solidFill>
                  <a:schemeClr val="accent4">
                    <a:lumMod val="75000"/>
                  </a:schemeClr>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2"/>
            <a:endParaRPr lang="en-US" dirty="0"/>
          </a:p>
          <a:p>
            <a:pPr lvl="0"/>
            <a:endParaRPr lang="en-US" dirty="0"/>
          </a:p>
          <a:p>
            <a:pPr lvl="2"/>
            <a:endParaRPr lang="en-US" dirty="0"/>
          </a:p>
          <a:p>
            <a:pPr lvl="1"/>
            <a:endParaRPr lang="en-US" dirty="0"/>
          </a:p>
          <a:p>
            <a:pPr lvl="1"/>
            <a:endParaRPr lang="en-US" dirty="0"/>
          </a:p>
          <a:p>
            <a:pPr lvl="1"/>
            <a:endParaRPr lang="en-US" dirty="0"/>
          </a:p>
        </p:txBody>
      </p:sp>
      <p:sp>
        <p:nvSpPr>
          <p:cNvPr id="15" name="Rectangle 14">
            <a:extLst>
              <a:ext uri="{FF2B5EF4-FFF2-40B4-BE49-F238E27FC236}">
                <a16:creationId xmlns:a16="http://schemas.microsoft.com/office/drawing/2014/main" id="{9416945D-7463-43F9-B460-2CF43DA20039}"/>
              </a:ext>
            </a:extLst>
          </p:cNvPr>
          <p:cNvSpPr>
            <a:spLocks noChangeArrowheads="1"/>
          </p:cNvSpPr>
          <p:nvPr userDrawn="1"/>
        </p:nvSpPr>
        <p:spPr bwMode="auto">
          <a:xfrm>
            <a:off x="6082667" y="5045515"/>
            <a:ext cx="603083" cy="91188"/>
          </a:xfrm>
          <a:prstGeom prst="rect">
            <a:avLst/>
          </a:prstGeom>
          <a:solidFill>
            <a:srgbClr val="B01519"/>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16" name="Rectangle 15">
            <a:extLst>
              <a:ext uri="{FF2B5EF4-FFF2-40B4-BE49-F238E27FC236}">
                <a16:creationId xmlns:a16="http://schemas.microsoft.com/office/drawing/2014/main" id="{18D9C951-7795-4013-A98F-41CA15626AB5}"/>
              </a:ext>
            </a:extLst>
          </p:cNvPr>
          <p:cNvSpPr>
            <a:spLocks noChangeArrowheads="1"/>
          </p:cNvSpPr>
          <p:nvPr userDrawn="1"/>
        </p:nvSpPr>
        <p:spPr bwMode="auto">
          <a:xfrm>
            <a:off x="6677885" y="5045515"/>
            <a:ext cx="603083" cy="91188"/>
          </a:xfrm>
          <a:prstGeom prst="rect">
            <a:avLst/>
          </a:prstGeom>
          <a:solidFill>
            <a:srgbClr val="FBAB18"/>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17" name="Rectangle 16">
            <a:extLst>
              <a:ext uri="{FF2B5EF4-FFF2-40B4-BE49-F238E27FC236}">
                <a16:creationId xmlns:a16="http://schemas.microsoft.com/office/drawing/2014/main" id="{0E138E91-A144-4218-9895-5E4D3582ADFB}"/>
              </a:ext>
            </a:extLst>
          </p:cNvPr>
          <p:cNvSpPr>
            <a:spLocks noChangeArrowheads="1"/>
          </p:cNvSpPr>
          <p:nvPr userDrawn="1"/>
        </p:nvSpPr>
        <p:spPr bwMode="auto">
          <a:xfrm>
            <a:off x="7280967" y="5045515"/>
            <a:ext cx="603574" cy="91188"/>
          </a:xfrm>
          <a:prstGeom prst="rect">
            <a:avLst/>
          </a:prstGeom>
          <a:solidFill>
            <a:srgbClr val="292B6E"/>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18" name="Rectangle 17">
            <a:extLst>
              <a:ext uri="{FF2B5EF4-FFF2-40B4-BE49-F238E27FC236}">
                <a16:creationId xmlns:a16="http://schemas.microsoft.com/office/drawing/2014/main" id="{EEF4E6B6-BDAE-40A5-9E22-D7B6320CBA11}"/>
              </a:ext>
            </a:extLst>
          </p:cNvPr>
          <p:cNvSpPr>
            <a:spLocks noChangeArrowheads="1"/>
          </p:cNvSpPr>
          <p:nvPr userDrawn="1"/>
        </p:nvSpPr>
        <p:spPr bwMode="auto">
          <a:xfrm>
            <a:off x="7870698" y="5045515"/>
            <a:ext cx="1273303" cy="91188"/>
          </a:xfrm>
          <a:prstGeom prst="rect">
            <a:avLst/>
          </a:prstGeom>
          <a:solidFill>
            <a:srgbClr val="4656A6"/>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19" name="Rectangle 20">
            <a:extLst>
              <a:ext uri="{FF2B5EF4-FFF2-40B4-BE49-F238E27FC236}">
                <a16:creationId xmlns:a16="http://schemas.microsoft.com/office/drawing/2014/main" id="{E71CFAF4-5909-4817-B92D-CE4D29DFF703}"/>
              </a:ext>
            </a:extLst>
          </p:cNvPr>
          <p:cNvSpPr>
            <a:spLocks noChangeArrowheads="1"/>
          </p:cNvSpPr>
          <p:nvPr userDrawn="1"/>
        </p:nvSpPr>
        <p:spPr bwMode="auto">
          <a:xfrm>
            <a:off x="1" y="5045515"/>
            <a:ext cx="5679249" cy="91188"/>
          </a:xfrm>
          <a:prstGeom prst="rect">
            <a:avLst/>
          </a:prstGeom>
          <a:solidFill>
            <a:srgbClr val="17468F"/>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20" name="Rectangle 19">
            <a:extLst>
              <a:ext uri="{FF2B5EF4-FFF2-40B4-BE49-F238E27FC236}">
                <a16:creationId xmlns:a16="http://schemas.microsoft.com/office/drawing/2014/main" id="{40E6DC0A-1388-4428-BA38-59223C425A40}"/>
              </a:ext>
            </a:extLst>
          </p:cNvPr>
          <p:cNvSpPr>
            <a:spLocks noChangeArrowheads="1"/>
          </p:cNvSpPr>
          <p:nvPr userDrawn="1"/>
        </p:nvSpPr>
        <p:spPr bwMode="auto">
          <a:xfrm>
            <a:off x="5481059" y="5045515"/>
            <a:ext cx="603083" cy="91188"/>
          </a:xfrm>
          <a:prstGeom prst="rect">
            <a:avLst/>
          </a:prstGeom>
          <a:solidFill>
            <a:srgbClr val="55BF8B"/>
          </a:solidFill>
          <a:ln>
            <a:noFill/>
          </a:ln>
        </p:spPr>
        <p:txBody>
          <a:bodyPr vert="horz" wrap="square" lIns="60960" tIns="30480" rIns="60960" bIns="30480" numCol="1" anchor="t" anchorCtr="0" compatLnSpc="1">
            <a:prstTxWarp prst="textNoShape">
              <a:avLst/>
            </a:prstTxWarp>
          </a:bodyPr>
          <a:lstStyle/>
          <a:p>
            <a:endParaRPr lang="en-US" sz="1667" dirty="0"/>
          </a:p>
        </p:txBody>
      </p:sp>
      <p:pic>
        <p:nvPicPr>
          <p:cNvPr id="12" name="Picture 11" descr="Logos of the U.S. Department of Health and Human Services and Centers for Disease Control and Prevention" title="LOGOS">
            <a:extLst>
              <a:ext uri="{FF2B5EF4-FFF2-40B4-BE49-F238E27FC236}">
                <a16:creationId xmlns:a16="http://schemas.microsoft.com/office/drawing/2014/main" id="{26558C01-7207-4C37-892E-C5ECC80A8CA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3440" y="4501098"/>
            <a:ext cx="869114" cy="498262"/>
          </a:xfrm>
          <a:prstGeom prst="rect">
            <a:avLst/>
          </a:prstGeom>
        </p:spPr>
      </p:pic>
    </p:spTree>
    <p:extLst>
      <p:ext uri="{BB962C8B-B14F-4D97-AF65-F5344CB8AC3E}">
        <p14:creationId xmlns:p14="http://schemas.microsoft.com/office/powerpoint/2010/main" val="2320967268"/>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DATA SLIDE 2 colum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nchor="b" anchorCtr="0"/>
          <a:lstStyle>
            <a:lvl1pPr algn="l">
              <a:lnSpc>
                <a:spcPts val="3000"/>
              </a:lnSpc>
              <a:defRPr sz="2800" b="1" baseline="0">
                <a:solidFill>
                  <a:srgbClr val="006A71"/>
                </a:solidFill>
                <a:effectLst/>
                <a:latin typeface="Calibri" pitchFamily="34" charset="0"/>
              </a:defRPr>
            </a:lvl1pPr>
          </a:lstStyle>
          <a:p>
            <a:endParaRPr lang="en-US" dirty="0"/>
          </a:p>
        </p:txBody>
      </p:sp>
      <p:sp>
        <p:nvSpPr>
          <p:cNvPr id="3" name="Content Placeholder 2"/>
          <p:cNvSpPr>
            <a:spLocks noGrp="1"/>
          </p:cNvSpPr>
          <p:nvPr>
            <p:ph idx="1"/>
          </p:nvPr>
        </p:nvSpPr>
        <p:spPr>
          <a:xfrm>
            <a:off x="457201" y="1200151"/>
            <a:ext cx="3879669" cy="3143250"/>
          </a:xfrm>
          <a:prstGeom prst="rect">
            <a:avLst/>
          </a:prstGeom>
        </p:spPr>
        <p:txBody>
          <a:bodyPr/>
          <a:lstStyle>
            <a:lvl1pPr marL="342892" indent="-342892">
              <a:buClr>
                <a:srgbClr val="541900"/>
              </a:buClr>
              <a:buSzPct val="70000"/>
              <a:buFont typeface="Wingdings" panose="05000000000000000000" pitchFamily="2" charset="2"/>
              <a:buChar char="§"/>
              <a:defRPr sz="2400" b="1" baseline="0">
                <a:solidFill>
                  <a:srgbClr val="000000"/>
                </a:solidFill>
                <a:latin typeface="Calibri" pitchFamily="34" charset="0"/>
              </a:defRPr>
            </a:lvl1pPr>
            <a:lvl2pPr marL="742931" indent="-285743">
              <a:buClr>
                <a:srgbClr val="005984"/>
              </a:buClr>
              <a:buSzPct val="100000"/>
              <a:buFont typeface="Arial" panose="020B0604020202020204" pitchFamily="34" charset="0"/>
              <a:buChar char="•"/>
              <a:defRPr sz="2000">
                <a:solidFill>
                  <a:schemeClr val="accent4">
                    <a:lumMod val="75000"/>
                  </a:schemeClr>
                </a:solidFill>
              </a:defRPr>
            </a:lvl2pPr>
            <a:lvl3pPr>
              <a:buClrTx/>
              <a:buSzPct val="100000"/>
              <a:buFont typeface="Arial" pitchFamily="34" charset="0"/>
              <a:buChar char="•"/>
              <a:defRPr sz="1800">
                <a:solidFill>
                  <a:schemeClr val="accent4">
                    <a:lumMod val="75000"/>
                  </a:schemeClr>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2"/>
            <a:endParaRPr lang="en-US" dirty="0"/>
          </a:p>
          <a:p>
            <a:pPr lvl="0"/>
            <a:endParaRPr lang="en-US" dirty="0"/>
          </a:p>
          <a:p>
            <a:pPr lvl="2"/>
            <a:endParaRPr lang="en-US" dirty="0"/>
          </a:p>
          <a:p>
            <a:pPr lvl="1"/>
            <a:endParaRPr lang="en-US" dirty="0"/>
          </a:p>
          <a:p>
            <a:pPr lvl="1"/>
            <a:endParaRPr lang="en-US" dirty="0"/>
          </a:p>
          <a:p>
            <a:pPr lvl="1"/>
            <a:endParaRPr lang="en-US" dirty="0"/>
          </a:p>
        </p:txBody>
      </p:sp>
      <p:sp>
        <p:nvSpPr>
          <p:cNvPr id="13" name="Content Placeholder 2"/>
          <p:cNvSpPr>
            <a:spLocks noGrp="1"/>
          </p:cNvSpPr>
          <p:nvPr userDrawn="1">
            <p:ph idx="10"/>
          </p:nvPr>
        </p:nvSpPr>
        <p:spPr>
          <a:xfrm>
            <a:off x="4807132" y="1200151"/>
            <a:ext cx="3879669" cy="3143250"/>
          </a:xfrm>
          <a:prstGeom prst="rect">
            <a:avLst/>
          </a:prstGeom>
        </p:spPr>
        <p:txBody>
          <a:bodyPr/>
          <a:lstStyle>
            <a:lvl1pPr marL="342892" indent="-342892">
              <a:buClr>
                <a:srgbClr val="541900"/>
              </a:buClr>
              <a:buSzPct val="70000"/>
              <a:buFont typeface="Wingdings" panose="05000000000000000000" pitchFamily="2" charset="2"/>
              <a:buChar char="§"/>
              <a:defRPr sz="2400" b="1" baseline="0">
                <a:solidFill>
                  <a:srgbClr val="000000"/>
                </a:solidFill>
                <a:latin typeface="Calibri" pitchFamily="34" charset="0"/>
              </a:defRPr>
            </a:lvl1pPr>
            <a:lvl2pPr marL="742931" indent="-285743">
              <a:buClr>
                <a:srgbClr val="005984"/>
              </a:buClr>
              <a:buSzPct val="100000"/>
              <a:buFont typeface="Arial" panose="020B0604020202020204" pitchFamily="34" charset="0"/>
              <a:buChar char="•"/>
              <a:defRPr sz="2000">
                <a:solidFill>
                  <a:schemeClr val="accent4">
                    <a:lumMod val="75000"/>
                  </a:schemeClr>
                </a:solidFill>
              </a:defRPr>
            </a:lvl2pPr>
            <a:lvl3pPr>
              <a:buClrTx/>
              <a:buSzPct val="100000"/>
              <a:buFont typeface="Arial" pitchFamily="34" charset="0"/>
              <a:buChar char="•"/>
              <a:defRPr sz="1800">
                <a:solidFill>
                  <a:schemeClr val="accent4">
                    <a:lumMod val="75000"/>
                  </a:schemeClr>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2"/>
            <a:endParaRPr lang="en-US" dirty="0"/>
          </a:p>
          <a:p>
            <a:pPr lvl="0"/>
            <a:endParaRPr lang="en-US" dirty="0"/>
          </a:p>
          <a:p>
            <a:pPr lvl="2"/>
            <a:endParaRPr lang="en-US" dirty="0"/>
          </a:p>
          <a:p>
            <a:pPr lvl="1"/>
            <a:endParaRPr lang="en-US" dirty="0"/>
          </a:p>
          <a:p>
            <a:pPr lvl="1"/>
            <a:endParaRPr lang="en-US" dirty="0"/>
          </a:p>
          <a:p>
            <a:pPr lvl="1"/>
            <a:endParaRPr lang="en-US" dirty="0"/>
          </a:p>
        </p:txBody>
      </p:sp>
      <p:sp>
        <p:nvSpPr>
          <p:cNvPr id="15" name="Rectangle 14">
            <a:extLst>
              <a:ext uri="{FF2B5EF4-FFF2-40B4-BE49-F238E27FC236}">
                <a16:creationId xmlns:a16="http://schemas.microsoft.com/office/drawing/2014/main" id="{9416945D-7463-43F9-B460-2CF43DA20039}"/>
              </a:ext>
            </a:extLst>
          </p:cNvPr>
          <p:cNvSpPr>
            <a:spLocks noChangeArrowheads="1"/>
          </p:cNvSpPr>
          <p:nvPr userDrawn="1"/>
        </p:nvSpPr>
        <p:spPr bwMode="auto">
          <a:xfrm>
            <a:off x="6082667" y="5045515"/>
            <a:ext cx="603083" cy="91188"/>
          </a:xfrm>
          <a:prstGeom prst="rect">
            <a:avLst/>
          </a:prstGeom>
          <a:solidFill>
            <a:srgbClr val="B01519"/>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16" name="Rectangle 15">
            <a:extLst>
              <a:ext uri="{FF2B5EF4-FFF2-40B4-BE49-F238E27FC236}">
                <a16:creationId xmlns:a16="http://schemas.microsoft.com/office/drawing/2014/main" id="{18D9C951-7795-4013-A98F-41CA15626AB5}"/>
              </a:ext>
            </a:extLst>
          </p:cNvPr>
          <p:cNvSpPr>
            <a:spLocks noChangeArrowheads="1"/>
          </p:cNvSpPr>
          <p:nvPr userDrawn="1"/>
        </p:nvSpPr>
        <p:spPr bwMode="auto">
          <a:xfrm>
            <a:off x="6677885" y="5045515"/>
            <a:ext cx="603083" cy="91188"/>
          </a:xfrm>
          <a:prstGeom prst="rect">
            <a:avLst/>
          </a:prstGeom>
          <a:solidFill>
            <a:srgbClr val="FBAB18"/>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17" name="Rectangle 16">
            <a:extLst>
              <a:ext uri="{FF2B5EF4-FFF2-40B4-BE49-F238E27FC236}">
                <a16:creationId xmlns:a16="http://schemas.microsoft.com/office/drawing/2014/main" id="{0E138E91-A144-4218-9895-5E4D3582ADFB}"/>
              </a:ext>
            </a:extLst>
          </p:cNvPr>
          <p:cNvSpPr>
            <a:spLocks noChangeArrowheads="1"/>
          </p:cNvSpPr>
          <p:nvPr userDrawn="1"/>
        </p:nvSpPr>
        <p:spPr bwMode="auto">
          <a:xfrm>
            <a:off x="7280967" y="5045515"/>
            <a:ext cx="603574" cy="91188"/>
          </a:xfrm>
          <a:prstGeom prst="rect">
            <a:avLst/>
          </a:prstGeom>
          <a:solidFill>
            <a:srgbClr val="292B6E"/>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18" name="Rectangle 17">
            <a:extLst>
              <a:ext uri="{FF2B5EF4-FFF2-40B4-BE49-F238E27FC236}">
                <a16:creationId xmlns:a16="http://schemas.microsoft.com/office/drawing/2014/main" id="{EEF4E6B6-BDAE-40A5-9E22-D7B6320CBA11}"/>
              </a:ext>
            </a:extLst>
          </p:cNvPr>
          <p:cNvSpPr>
            <a:spLocks noChangeArrowheads="1"/>
          </p:cNvSpPr>
          <p:nvPr userDrawn="1"/>
        </p:nvSpPr>
        <p:spPr bwMode="auto">
          <a:xfrm>
            <a:off x="7870698" y="5045515"/>
            <a:ext cx="1273303" cy="91188"/>
          </a:xfrm>
          <a:prstGeom prst="rect">
            <a:avLst/>
          </a:prstGeom>
          <a:solidFill>
            <a:srgbClr val="4656A6"/>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19" name="Rectangle 20">
            <a:extLst>
              <a:ext uri="{FF2B5EF4-FFF2-40B4-BE49-F238E27FC236}">
                <a16:creationId xmlns:a16="http://schemas.microsoft.com/office/drawing/2014/main" id="{E71CFAF4-5909-4817-B92D-CE4D29DFF703}"/>
              </a:ext>
            </a:extLst>
          </p:cNvPr>
          <p:cNvSpPr>
            <a:spLocks noChangeArrowheads="1"/>
          </p:cNvSpPr>
          <p:nvPr userDrawn="1"/>
        </p:nvSpPr>
        <p:spPr bwMode="auto">
          <a:xfrm>
            <a:off x="1" y="5045515"/>
            <a:ext cx="5679249" cy="91188"/>
          </a:xfrm>
          <a:prstGeom prst="rect">
            <a:avLst/>
          </a:prstGeom>
          <a:solidFill>
            <a:srgbClr val="17468F"/>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20" name="Rectangle 19">
            <a:extLst>
              <a:ext uri="{FF2B5EF4-FFF2-40B4-BE49-F238E27FC236}">
                <a16:creationId xmlns:a16="http://schemas.microsoft.com/office/drawing/2014/main" id="{40E6DC0A-1388-4428-BA38-59223C425A40}"/>
              </a:ext>
            </a:extLst>
          </p:cNvPr>
          <p:cNvSpPr>
            <a:spLocks noChangeArrowheads="1"/>
          </p:cNvSpPr>
          <p:nvPr userDrawn="1"/>
        </p:nvSpPr>
        <p:spPr bwMode="auto">
          <a:xfrm>
            <a:off x="5481059" y="5045515"/>
            <a:ext cx="603083" cy="91188"/>
          </a:xfrm>
          <a:prstGeom prst="rect">
            <a:avLst/>
          </a:prstGeom>
          <a:solidFill>
            <a:srgbClr val="55BF8B"/>
          </a:solidFill>
          <a:ln>
            <a:noFill/>
          </a:ln>
        </p:spPr>
        <p:txBody>
          <a:bodyPr vert="horz" wrap="square" lIns="60960" tIns="30480" rIns="60960" bIns="30480" numCol="1" anchor="t" anchorCtr="0" compatLnSpc="1">
            <a:prstTxWarp prst="textNoShape">
              <a:avLst/>
            </a:prstTxWarp>
          </a:bodyPr>
          <a:lstStyle/>
          <a:p>
            <a:endParaRPr lang="en-US" sz="1667" dirty="0"/>
          </a:p>
        </p:txBody>
      </p:sp>
    </p:spTree>
    <p:extLst>
      <p:ext uri="{BB962C8B-B14F-4D97-AF65-F5344CB8AC3E}">
        <p14:creationId xmlns:p14="http://schemas.microsoft.com/office/powerpoint/2010/main" val="3900586760"/>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lor_background">
    <p:bg>
      <p:bgPr>
        <a:solidFill>
          <a:srgbClr val="006A7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614" y="2441364"/>
            <a:ext cx="8294913" cy="871538"/>
          </a:xfrm>
          <a:prstGeom prst="rect">
            <a:avLst/>
          </a:prstGeom>
        </p:spPr>
        <p:txBody>
          <a:bodyPr anchor="b"/>
          <a:lstStyle>
            <a:lvl1pPr algn="l">
              <a:defRPr sz="3600" b="1" baseline="0">
                <a:solidFill>
                  <a:schemeClr val="bg2"/>
                </a:solidFill>
                <a:effectLst/>
                <a:latin typeface="Calibri" pitchFamily="34" charset="0"/>
              </a:defRPr>
            </a:lvl1pPr>
          </a:lstStyle>
          <a:p>
            <a:endParaRPr lang="en-US" dirty="0"/>
          </a:p>
        </p:txBody>
      </p:sp>
      <p:sp>
        <p:nvSpPr>
          <p:cNvPr id="5" name="Text Placeholder 2"/>
          <p:cNvSpPr>
            <a:spLocks noGrp="1"/>
          </p:cNvSpPr>
          <p:nvPr>
            <p:ph type="body" idx="1"/>
          </p:nvPr>
        </p:nvSpPr>
        <p:spPr>
          <a:xfrm>
            <a:off x="179613" y="3516737"/>
            <a:ext cx="7772400" cy="426244"/>
          </a:xfrm>
          <a:prstGeom prst="rect">
            <a:avLst/>
          </a:prstGeom>
        </p:spPr>
        <p:txBody>
          <a:bodyPr anchor="b"/>
          <a:lstStyle>
            <a:lvl1pPr marL="0" indent="0" algn="l">
              <a:lnSpc>
                <a:spcPts val="2200"/>
              </a:lnSpc>
              <a:buNone/>
              <a:defRPr sz="2000" baseline="0">
                <a:solidFill>
                  <a:schemeClr val="bg2"/>
                </a:solidFill>
                <a:latin typeface="Calibri" pitchFamily="34" charset="0"/>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endParaRPr lang="en-US" dirty="0"/>
          </a:p>
        </p:txBody>
      </p:sp>
      <p:pic>
        <p:nvPicPr>
          <p:cNvPr id="4" name="Picture 3" descr="Logos of the U.S. Department of Health and Human Services and Centers for Disease Control and Prevention" title="LOGOS">
            <a:extLst>
              <a:ext uri="{FF2B5EF4-FFF2-40B4-BE49-F238E27FC236}">
                <a16:creationId xmlns:a16="http://schemas.microsoft.com/office/drawing/2014/main" id="{1338F5EA-D0AF-428F-B372-DAC2A9B1C51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230" y="4280110"/>
            <a:ext cx="1254584" cy="719251"/>
          </a:xfrm>
          <a:prstGeom prst="rect">
            <a:avLst/>
          </a:prstGeom>
        </p:spPr>
      </p:pic>
    </p:spTree>
    <p:extLst>
      <p:ext uri="{BB962C8B-B14F-4D97-AF65-F5344CB8AC3E}">
        <p14:creationId xmlns:p14="http://schemas.microsoft.com/office/powerpoint/2010/main" val="998061419"/>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color_background">
    <p:bg>
      <p:bgPr>
        <a:solidFill>
          <a:srgbClr val="006A71"/>
        </a:solidFill>
        <a:effectLst/>
      </p:bgPr>
    </p:bg>
    <p:spTree>
      <p:nvGrpSpPr>
        <p:cNvPr id="1" name=""/>
        <p:cNvGrpSpPr/>
        <p:nvPr/>
      </p:nvGrpSpPr>
      <p:grpSpPr>
        <a:xfrm>
          <a:off x="0" y="0"/>
          <a:ext cx="0" cy="0"/>
          <a:chOff x="0" y="0"/>
          <a:chExt cx="0" cy="0"/>
        </a:xfrm>
      </p:grpSpPr>
      <p:pic>
        <p:nvPicPr>
          <p:cNvPr id="6" name="Graphic 5">
            <a:extLst>
              <a:ext uri="{FF2B5EF4-FFF2-40B4-BE49-F238E27FC236}">
                <a16:creationId xmlns:a16="http://schemas.microsoft.com/office/drawing/2014/main" id="{D1EDB832-85DB-47C2-990D-C76F1161C25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327069" y="506187"/>
            <a:ext cx="4484352" cy="4346372"/>
          </a:xfrm>
          <a:prstGeom prst="rect">
            <a:avLst/>
          </a:prstGeom>
        </p:spPr>
      </p:pic>
      <p:sp>
        <p:nvSpPr>
          <p:cNvPr id="2" name="Title 1"/>
          <p:cNvSpPr>
            <a:spLocks noGrp="1"/>
          </p:cNvSpPr>
          <p:nvPr>
            <p:ph type="title"/>
          </p:nvPr>
        </p:nvSpPr>
        <p:spPr>
          <a:xfrm>
            <a:off x="179614" y="2441364"/>
            <a:ext cx="8294913" cy="871538"/>
          </a:xfrm>
          <a:prstGeom prst="rect">
            <a:avLst/>
          </a:prstGeom>
        </p:spPr>
        <p:txBody>
          <a:bodyPr anchor="b"/>
          <a:lstStyle>
            <a:lvl1pPr algn="l">
              <a:defRPr sz="3600" b="1" baseline="0">
                <a:solidFill>
                  <a:schemeClr val="bg2"/>
                </a:solidFill>
                <a:effectLst/>
                <a:latin typeface="Calibri" pitchFamily="34" charset="0"/>
              </a:defRPr>
            </a:lvl1pPr>
          </a:lstStyle>
          <a:p>
            <a:endParaRPr lang="en-US" dirty="0"/>
          </a:p>
        </p:txBody>
      </p:sp>
      <p:sp>
        <p:nvSpPr>
          <p:cNvPr id="5" name="Text Placeholder 2"/>
          <p:cNvSpPr>
            <a:spLocks noGrp="1"/>
          </p:cNvSpPr>
          <p:nvPr>
            <p:ph type="body" idx="1"/>
          </p:nvPr>
        </p:nvSpPr>
        <p:spPr>
          <a:xfrm>
            <a:off x="179613" y="3516737"/>
            <a:ext cx="7772400" cy="426244"/>
          </a:xfrm>
          <a:prstGeom prst="rect">
            <a:avLst/>
          </a:prstGeom>
        </p:spPr>
        <p:txBody>
          <a:bodyPr anchor="b"/>
          <a:lstStyle>
            <a:lvl1pPr marL="0" indent="0" algn="l">
              <a:lnSpc>
                <a:spcPts val="2200"/>
              </a:lnSpc>
              <a:buNone/>
              <a:defRPr sz="2000" baseline="0">
                <a:solidFill>
                  <a:schemeClr val="bg2"/>
                </a:solidFill>
                <a:latin typeface="Calibri" pitchFamily="34" charset="0"/>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endParaRPr lang="en-US" dirty="0"/>
          </a:p>
        </p:txBody>
      </p:sp>
      <p:pic>
        <p:nvPicPr>
          <p:cNvPr id="4" name="Picture 3" descr="Logos of the U.S. Department of Health and Human Services and Centers for Disease Control and Prevention" title="LOGOS">
            <a:extLst>
              <a:ext uri="{FF2B5EF4-FFF2-40B4-BE49-F238E27FC236}">
                <a16:creationId xmlns:a16="http://schemas.microsoft.com/office/drawing/2014/main" id="{1338F5EA-D0AF-428F-B372-DAC2A9B1C51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17230" y="4280110"/>
            <a:ext cx="1254584" cy="719251"/>
          </a:xfrm>
          <a:prstGeom prst="rect">
            <a:avLst/>
          </a:prstGeom>
        </p:spPr>
      </p:pic>
    </p:spTree>
    <p:extLst>
      <p:ext uri="{BB962C8B-B14F-4D97-AF65-F5344CB8AC3E}">
        <p14:creationId xmlns:p14="http://schemas.microsoft.com/office/powerpoint/2010/main" val="3506343229"/>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LOSING">
    <p:bg>
      <p:bgPr>
        <a:solidFill>
          <a:schemeClr val="bg2"/>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b="18140"/>
          <a:stretch/>
        </p:blipFill>
        <p:spPr>
          <a:xfrm>
            <a:off x="1956" y="4251555"/>
            <a:ext cx="9144000" cy="883169"/>
          </a:xfrm>
          <a:prstGeom prst="rect">
            <a:avLst/>
          </a:prstGeom>
        </p:spPr>
      </p:pic>
      <p:sp>
        <p:nvSpPr>
          <p:cNvPr id="3" name="TextBox 2"/>
          <p:cNvSpPr txBox="1"/>
          <p:nvPr userDrawn="1"/>
        </p:nvSpPr>
        <p:spPr>
          <a:xfrm>
            <a:off x="127219" y="2746825"/>
            <a:ext cx="6639341" cy="1384995"/>
          </a:xfrm>
          <a:prstGeom prst="rect">
            <a:avLst/>
          </a:prstGeom>
          <a:noFill/>
        </p:spPr>
        <p:txBody>
          <a:bodyPr wrap="square" rtlCol="0">
            <a:spAutoFit/>
          </a:bodyPr>
          <a:lstStyle/>
          <a:p>
            <a:r>
              <a:rPr lang="en-US" sz="1200" dirty="0">
                <a:solidFill>
                  <a:srgbClr val="2D2D2D"/>
                </a:solidFill>
                <a:latin typeface="Calibri" panose="020F0502020204030204" pitchFamily="34" charset="0"/>
              </a:rPr>
              <a:t>For more information, contact CDC</a:t>
            </a:r>
            <a:br>
              <a:rPr lang="en-US" sz="1200" dirty="0">
                <a:solidFill>
                  <a:srgbClr val="2D2D2D"/>
                </a:solidFill>
                <a:latin typeface="Calibri" panose="020F0502020204030204" pitchFamily="34" charset="0"/>
              </a:rPr>
            </a:br>
            <a:r>
              <a:rPr lang="en-US" sz="1200" dirty="0">
                <a:solidFill>
                  <a:srgbClr val="2D2D2D"/>
                </a:solidFill>
                <a:latin typeface="Calibri" panose="020F0502020204030204" pitchFamily="34" charset="0"/>
              </a:rPr>
              <a:t>1-800-CDC-INFO (232-4636)</a:t>
            </a:r>
            <a:br>
              <a:rPr lang="en-US" sz="1200" dirty="0">
                <a:solidFill>
                  <a:srgbClr val="2D2D2D"/>
                </a:solidFill>
                <a:latin typeface="Calibri" panose="020F0502020204030204" pitchFamily="34" charset="0"/>
              </a:rPr>
            </a:br>
            <a:r>
              <a:rPr lang="en-US" sz="1200" dirty="0">
                <a:solidFill>
                  <a:srgbClr val="2D2D2D"/>
                </a:solidFill>
                <a:latin typeface="Calibri" panose="020F0502020204030204" pitchFamily="34" charset="0"/>
              </a:rPr>
              <a:t>TTY:  1-888-232-6348    www.cdc.gov</a:t>
            </a:r>
            <a:br>
              <a:rPr lang="en-US" sz="1200" dirty="0">
                <a:solidFill>
                  <a:srgbClr val="2D2D2D"/>
                </a:solidFill>
                <a:latin typeface="Calibri" panose="020F0502020204030204" pitchFamily="34" charset="0"/>
              </a:rPr>
            </a:br>
            <a:br>
              <a:rPr lang="en-US" sz="1200" dirty="0">
                <a:solidFill>
                  <a:srgbClr val="2D2D2D"/>
                </a:solidFill>
                <a:latin typeface="Calibri" panose="020F0502020204030204" pitchFamily="34" charset="0"/>
              </a:rPr>
            </a:br>
            <a:br>
              <a:rPr lang="en-US" sz="1200" dirty="0">
                <a:solidFill>
                  <a:srgbClr val="2D2D2D"/>
                </a:solidFill>
                <a:latin typeface="Calibri" panose="020F0502020204030204" pitchFamily="34" charset="0"/>
              </a:rPr>
            </a:br>
            <a:r>
              <a:rPr lang="en-US" sz="1200" dirty="0">
                <a:solidFill>
                  <a:srgbClr val="2D2D2D"/>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pic>
        <p:nvPicPr>
          <p:cNvPr id="4" name="Picture 3" descr="Logos of the U.S. Department of Health and Human Services and the Centers for Disease Control and Prevention." title="Logo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4246855"/>
            <a:ext cx="9144000" cy="887868"/>
          </a:xfrm>
          <a:prstGeom prst="rect">
            <a:avLst/>
          </a:prstGeom>
        </p:spPr>
      </p:pic>
      <p:grpSp>
        <p:nvGrpSpPr>
          <p:cNvPr id="2" name="Group 1"/>
          <p:cNvGrpSpPr/>
          <p:nvPr userDrawn="1"/>
        </p:nvGrpSpPr>
        <p:grpSpPr>
          <a:xfrm>
            <a:off x="0" y="4246855"/>
            <a:ext cx="9144000" cy="887868"/>
            <a:chOff x="0" y="-11827"/>
            <a:chExt cx="9144000" cy="170018"/>
          </a:xfrm>
        </p:grpSpPr>
        <p:sp>
          <p:nvSpPr>
            <p:cNvPr id="6" name="bk object 25"/>
            <p:cNvSpPr/>
            <p:nvPr userDrawn="1"/>
          </p:nvSpPr>
          <p:spPr>
            <a:xfrm>
              <a:off x="0" y="-11827"/>
              <a:ext cx="522365" cy="170018"/>
            </a:xfrm>
            <a:custGeom>
              <a:avLst/>
              <a:gdLst/>
              <a:ahLst/>
              <a:cxnLst/>
              <a:rect l="l" t="t" r="r" b="b"/>
              <a:pathLst>
                <a:path w="1047115" h="1413510">
                  <a:moveTo>
                    <a:pt x="1046875" y="0"/>
                  </a:moveTo>
                  <a:lnTo>
                    <a:pt x="0" y="0"/>
                  </a:lnTo>
                  <a:lnTo>
                    <a:pt x="0" y="1412925"/>
                  </a:lnTo>
                  <a:lnTo>
                    <a:pt x="869393" y="1412925"/>
                  </a:lnTo>
                  <a:lnTo>
                    <a:pt x="1046875" y="0"/>
                  </a:lnTo>
                  <a:close/>
                </a:path>
              </a:pathLst>
            </a:custGeom>
            <a:solidFill>
              <a:srgbClr val="103064"/>
            </a:solidFill>
          </p:spPr>
          <p:txBody>
            <a:bodyPr wrap="square" lIns="0" tIns="0" rIns="0" bIns="0" rtlCol="0"/>
            <a:lstStyle/>
            <a:p>
              <a:endParaRPr sz="1800"/>
            </a:p>
          </p:txBody>
        </p:sp>
        <p:sp>
          <p:nvSpPr>
            <p:cNvPr id="7" name="bk object 26"/>
            <p:cNvSpPr/>
            <p:nvPr userDrawn="1"/>
          </p:nvSpPr>
          <p:spPr>
            <a:xfrm>
              <a:off x="340051" y="-11827"/>
              <a:ext cx="863535" cy="170018"/>
            </a:xfrm>
            <a:custGeom>
              <a:avLst/>
              <a:gdLst/>
              <a:ahLst/>
              <a:cxnLst/>
              <a:rect l="l" t="t" r="r" b="b"/>
              <a:pathLst>
                <a:path w="1731010" h="1413510">
                  <a:moveTo>
                    <a:pt x="1730918" y="0"/>
                  </a:moveTo>
                  <a:lnTo>
                    <a:pt x="179633" y="0"/>
                  </a:lnTo>
                  <a:lnTo>
                    <a:pt x="0" y="1412925"/>
                  </a:lnTo>
                  <a:lnTo>
                    <a:pt x="1296345" y="1412925"/>
                  </a:lnTo>
                  <a:lnTo>
                    <a:pt x="1730918" y="0"/>
                  </a:lnTo>
                  <a:close/>
                </a:path>
              </a:pathLst>
            </a:custGeom>
            <a:solidFill>
              <a:srgbClr val="1D56B3"/>
            </a:solidFill>
          </p:spPr>
          <p:txBody>
            <a:bodyPr wrap="square" lIns="0" tIns="0" rIns="0" bIns="0" rtlCol="0"/>
            <a:lstStyle/>
            <a:p>
              <a:endParaRPr sz="1800"/>
            </a:p>
          </p:txBody>
        </p:sp>
        <p:sp>
          <p:nvSpPr>
            <p:cNvPr id="8" name="bk object 27"/>
            <p:cNvSpPr/>
            <p:nvPr userDrawn="1"/>
          </p:nvSpPr>
          <p:spPr>
            <a:xfrm>
              <a:off x="878274" y="-11827"/>
              <a:ext cx="1343452" cy="170018"/>
            </a:xfrm>
            <a:custGeom>
              <a:avLst/>
              <a:gdLst/>
              <a:ahLst/>
              <a:cxnLst/>
              <a:rect l="l" t="t" r="r" b="b"/>
              <a:pathLst>
                <a:path w="2693035" h="1413510">
                  <a:moveTo>
                    <a:pt x="2692774" y="0"/>
                  </a:moveTo>
                  <a:lnTo>
                    <a:pt x="435654" y="0"/>
                  </a:lnTo>
                  <a:lnTo>
                    <a:pt x="0" y="1412925"/>
                  </a:lnTo>
                  <a:lnTo>
                    <a:pt x="1878492" y="1412925"/>
                  </a:lnTo>
                  <a:lnTo>
                    <a:pt x="2692774" y="0"/>
                  </a:lnTo>
                  <a:close/>
                </a:path>
              </a:pathLst>
            </a:custGeom>
            <a:solidFill>
              <a:srgbClr val="103064"/>
            </a:solidFill>
          </p:spPr>
          <p:txBody>
            <a:bodyPr wrap="square" lIns="0" tIns="0" rIns="0" bIns="0" rtlCol="0"/>
            <a:lstStyle/>
            <a:p>
              <a:endParaRPr sz="1800"/>
            </a:p>
          </p:txBody>
        </p:sp>
        <p:sp>
          <p:nvSpPr>
            <p:cNvPr id="9" name="bk object 28"/>
            <p:cNvSpPr/>
            <p:nvPr userDrawn="1"/>
          </p:nvSpPr>
          <p:spPr>
            <a:xfrm>
              <a:off x="1654598" y="-11827"/>
              <a:ext cx="1362458" cy="170018"/>
            </a:xfrm>
            <a:custGeom>
              <a:avLst/>
              <a:gdLst/>
              <a:ahLst/>
              <a:cxnLst/>
              <a:rect l="l" t="t" r="r" b="b"/>
              <a:pathLst>
                <a:path w="2731134" h="1413510">
                  <a:moveTo>
                    <a:pt x="2730969" y="0"/>
                  </a:moveTo>
                  <a:lnTo>
                    <a:pt x="816445" y="0"/>
                  </a:lnTo>
                  <a:lnTo>
                    <a:pt x="0" y="1412925"/>
                  </a:lnTo>
                  <a:lnTo>
                    <a:pt x="1593978" y="1412925"/>
                  </a:lnTo>
                  <a:lnTo>
                    <a:pt x="2730969" y="0"/>
                  </a:lnTo>
                  <a:close/>
                </a:path>
              </a:pathLst>
            </a:custGeom>
            <a:solidFill>
              <a:srgbClr val="1E59B8"/>
            </a:solidFill>
          </p:spPr>
          <p:txBody>
            <a:bodyPr wrap="square" lIns="0" tIns="0" rIns="0" bIns="0" rtlCol="0"/>
            <a:lstStyle/>
            <a:p>
              <a:endParaRPr sz="1800"/>
            </a:p>
          </p:txBody>
        </p:sp>
        <p:sp>
          <p:nvSpPr>
            <p:cNvPr id="10" name="bk object 29"/>
            <p:cNvSpPr/>
            <p:nvPr userDrawn="1"/>
          </p:nvSpPr>
          <p:spPr>
            <a:xfrm>
              <a:off x="2304805" y="-11827"/>
              <a:ext cx="937659" cy="170018"/>
            </a:xfrm>
            <a:custGeom>
              <a:avLst/>
              <a:gdLst/>
              <a:ahLst/>
              <a:cxnLst/>
              <a:rect l="l" t="t" r="r" b="b"/>
              <a:pathLst>
                <a:path w="1879600" h="1413510">
                  <a:moveTo>
                    <a:pt x="1879368" y="0"/>
                  </a:moveTo>
                  <a:lnTo>
                    <a:pt x="1140221" y="0"/>
                  </a:lnTo>
                  <a:lnTo>
                    <a:pt x="0" y="1412925"/>
                  </a:lnTo>
                  <a:lnTo>
                    <a:pt x="621900" y="1412925"/>
                  </a:lnTo>
                  <a:lnTo>
                    <a:pt x="1879368" y="0"/>
                  </a:lnTo>
                  <a:close/>
                </a:path>
              </a:pathLst>
            </a:custGeom>
            <a:solidFill>
              <a:srgbClr val="17468F"/>
            </a:solidFill>
          </p:spPr>
          <p:txBody>
            <a:bodyPr wrap="square" lIns="0" tIns="0" rIns="0" bIns="0" rtlCol="0"/>
            <a:lstStyle/>
            <a:p>
              <a:endParaRPr sz="1800"/>
            </a:p>
          </p:txBody>
        </p:sp>
        <p:sp>
          <p:nvSpPr>
            <p:cNvPr id="11" name="bk object 30"/>
            <p:cNvSpPr/>
            <p:nvPr userDrawn="1"/>
          </p:nvSpPr>
          <p:spPr>
            <a:xfrm>
              <a:off x="2554809" y="-11827"/>
              <a:ext cx="2483849" cy="170018"/>
            </a:xfrm>
            <a:custGeom>
              <a:avLst/>
              <a:gdLst/>
              <a:ahLst/>
              <a:cxnLst/>
              <a:rect l="l" t="t" r="r" b="b"/>
              <a:pathLst>
                <a:path w="4979034" h="1413510">
                  <a:moveTo>
                    <a:pt x="4978576" y="0"/>
                  </a:moveTo>
                  <a:lnTo>
                    <a:pt x="1262846" y="0"/>
                  </a:lnTo>
                  <a:lnTo>
                    <a:pt x="0" y="1412925"/>
                  </a:lnTo>
                  <a:lnTo>
                    <a:pt x="3093828" y="1412925"/>
                  </a:lnTo>
                  <a:lnTo>
                    <a:pt x="4978576" y="0"/>
                  </a:lnTo>
                  <a:close/>
                </a:path>
              </a:pathLst>
            </a:custGeom>
            <a:solidFill>
              <a:srgbClr val="1E59B8"/>
            </a:solidFill>
          </p:spPr>
          <p:txBody>
            <a:bodyPr wrap="square" lIns="0" tIns="0" rIns="0" bIns="0" rtlCol="0"/>
            <a:lstStyle/>
            <a:p>
              <a:endParaRPr sz="1800"/>
            </a:p>
          </p:txBody>
        </p:sp>
        <p:sp>
          <p:nvSpPr>
            <p:cNvPr id="12" name="bk object 31"/>
            <p:cNvSpPr/>
            <p:nvPr userDrawn="1"/>
          </p:nvSpPr>
          <p:spPr>
            <a:xfrm>
              <a:off x="3835845" y="-11827"/>
              <a:ext cx="1915234" cy="170018"/>
            </a:xfrm>
            <a:custGeom>
              <a:avLst/>
              <a:gdLst/>
              <a:ahLst/>
              <a:cxnLst/>
              <a:rect l="l" t="t" r="r" b="b"/>
              <a:pathLst>
                <a:path w="3839209" h="1413510">
                  <a:moveTo>
                    <a:pt x="3838727" y="0"/>
                  </a:moveTo>
                  <a:lnTo>
                    <a:pt x="1891189" y="0"/>
                  </a:lnTo>
                  <a:lnTo>
                    <a:pt x="0" y="1412925"/>
                  </a:lnTo>
                  <a:lnTo>
                    <a:pt x="1625414" y="1412925"/>
                  </a:lnTo>
                  <a:lnTo>
                    <a:pt x="3838727" y="0"/>
                  </a:lnTo>
                  <a:close/>
                </a:path>
              </a:pathLst>
            </a:custGeom>
            <a:solidFill>
              <a:srgbClr val="536DB3"/>
            </a:solidFill>
          </p:spPr>
          <p:txBody>
            <a:bodyPr wrap="square" lIns="0" tIns="0" rIns="0" bIns="0" rtlCol="0"/>
            <a:lstStyle/>
            <a:p>
              <a:endParaRPr sz="1800"/>
            </a:p>
          </p:txBody>
        </p:sp>
        <p:sp>
          <p:nvSpPr>
            <p:cNvPr id="13" name="bk object 32"/>
            <p:cNvSpPr/>
            <p:nvPr userDrawn="1"/>
          </p:nvSpPr>
          <p:spPr>
            <a:xfrm>
              <a:off x="4458868" y="-11827"/>
              <a:ext cx="4685132" cy="170018"/>
            </a:xfrm>
            <a:custGeom>
              <a:avLst/>
              <a:gdLst/>
              <a:ahLst/>
              <a:cxnLst/>
              <a:rect l="l" t="t" r="r" b="b"/>
              <a:pathLst>
                <a:path w="9391650" h="1413510">
                  <a:moveTo>
                    <a:pt x="9391076" y="0"/>
                  </a:moveTo>
                  <a:lnTo>
                    <a:pt x="2213316" y="0"/>
                  </a:lnTo>
                  <a:lnTo>
                    <a:pt x="0" y="1412929"/>
                  </a:lnTo>
                  <a:lnTo>
                    <a:pt x="9391076" y="1412929"/>
                  </a:lnTo>
                  <a:lnTo>
                    <a:pt x="9391076" y="0"/>
                  </a:lnTo>
                  <a:close/>
                </a:path>
              </a:pathLst>
            </a:custGeom>
            <a:gradFill>
              <a:gsLst>
                <a:gs pos="0">
                  <a:srgbClr val="103064"/>
                </a:gs>
                <a:gs pos="100000">
                  <a:srgbClr val="17468F"/>
                </a:gs>
              </a:gsLst>
              <a:lin ang="0" scaled="0"/>
            </a:gradFill>
          </p:spPr>
          <p:txBody>
            <a:bodyPr wrap="square" lIns="0" tIns="0" rIns="0" bIns="0" rtlCol="0"/>
            <a:lstStyle/>
            <a:p>
              <a:endParaRPr sz="1800"/>
            </a:p>
          </p:txBody>
        </p:sp>
      </p:grpSp>
      <p:pic>
        <p:nvPicPr>
          <p:cNvPr id="16" name="Picture 15" descr="Logos of the U.S. Department of Health and Human Services and Centers for Disease Control and Prevention" title="LOGOS"/>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00327" y="4339941"/>
            <a:ext cx="1254584" cy="719251"/>
          </a:xfrm>
          <a:prstGeom prst="rect">
            <a:avLst/>
          </a:prstGeom>
        </p:spPr>
      </p:pic>
      <p:pic>
        <p:nvPicPr>
          <p:cNvPr id="18" name="Picture 17">
            <a:extLst>
              <a:ext uri="{FF2B5EF4-FFF2-40B4-BE49-F238E27FC236}">
                <a16:creationId xmlns:a16="http://schemas.microsoft.com/office/drawing/2014/main" id="{708E3E0E-8007-4E08-9AE4-D29BCAE7C56D}"/>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20615" r="19754"/>
          <a:stretch/>
        </p:blipFill>
        <p:spPr>
          <a:xfrm>
            <a:off x="5334256" y="175642"/>
            <a:ext cx="3684774" cy="3475844"/>
          </a:xfrm>
          <a:prstGeom prst="rect">
            <a:avLst/>
          </a:prstGeom>
        </p:spPr>
      </p:pic>
    </p:spTree>
    <p:extLst>
      <p:ext uri="{BB962C8B-B14F-4D97-AF65-F5344CB8AC3E}">
        <p14:creationId xmlns:p14="http://schemas.microsoft.com/office/powerpoint/2010/main" val="1954606511"/>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LOSING">
    <p:bg>
      <p:bgPr>
        <a:solidFill>
          <a:schemeClr val="bg2"/>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b="18140"/>
          <a:stretch/>
        </p:blipFill>
        <p:spPr>
          <a:xfrm>
            <a:off x="1956" y="4251555"/>
            <a:ext cx="9144000" cy="883169"/>
          </a:xfrm>
          <a:prstGeom prst="rect">
            <a:avLst/>
          </a:prstGeom>
        </p:spPr>
      </p:pic>
      <p:sp>
        <p:nvSpPr>
          <p:cNvPr id="3" name="TextBox 2"/>
          <p:cNvSpPr txBox="1"/>
          <p:nvPr userDrawn="1"/>
        </p:nvSpPr>
        <p:spPr>
          <a:xfrm>
            <a:off x="127219" y="2746825"/>
            <a:ext cx="6639341" cy="1384995"/>
          </a:xfrm>
          <a:prstGeom prst="rect">
            <a:avLst/>
          </a:prstGeom>
          <a:noFill/>
        </p:spPr>
        <p:txBody>
          <a:bodyPr wrap="square" rtlCol="0">
            <a:spAutoFit/>
          </a:bodyPr>
          <a:lstStyle/>
          <a:p>
            <a:r>
              <a:rPr lang="en-US" sz="1200" dirty="0">
                <a:solidFill>
                  <a:srgbClr val="2D2D2D"/>
                </a:solidFill>
                <a:latin typeface="Calibri" panose="020F0502020204030204" pitchFamily="34" charset="0"/>
              </a:rPr>
              <a:t>For more information, contact CDC</a:t>
            </a:r>
            <a:br>
              <a:rPr lang="en-US" sz="1200" dirty="0">
                <a:solidFill>
                  <a:srgbClr val="2D2D2D"/>
                </a:solidFill>
                <a:latin typeface="Calibri" panose="020F0502020204030204" pitchFamily="34" charset="0"/>
              </a:rPr>
            </a:br>
            <a:r>
              <a:rPr lang="en-US" sz="1200" dirty="0">
                <a:solidFill>
                  <a:srgbClr val="2D2D2D"/>
                </a:solidFill>
                <a:latin typeface="Calibri" panose="020F0502020204030204" pitchFamily="34" charset="0"/>
              </a:rPr>
              <a:t>1-800-CDC-INFO (232-4636)</a:t>
            </a:r>
            <a:br>
              <a:rPr lang="en-US" sz="1200" dirty="0">
                <a:solidFill>
                  <a:srgbClr val="2D2D2D"/>
                </a:solidFill>
                <a:latin typeface="Calibri" panose="020F0502020204030204" pitchFamily="34" charset="0"/>
              </a:rPr>
            </a:br>
            <a:r>
              <a:rPr lang="en-US" sz="1200" dirty="0">
                <a:solidFill>
                  <a:srgbClr val="2D2D2D"/>
                </a:solidFill>
                <a:latin typeface="Calibri" panose="020F0502020204030204" pitchFamily="34" charset="0"/>
              </a:rPr>
              <a:t>TTY:  1-888-232-6348    www.cdc.gov</a:t>
            </a:r>
            <a:br>
              <a:rPr lang="en-US" sz="1200" dirty="0">
                <a:solidFill>
                  <a:srgbClr val="2D2D2D"/>
                </a:solidFill>
                <a:latin typeface="Calibri" panose="020F0502020204030204" pitchFamily="34" charset="0"/>
              </a:rPr>
            </a:br>
            <a:br>
              <a:rPr lang="en-US" sz="1200" dirty="0">
                <a:solidFill>
                  <a:srgbClr val="2D2D2D"/>
                </a:solidFill>
                <a:latin typeface="Calibri" panose="020F0502020204030204" pitchFamily="34" charset="0"/>
              </a:rPr>
            </a:br>
            <a:br>
              <a:rPr lang="en-US" sz="1200" dirty="0">
                <a:solidFill>
                  <a:srgbClr val="2D2D2D"/>
                </a:solidFill>
                <a:latin typeface="Calibri" panose="020F0502020204030204" pitchFamily="34" charset="0"/>
              </a:rPr>
            </a:br>
            <a:r>
              <a:rPr lang="en-US" sz="1200" dirty="0">
                <a:solidFill>
                  <a:srgbClr val="2D2D2D"/>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pic>
        <p:nvPicPr>
          <p:cNvPr id="4" name="Picture 3" descr="Logos of the U.S. Department of Health and Human Services and the Centers for Disease Control and Prevention." title="Logo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4246855"/>
            <a:ext cx="9144000" cy="887868"/>
          </a:xfrm>
          <a:prstGeom prst="rect">
            <a:avLst/>
          </a:prstGeom>
        </p:spPr>
      </p:pic>
      <p:grpSp>
        <p:nvGrpSpPr>
          <p:cNvPr id="2" name="Group 1"/>
          <p:cNvGrpSpPr/>
          <p:nvPr userDrawn="1"/>
        </p:nvGrpSpPr>
        <p:grpSpPr>
          <a:xfrm>
            <a:off x="0" y="4246855"/>
            <a:ext cx="9144000" cy="887868"/>
            <a:chOff x="0" y="-11827"/>
            <a:chExt cx="9144000" cy="170018"/>
          </a:xfrm>
        </p:grpSpPr>
        <p:sp>
          <p:nvSpPr>
            <p:cNvPr id="6" name="bk object 25"/>
            <p:cNvSpPr/>
            <p:nvPr userDrawn="1"/>
          </p:nvSpPr>
          <p:spPr>
            <a:xfrm>
              <a:off x="0" y="-11827"/>
              <a:ext cx="522365" cy="170018"/>
            </a:xfrm>
            <a:custGeom>
              <a:avLst/>
              <a:gdLst/>
              <a:ahLst/>
              <a:cxnLst/>
              <a:rect l="l" t="t" r="r" b="b"/>
              <a:pathLst>
                <a:path w="1047115" h="1413510">
                  <a:moveTo>
                    <a:pt x="1046875" y="0"/>
                  </a:moveTo>
                  <a:lnTo>
                    <a:pt x="0" y="0"/>
                  </a:lnTo>
                  <a:lnTo>
                    <a:pt x="0" y="1412925"/>
                  </a:lnTo>
                  <a:lnTo>
                    <a:pt x="869393" y="1412925"/>
                  </a:lnTo>
                  <a:lnTo>
                    <a:pt x="1046875" y="0"/>
                  </a:lnTo>
                  <a:close/>
                </a:path>
              </a:pathLst>
            </a:custGeom>
            <a:solidFill>
              <a:srgbClr val="103064"/>
            </a:solidFill>
          </p:spPr>
          <p:txBody>
            <a:bodyPr wrap="square" lIns="0" tIns="0" rIns="0" bIns="0" rtlCol="0"/>
            <a:lstStyle/>
            <a:p>
              <a:endParaRPr sz="1800"/>
            </a:p>
          </p:txBody>
        </p:sp>
        <p:sp>
          <p:nvSpPr>
            <p:cNvPr id="7" name="bk object 26"/>
            <p:cNvSpPr/>
            <p:nvPr userDrawn="1"/>
          </p:nvSpPr>
          <p:spPr>
            <a:xfrm>
              <a:off x="340051" y="-11827"/>
              <a:ext cx="863535" cy="170018"/>
            </a:xfrm>
            <a:custGeom>
              <a:avLst/>
              <a:gdLst/>
              <a:ahLst/>
              <a:cxnLst/>
              <a:rect l="l" t="t" r="r" b="b"/>
              <a:pathLst>
                <a:path w="1731010" h="1413510">
                  <a:moveTo>
                    <a:pt x="1730918" y="0"/>
                  </a:moveTo>
                  <a:lnTo>
                    <a:pt x="179633" y="0"/>
                  </a:lnTo>
                  <a:lnTo>
                    <a:pt x="0" y="1412925"/>
                  </a:lnTo>
                  <a:lnTo>
                    <a:pt x="1296345" y="1412925"/>
                  </a:lnTo>
                  <a:lnTo>
                    <a:pt x="1730918" y="0"/>
                  </a:lnTo>
                  <a:close/>
                </a:path>
              </a:pathLst>
            </a:custGeom>
            <a:solidFill>
              <a:srgbClr val="1D56B3"/>
            </a:solidFill>
          </p:spPr>
          <p:txBody>
            <a:bodyPr wrap="square" lIns="0" tIns="0" rIns="0" bIns="0" rtlCol="0"/>
            <a:lstStyle/>
            <a:p>
              <a:endParaRPr sz="1800"/>
            </a:p>
          </p:txBody>
        </p:sp>
        <p:sp>
          <p:nvSpPr>
            <p:cNvPr id="8" name="bk object 27"/>
            <p:cNvSpPr/>
            <p:nvPr userDrawn="1"/>
          </p:nvSpPr>
          <p:spPr>
            <a:xfrm>
              <a:off x="878274" y="-11827"/>
              <a:ext cx="1343452" cy="170018"/>
            </a:xfrm>
            <a:custGeom>
              <a:avLst/>
              <a:gdLst/>
              <a:ahLst/>
              <a:cxnLst/>
              <a:rect l="l" t="t" r="r" b="b"/>
              <a:pathLst>
                <a:path w="2693035" h="1413510">
                  <a:moveTo>
                    <a:pt x="2692774" y="0"/>
                  </a:moveTo>
                  <a:lnTo>
                    <a:pt x="435654" y="0"/>
                  </a:lnTo>
                  <a:lnTo>
                    <a:pt x="0" y="1412925"/>
                  </a:lnTo>
                  <a:lnTo>
                    <a:pt x="1878492" y="1412925"/>
                  </a:lnTo>
                  <a:lnTo>
                    <a:pt x="2692774" y="0"/>
                  </a:lnTo>
                  <a:close/>
                </a:path>
              </a:pathLst>
            </a:custGeom>
            <a:solidFill>
              <a:srgbClr val="103064"/>
            </a:solidFill>
          </p:spPr>
          <p:txBody>
            <a:bodyPr wrap="square" lIns="0" tIns="0" rIns="0" bIns="0" rtlCol="0"/>
            <a:lstStyle/>
            <a:p>
              <a:endParaRPr sz="1800"/>
            </a:p>
          </p:txBody>
        </p:sp>
        <p:sp>
          <p:nvSpPr>
            <p:cNvPr id="9" name="bk object 28"/>
            <p:cNvSpPr/>
            <p:nvPr userDrawn="1"/>
          </p:nvSpPr>
          <p:spPr>
            <a:xfrm>
              <a:off x="1654598" y="-11827"/>
              <a:ext cx="1362458" cy="170018"/>
            </a:xfrm>
            <a:custGeom>
              <a:avLst/>
              <a:gdLst/>
              <a:ahLst/>
              <a:cxnLst/>
              <a:rect l="l" t="t" r="r" b="b"/>
              <a:pathLst>
                <a:path w="2731134" h="1413510">
                  <a:moveTo>
                    <a:pt x="2730969" y="0"/>
                  </a:moveTo>
                  <a:lnTo>
                    <a:pt x="816445" y="0"/>
                  </a:lnTo>
                  <a:lnTo>
                    <a:pt x="0" y="1412925"/>
                  </a:lnTo>
                  <a:lnTo>
                    <a:pt x="1593978" y="1412925"/>
                  </a:lnTo>
                  <a:lnTo>
                    <a:pt x="2730969" y="0"/>
                  </a:lnTo>
                  <a:close/>
                </a:path>
              </a:pathLst>
            </a:custGeom>
            <a:solidFill>
              <a:srgbClr val="1E59B8"/>
            </a:solidFill>
          </p:spPr>
          <p:txBody>
            <a:bodyPr wrap="square" lIns="0" tIns="0" rIns="0" bIns="0" rtlCol="0"/>
            <a:lstStyle/>
            <a:p>
              <a:endParaRPr sz="1800"/>
            </a:p>
          </p:txBody>
        </p:sp>
        <p:sp>
          <p:nvSpPr>
            <p:cNvPr id="10" name="bk object 29"/>
            <p:cNvSpPr/>
            <p:nvPr userDrawn="1"/>
          </p:nvSpPr>
          <p:spPr>
            <a:xfrm>
              <a:off x="2304805" y="-11827"/>
              <a:ext cx="937659" cy="170018"/>
            </a:xfrm>
            <a:custGeom>
              <a:avLst/>
              <a:gdLst/>
              <a:ahLst/>
              <a:cxnLst/>
              <a:rect l="l" t="t" r="r" b="b"/>
              <a:pathLst>
                <a:path w="1879600" h="1413510">
                  <a:moveTo>
                    <a:pt x="1879368" y="0"/>
                  </a:moveTo>
                  <a:lnTo>
                    <a:pt x="1140221" y="0"/>
                  </a:lnTo>
                  <a:lnTo>
                    <a:pt x="0" y="1412925"/>
                  </a:lnTo>
                  <a:lnTo>
                    <a:pt x="621900" y="1412925"/>
                  </a:lnTo>
                  <a:lnTo>
                    <a:pt x="1879368" y="0"/>
                  </a:lnTo>
                  <a:close/>
                </a:path>
              </a:pathLst>
            </a:custGeom>
            <a:solidFill>
              <a:srgbClr val="17468F"/>
            </a:solidFill>
          </p:spPr>
          <p:txBody>
            <a:bodyPr wrap="square" lIns="0" tIns="0" rIns="0" bIns="0" rtlCol="0"/>
            <a:lstStyle/>
            <a:p>
              <a:endParaRPr sz="1800"/>
            </a:p>
          </p:txBody>
        </p:sp>
        <p:sp>
          <p:nvSpPr>
            <p:cNvPr id="11" name="bk object 30"/>
            <p:cNvSpPr/>
            <p:nvPr userDrawn="1"/>
          </p:nvSpPr>
          <p:spPr>
            <a:xfrm>
              <a:off x="2554809" y="-11827"/>
              <a:ext cx="2483849" cy="170018"/>
            </a:xfrm>
            <a:custGeom>
              <a:avLst/>
              <a:gdLst/>
              <a:ahLst/>
              <a:cxnLst/>
              <a:rect l="l" t="t" r="r" b="b"/>
              <a:pathLst>
                <a:path w="4979034" h="1413510">
                  <a:moveTo>
                    <a:pt x="4978576" y="0"/>
                  </a:moveTo>
                  <a:lnTo>
                    <a:pt x="1262846" y="0"/>
                  </a:lnTo>
                  <a:lnTo>
                    <a:pt x="0" y="1412925"/>
                  </a:lnTo>
                  <a:lnTo>
                    <a:pt x="3093828" y="1412925"/>
                  </a:lnTo>
                  <a:lnTo>
                    <a:pt x="4978576" y="0"/>
                  </a:lnTo>
                  <a:close/>
                </a:path>
              </a:pathLst>
            </a:custGeom>
            <a:solidFill>
              <a:srgbClr val="1E59B8"/>
            </a:solidFill>
          </p:spPr>
          <p:txBody>
            <a:bodyPr wrap="square" lIns="0" tIns="0" rIns="0" bIns="0" rtlCol="0"/>
            <a:lstStyle/>
            <a:p>
              <a:endParaRPr sz="1800"/>
            </a:p>
          </p:txBody>
        </p:sp>
        <p:sp>
          <p:nvSpPr>
            <p:cNvPr id="12" name="bk object 31"/>
            <p:cNvSpPr/>
            <p:nvPr userDrawn="1"/>
          </p:nvSpPr>
          <p:spPr>
            <a:xfrm>
              <a:off x="3835845" y="-11827"/>
              <a:ext cx="1915234" cy="170018"/>
            </a:xfrm>
            <a:custGeom>
              <a:avLst/>
              <a:gdLst/>
              <a:ahLst/>
              <a:cxnLst/>
              <a:rect l="l" t="t" r="r" b="b"/>
              <a:pathLst>
                <a:path w="3839209" h="1413510">
                  <a:moveTo>
                    <a:pt x="3838727" y="0"/>
                  </a:moveTo>
                  <a:lnTo>
                    <a:pt x="1891189" y="0"/>
                  </a:lnTo>
                  <a:lnTo>
                    <a:pt x="0" y="1412925"/>
                  </a:lnTo>
                  <a:lnTo>
                    <a:pt x="1625414" y="1412925"/>
                  </a:lnTo>
                  <a:lnTo>
                    <a:pt x="3838727" y="0"/>
                  </a:lnTo>
                  <a:close/>
                </a:path>
              </a:pathLst>
            </a:custGeom>
            <a:solidFill>
              <a:srgbClr val="536DB3"/>
            </a:solidFill>
          </p:spPr>
          <p:txBody>
            <a:bodyPr wrap="square" lIns="0" tIns="0" rIns="0" bIns="0" rtlCol="0"/>
            <a:lstStyle/>
            <a:p>
              <a:endParaRPr sz="1800"/>
            </a:p>
          </p:txBody>
        </p:sp>
        <p:sp>
          <p:nvSpPr>
            <p:cNvPr id="13" name="bk object 32"/>
            <p:cNvSpPr/>
            <p:nvPr userDrawn="1"/>
          </p:nvSpPr>
          <p:spPr>
            <a:xfrm>
              <a:off x="4458868" y="-11827"/>
              <a:ext cx="4685132" cy="170018"/>
            </a:xfrm>
            <a:custGeom>
              <a:avLst/>
              <a:gdLst/>
              <a:ahLst/>
              <a:cxnLst/>
              <a:rect l="l" t="t" r="r" b="b"/>
              <a:pathLst>
                <a:path w="9391650" h="1413510">
                  <a:moveTo>
                    <a:pt x="9391076" y="0"/>
                  </a:moveTo>
                  <a:lnTo>
                    <a:pt x="2213316" y="0"/>
                  </a:lnTo>
                  <a:lnTo>
                    <a:pt x="0" y="1412929"/>
                  </a:lnTo>
                  <a:lnTo>
                    <a:pt x="9391076" y="1412929"/>
                  </a:lnTo>
                  <a:lnTo>
                    <a:pt x="9391076" y="0"/>
                  </a:lnTo>
                  <a:close/>
                </a:path>
              </a:pathLst>
            </a:custGeom>
            <a:gradFill>
              <a:gsLst>
                <a:gs pos="0">
                  <a:srgbClr val="103064"/>
                </a:gs>
                <a:gs pos="100000">
                  <a:srgbClr val="17468F"/>
                </a:gs>
              </a:gsLst>
              <a:lin ang="0" scaled="0"/>
            </a:gradFill>
          </p:spPr>
          <p:txBody>
            <a:bodyPr wrap="square" lIns="0" tIns="0" rIns="0" bIns="0" rtlCol="0"/>
            <a:lstStyle/>
            <a:p>
              <a:endParaRPr sz="1800"/>
            </a:p>
          </p:txBody>
        </p:sp>
      </p:grpSp>
      <p:pic>
        <p:nvPicPr>
          <p:cNvPr id="16" name="Picture 15" descr="Logos of the U.S. Department of Health and Human Services and Centers for Disease Control and Prevention" title="LOGOS"/>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00327" y="4339941"/>
            <a:ext cx="1254584" cy="719251"/>
          </a:xfrm>
          <a:prstGeom prst="rect">
            <a:avLst/>
          </a:prstGeom>
        </p:spPr>
      </p:pic>
      <p:pic>
        <p:nvPicPr>
          <p:cNvPr id="17" name="Picture 16">
            <a:extLst>
              <a:ext uri="{FF2B5EF4-FFF2-40B4-BE49-F238E27FC236}">
                <a16:creationId xmlns:a16="http://schemas.microsoft.com/office/drawing/2014/main" id="{52A43ECC-BBFF-4967-9F45-5667FFC0EE1F}"/>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0"/>
            <a:ext cx="9144000" cy="2543820"/>
          </a:xfrm>
          <a:prstGeom prst="rect">
            <a:avLst/>
          </a:prstGeom>
        </p:spPr>
      </p:pic>
    </p:spTree>
    <p:extLst>
      <p:ext uri="{BB962C8B-B14F-4D97-AF65-F5344CB8AC3E}">
        <p14:creationId xmlns:p14="http://schemas.microsoft.com/office/powerpoint/2010/main" val="397565978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15" y="0"/>
            <a:ext cx="9130369" cy="5143500"/>
          </a:xfrm>
          <a:prstGeom prst="rect">
            <a:avLst/>
          </a:prstGeom>
        </p:spPr>
      </p:pic>
      <p:sp>
        <p:nvSpPr>
          <p:cNvPr id="2" name="Title 1"/>
          <p:cNvSpPr>
            <a:spLocks noGrp="1"/>
          </p:cNvSpPr>
          <p:nvPr>
            <p:ph type="ctrTitle"/>
          </p:nvPr>
        </p:nvSpPr>
        <p:spPr>
          <a:xfrm>
            <a:off x="685800" y="1391145"/>
            <a:ext cx="7772400" cy="1102519"/>
          </a:xfrm>
        </p:spPr>
        <p:txBody>
          <a:bodyPr/>
          <a:lstStyle>
            <a:lvl1pPr algn="l">
              <a:defRPr>
                <a:solidFill>
                  <a:srgbClr val="0057B8"/>
                </a:solidFill>
              </a:defRPr>
            </a:lvl1pPr>
          </a:lstStyle>
          <a:p>
            <a:r>
              <a:rPr lang="en-US" dirty="0"/>
              <a:t>Click to edit Master title style</a:t>
            </a:r>
          </a:p>
        </p:txBody>
      </p:sp>
      <p:sp>
        <p:nvSpPr>
          <p:cNvPr id="3" name="Subtitle 2"/>
          <p:cNvSpPr>
            <a:spLocks noGrp="1"/>
          </p:cNvSpPr>
          <p:nvPr>
            <p:ph type="subTitle" idx="1"/>
          </p:nvPr>
        </p:nvSpPr>
        <p:spPr>
          <a:xfrm>
            <a:off x="685800" y="2493664"/>
            <a:ext cx="6400800" cy="656566"/>
          </a:xfrm>
        </p:spPr>
        <p:txBody>
          <a:bodyPr>
            <a:normAutofit/>
          </a:bodyPr>
          <a:lstStyle>
            <a:lvl1pPr marL="0" indent="0" algn="l">
              <a:buNone/>
              <a:defRPr sz="2400">
                <a:solidFill>
                  <a:srgbClr val="0057B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14206" y="4441381"/>
            <a:ext cx="2118921" cy="517016"/>
          </a:xfrm>
          <a:prstGeom prst="rect">
            <a:avLst/>
          </a:prstGeom>
        </p:spPr>
      </p:pic>
      <p:pic>
        <p:nvPicPr>
          <p:cNvPr id="8" name="Picture 7">
            <a:extLst>
              <a:ext uri="{FF2B5EF4-FFF2-40B4-BE49-F238E27FC236}">
                <a16:creationId xmlns:a16="http://schemas.microsoft.com/office/drawing/2014/main" id="{A0D990ED-04BE-0641-AE9A-FB8B06B51C6B}"/>
              </a:ext>
            </a:extLst>
          </p:cNvPr>
          <p:cNvPicPr>
            <a:picLocks noChangeAspect="1"/>
          </p:cNvPicPr>
          <p:nvPr userDrawn="1"/>
        </p:nvPicPr>
        <p:blipFill>
          <a:blip r:embed="rId4"/>
          <a:stretch>
            <a:fillRect/>
          </a:stretch>
        </p:blipFill>
        <p:spPr>
          <a:xfrm>
            <a:off x="6347820" y="4368614"/>
            <a:ext cx="1791557" cy="358311"/>
          </a:xfrm>
          <a:prstGeom prst="rect">
            <a:avLst/>
          </a:prstGeom>
        </p:spPr>
      </p:pic>
    </p:spTree>
    <p:extLst>
      <p:ext uri="{BB962C8B-B14F-4D97-AF65-F5344CB8AC3E}">
        <p14:creationId xmlns:p14="http://schemas.microsoft.com/office/powerpoint/2010/main" val="3196082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15" y="0"/>
            <a:ext cx="9130369" cy="5143499"/>
          </a:xfrm>
          <a:prstGeom prst="rect">
            <a:avLst/>
          </a:prstGeom>
        </p:spPr>
      </p:pic>
      <p:sp>
        <p:nvSpPr>
          <p:cNvPr id="2" name="Title 1"/>
          <p:cNvSpPr>
            <a:spLocks noGrp="1"/>
          </p:cNvSpPr>
          <p:nvPr>
            <p:ph type="ctrTitle"/>
          </p:nvPr>
        </p:nvSpPr>
        <p:spPr>
          <a:xfrm>
            <a:off x="685800" y="1391145"/>
            <a:ext cx="7772400" cy="1102519"/>
          </a:xfrm>
        </p:spPr>
        <p:txBody>
          <a:bodyPr/>
          <a:lstStyle>
            <a:lvl1pPr algn="l">
              <a:defRPr>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85800" y="2493664"/>
            <a:ext cx="6400800" cy="656566"/>
          </a:xfr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412172" y="4313478"/>
            <a:ext cx="2118921" cy="517016"/>
          </a:xfrm>
          <a:prstGeom prst="rect">
            <a:avLst/>
          </a:prstGeom>
        </p:spPr>
      </p:pic>
    </p:spTree>
    <p:extLst>
      <p:ext uri="{BB962C8B-B14F-4D97-AF65-F5344CB8AC3E}">
        <p14:creationId xmlns:p14="http://schemas.microsoft.com/office/powerpoint/2010/main" val="3482885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15" y="0"/>
            <a:ext cx="9130369" cy="5143500"/>
          </a:xfrm>
          <a:prstGeom prst="rect">
            <a:avLst/>
          </a:prstGeom>
        </p:spPr>
      </p:pic>
      <p:sp>
        <p:nvSpPr>
          <p:cNvPr id="2" name="Title 1"/>
          <p:cNvSpPr>
            <a:spLocks noGrp="1"/>
          </p:cNvSpPr>
          <p:nvPr>
            <p:ph type="title"/>
          </p:nvPr>
        </p:nvSpPr>
        <p:spPr>
          <a:xfrm>
            <a:off x="457200" y="642860"/>
            <a:ext cx="8229600" cy="857250"/>
          </a:xfrm>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3"/>
          <p:cNvSpPr>
            <a:spLocks noGrp="1"/>
          </p:cNvSpPr>
          <p:nvPr>
            <p:ph type="sldNum" sz="quarter" idx="12"/>
          </p:nvPr>
        </p:nvSpPr>
        <p:spPr>
          <a:xfrm>
            <a:off x="7839798" y="4707258"/>
            <a:ext cx="847002" cy="273844"/>
          </a:xfrm>
        </p:spPr>
        <p:txBody>
          <a:bodyPr/>
          <a:lstStyle>
            <a:lvl1pPr>
              <a:defRPr>
                <a:solidFill>
                  <a:schemeClr val="tx2"/>
                </a:solidFill>
              </a:defRPr>
            </a:lvl1pPr>
          </a:lstStyle>
          <a:p>
            <a:fld id="{90697F67-DBC2-5647-A4F3-F8F988D5EBAA}" type="slidenum">
              <a:rPr lang="en-US" smtClean="0"/>
              <a:pPr/>
              <a:t>‹#›</a:t>
            </a:fld>
            <a:endParaRPr lang="en-US" dirty="0"/>
          </a:p>
        </p:txBody>
      </p:sp>
      <p:pic>
        <p:nvPicPr>
          <p:cNvPr id="5" name="Picture 4">
            <a:extLst>
              <a:ext uri="{FF2B5EF4-FFF2-40B4-BE49-F238E27FC236}">
                <a16:creationId xmlns:a16="http://schemas.microsoft.com/office/drawing/2014/main" id="{505DA257-2E95-C34C-985D-0C7D669BA908}"/>
              </a:ext>
            </a:extLst>
          </p:cNvPr>
          <p:cNvPicPr>
            <a:picLocks noChangeAspect="1"/>
          </p:cNvPicPr>
          <p:nvPr userDrawn="1"/>
        </p:nvPicPr>
        <p:blipFill>
          <a:blip r:embed="rId3"/>
          <a:stretch>
            <a:fillRect/>
          </a:stretch>
        </p:blipFill>
        <p:spPr>
          <a:xfrm>
            <a:off x="6110739" y="283340"/>
            <a:ext cx="1940185" cy="388037"/>
          </a:xfrm>
          <a:prstGeom prst="rect">
            <a:avLst/>
          </a:prstGeom>
        </p:spPr>
      </p:pic>
    </p:spTree>
    <p:extLst>
      <p:ext uri="{BB962C8B-B14F-4D97-AF65-F5344CB8AC3E}">
        <p14:creationId xmlns:p14="http://schemas.microsoft.com/office/powerpoint/2010/main" val="3911232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75" y="0"/>
            <a:ext cx="9127448" cy="5143500"/>
          </a:xfrm>
          <a:prstGeom prst="rect">
            <a:avLst/>
          </a:prstGeom>
        </p:spPr>
      </p:pic>
      <p:sp>
        <p:nvSpPr>
          <p:cNvPr id="2" name="Title 1"/>
          <p:cNvSpPr>
            <a:spLocks noGrp="1"/>
          </p:cNvSpPr>
          <p:nvPr>
            <p:ph type="title"/>
          </p:nvPr>
        </p:nvSpPr>
        <p:spPr>
          <a:xfrm>
            <a:off x="457200" y="642860"/>
            <a:ext cx="8229600" cy="857250"/>
          </a:xfrm>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3"/>
          <p:cNvSpPr>
            <a:spLocks noGrp="1"/>
          </p:cNvSpPr>
          <p:nvPr>
            <p:ph type="sldNum" sz="quarter" idx="12"/>
          </p:nvPr>
        </p:nvSpPr>
        <p:spPr>
          <a:xfrm>
            <a:off x="7839798" y="4707258"/>
            <a:ext cx="847002" cy="273844"/>
          </a:xfrm>
        </p:spPr>
        <p:txBody>
          <a:bodyPr/>
          <a:lstStyle>
            <a:lvl1pPr>
              <a:defRPr>
                <a:solidFill>
                  <a:schemeClr val="tx2"/>
                </a:solidFill>
              </a:defRPr>
            </a:lvl1pPr>
          </a:lstStyle>
          <a:p>
            <a:fld id="{90697F67-DBC2-5647-A4F3-F8F988D5EBAA}" type="slidenum">
              <a:rPr lang="en-US" smtClean="0"/>
              <a:pPr/>
              <a:t>‹#›</a:t>
            </a:fld>
            <a:endParaRPr lang="en-US" dirty="0"/>
          </a:p>
        </p:txBody>
      </p:sp>
      <p:pic>
        <p:nvPicPr>
          <p:cNvPr id="5" name="Picture 4">
            <a:extLst>
              <a:ext uri="{FF2B5EF4-FFF2-40B4-BE49-F238E27FC236}">
                <a16:creationId xmlns:a16="http://schemas.microsoft.com/office/drawing/2014/main" id="{4036D762-3859-9D4D-82F0-EEB4696F4AFA}"/>
              </a:ext>
            </a:extLst>
          </p:cNvPr>
          <p:cNvPicPr>
            <a:picLocks noChangeAspect="1"/>
          </p:cNvPicPr>
          <p:nvPr userDrawn="1"/>
        </p:nvPicPr>
        <p:blipFill>
          <a:blip r:embed="rId3"/>
          <a:stretch>
            <a:fillRect/>
          </a:stretch>
        </p:blipFill>
        <p:spPr>
          <a:xfrm>
            <a:off x="6120108" y="294385"/>
            <a:ext cx="1860769" cy="372153"/>
          </a:xfrm>
          <a:prstGeom prst="rect">
            <a:avLst/>
          </a:prstGeom>
        </p:spPr>
      </p:pic>
    </p:spTree>
    <p:extLst>
      <p:ext uri="{BB962C8B-B14F-4D97-AF65-F5344CB8AC3E}">
        <p14:creationId xmlns:p14="http://schemas.microsoft.com/office/powerpoint/2010/main" val="2893969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15" y="0"/>
            <a:ext cx="9130369" cy="5143500"/>
          </a:xfrm>
          <a:prstGeom prst="rect">
            <a:avLst/>
          </a:prstGeom>
        </p:spPr>
      </p:pic>
      <p:sp>
        <p:nvSpPr>
          <p:cNvPr id="2" name="Title 1"/>
          <p:cNvSpPr>
            <a:spLocks noGrp="1"/>
          </p:cNvSpPr>
          <p:nvPr>
            <p:ph type="title"/>
          </p:nvPr>
        </p:nvSpPr>
        <p:spPr>
          <a:xfrm>
            <a:off x="457200" y="530532"/>
            <a:ext cx="8229600" cy="857250"/>
          </a:xfrm>
        </p:spPr>
        <p:txBody>
          <a:bodyPr/>
          <a:lstStyle/>
          <a:p>
            <a:r>
              <a:rPr lang="en-US"/>
              <a:t>Click to edit Master title style</a:t>
            </a:r>
          </a:p>
        </p:txBody>
      </p:sp>
      <p:sp>
        <p:nvSpPr>
          <p:cNvPr id="3" name="Content Placeholder 2"/>
          <p:cNvSpPr>
            <a:spLocks noGrp="1"/>
          </p:cNvSpPr>
          <p:nvPr>
            <p:ph sz="half" idx="1"/>
          </p:nvPr>
        </p:nvSpPr>
        <p:spPr>
          <a:xfrm>
            <a:off x="457200" y="133719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719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3"/>
          <p:cNvSpPr>
            <a:spLocks noGrp="1"/>
          </p:cNvSpPr>
          <p:nvPr>
            <p:ph type="sldNum" sz="quarter" idx="12"/>
          </p:nvPr>
        </p:nvSpPr>
        <p:spPr>
          <a:xfrm>
            <a:off x="7839798" y="4707258"/>
            <a:ext cx="847002" cy="273844"/>
          </a:xfrm>
        </p:spPr>
        <p:txBody>
          <a:bodyPr/>
          <a:lstStyle>
            <a:lvl1pPr>
              <a:defRPr>
                <a:solidFill>
                  <a:schemeClr val="tx2"/>
                </a:solidFill>
              </a:defRPr>
            </a:lvl1pPr>
          </a:lstStyle>
          <a:p>
            <a:fld id="{90697F67-DBC2-5647-A4F3-F8F988D5EBAA}" type="slidenum">
              <a:rPr lang="en-US" smtClean="0"/>
              <a:pPr/>
              <a:t>‹#›</a:t>
            </a:fld>
            <a:endParaRPr lang="en-US" dirty="0"/>
          </a:p>
        </p:txBody>
      </p:sp>
      <p:pic>
        <p:nvPicPr>
          <p:cNvPr id="6" name="Picture 5">
            <a:extLst>
              <a:ext uri="{FF2B5EF4-FFF2-40B4-BE49-F238E27FC236}">
                <a16:creationId xmlns:a16="http://schemas.microsoft.com/office/drawing/2014/main" id="{DB2D616B-B8F6-714D-BFD0-058241B1D8C4}"/>
              </a:ext>
            </a:extLst>
          </p:cNvPr>
          <p:cNvPicPr>
            <a:picLocks noChangeAspect="1"/>
          </p:cNvPicPr>
          <p:nvPr userDrawn="1"/>
        </p:nvPicPr>
        <p:blipFill>
          <a:blip r:embed="rId3"/>
          <a:stretch>
            <a:fillRect/>
          </a:stretch>
        </p:blipFill>
        <p:spPr>
          <a:xfrm>
            <a:off x="6179645" y="246774"/>
            <a:ext cx="1961685" cy="392337"/>
          </a:xfrm>
          <a:prstGeom prst="rect">
            <a:avLst/>
          </a:prstGeom>
        </p:spPr>
      </p:pic>
    </p:spTree>
    <p:extLst>
      <p:ext uri="{BB962C8B-B14F-4D97-AF65-F5344CB8AC3E}">
        <p14:creationId xmlns:p14="http://schemas.microsoft.com/office/powerpoint/2010/main" val="3430690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75" y="0"/>
            <a:ext cx="9127448" cy="5143500"/>
          </a:xfrm>
          <a:prstGeom prst="rect">
            <a:avLst/>
          </a:prstGeom>
        </p:spPr>
      </p:pic>
      <p:sp>
        <p:nvSpPr>
          <p:cNvPr id="2" name="Title 1"/>
          <p:cNvSpPr>
            <a:spLocks noGrp="1"/>
          </p:cNvSpPr>
          <p:nvPr>
            <p:ph type="title"/>
          </p:nvPr>
        </p:nvSpPr>
        <p:spPr>
          <a:xfrm>
            <a:off x="457200" y="530532"/>
            <a:ext cx="8229600" cy="857250"/>
          </a:xfrm>
        </p:spPr>
        <p:txBody>
          <a:bodyPr/>
          <a:lstStyle/>
          <a:p>
            <a:r>
              <a:rPr lang="en-US"/>
              <a:t>Click to edit Master title style</a:t>
            </a:r>
          </a:p>
        </p:txBody>
      </p:sp>
      <p:sp>
        <p:nvSpPr>
          <p:cNvPr id="3" name="Content Placeholder 2"/>
          <p:cNvSpPr>
            <a:spLocks noGrp="1"/>
          </p:cNvSpPr>
          <p:nvPr>
            <p:ph sz="half" idx="1"/>
          </p:nvPr>
        </p:nvSpPr>
        <p:spPr>
          <a:xfrm>
            <a:off x="457200" y="133719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719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3"/>
          <p:cNvSpPr>
            <a:spLocks noGrp="1"/>
          </p:cNvSpPr>
          <p:nvPr>
            <p:ph type="sldNum" sz="quarter" idx="12"/>
          </p:nvPr>
        </p:nvSpPr>
        <p:spPr>
          <a:xfrm>
            <a:off x="7839798" y="4707258"/>
            <a:ext cx="847002" cy="273844"/>
          </a:xfrm>
        </p:spPr>
        <p:txBody>
          <a:bodyPr/>
          <a:lstStyle>
            <a:lvl1pPr>
              <a:defRPr>
                <a:solidFill>
                  <a:schemeClr val="tx2"/>
                </a:solidFill>
              </a:defRPr>
            </a:lvl1pPr>
          </a:lstStyle>
          <a:p>
            <a:fld id="{90697F67-DBC2-5647-A4F3-F8F988D5EBAA}" type="slidenum">
              <a:rPr lang="en-US" smtClean="0"/>
              <a:pPr/>
              <a:t>‹#›</a:t>
            </a:fld>
            <a:endParaRPr lang="en-US" dirty="0"/>
          </a:p>
        </p:txBody>
      </p:sp>
      <p:pic>
        <p:nvPicPr>
          <p:cNvPr id="10" name="Picture 9">
            <a:extLst>
              <a:ext uri="{FF2B5EF4-FFF2-40B4-BE49-F238E27FC236}">
                <a16:creationId xmlns:a16="http://schemas.microsoft.com/office/drawing/2014/main" id="{D1EBBD61-6F8F-4946-AB1E-B0A6FFA51BF0}"/>
              </a:ext>
            </a:extLst>
          </p:cNvPr>
          <p:cNvPicPr>
            <a:picLocks noChangeAspect="1"/>
          </p:cNvPicPr>
          <p:nvPr userDrawn="1"/>
        </p:nvPicPr>
        <p:blipFill>
          <a:blip r:embed="rId3"/>
          <a:stretch>
            <a:fillRect/>
          </a:stretch>
        </p:blipFill>
        <p:spPr>
          <a:xfrm>
            <a:off x="6179645" y="246774"/>
            <a:ext cx="1961685" cy="392337"/>
          </a:xfrm>
          <a:prstGeom prst="rect">
            <a:avLst/>
          </a:prstGeom>
        </p:spPr>
      </p:pic>
    </p:spTree>
    <p:extLst>
      <p:ext uri="{BB962C8B-B14F-4D97-AF65-F5344CB8AC3E}">
        <p14:creationId xmlns:p14="http://schemas.microsoft.com/office/powerpoint/2010/main" val="1750631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8" name="Slide Number Placeholder 3"/>
          <p:cNvSpPr>
            <a:spLocks noGrp="1"/>
          </p:cNvSpPr>
          <p:nvPr>
            <p:ph type="sldNum" sz="quarter" idx="12"/>
          </p:nvPr>
        </p:nvSpPr>
        <p:spPr>
          <a:xfrm>
            <a:off x="8070989" y="4707258"/>
            <a:ext cx="847002" cy="273844"/>
          </a:xfrm>
        </p:spPr>
        <p:txBody>
          <a:bodyPr/>
          <a:lstStyle>
            <a:lvl1pPr>
              <a:defRPr>
                <a:solidFill>
                  <a:schemeClr val="tx2"/>
                </a:solidFill>
              </a:defRPr>
            </a:lvl1pPr>
          </a:lstStyle>
          <a:p>
            <a:fld id="{90697F67-DBC2-5647-A4F3-F8F988D5EBAA}" type="slidenum">
              <a:rPr lang="en-US" smtClean="0"/>
              <a:pPr/>
              <a:t>‹#›</a:t>
            </a:fld>
            <a:endParaRPr lang="en-US" dirty="0"/>
          </a:p>
        </p:txBody>
      </p:sp>
      <p:pic>
        <p:nvPicPr>
          <p:cNvPr id="4" name="Picture 3">
            <a:extLst>
              <a:ext uri="{FF2B5EF4-FFF2-40B4-BE49-F238E27FC236}">
                <a16:creationId xmlns:a16="http://schemas.microsoft.com/office/drawing/2014/main" id="{2659E093-B438-144B-AE67-8AD3BAD0EE54}"/>
              </a:ext>
            </a:extLst>
          </p:cNvPr>
          <p:cNvPicPr>
            <a:picLocks noChangeAspect="1"/>
          </p:cNvPicPr>
          <p:nvPr userDrawn="1"/>
        </p:nvPicPr>
        <p:blipFill>
          <a:blip r:embed="rId2"/>
          <a:stretch>
            <a:fillRect/>
          </a:stretch>
        </p:blipFill>
        <p:spPr>
          <a:xfrm>
            <a:off x="104666" y="4588765"/>
            <a:ext cx="1961685" cy="392337"/>
          </a:xfrm>
          <a:prstGeom prst="rect">
            <a:avLst/>
          </a:prstGeom>
        </p:spPr>
      </p:pic>
    </p:spTree>
    <p:extLst>
      <p:ext uri="{BB962C8B-B14F-4D97-AF65-F5344CB8AC3E}">
        <p14:creationId xmlns:p14="http://schemas.microsoft.com/office/powerpoint/2010/main" val="878649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Slide Number Placeholder 3"/>
          <p:cNvSpPr>
            <a:spLocks noGrp="1"/>
          </p:cNvSpPr>
          <p:nvPr>
            <p:ph type="sldNum" sz="quarter" idx="12"/>
          </p:nvPr>
        </p:nvSpPr>
        <p:spPr>
          <a:xfrm>
            <a:off x="8070989" y="4707258"/>
            <a:ext cx="847002" cy="273844"/>
          </a:xfrm>
        </p:spPr>
        <p:txBody>
          <a:bodyPr/>
          <a:lstStyle>
            <a:lvl1pPr>
              <a:defRPr>
                <a:solidFill>
                  <a:schemeClr val="tx2"/>
                </a:solidFill>
              </a:defRPr>
            </a:lvl1pPr>
          </a:lstStyle>
          <a:p>
            <a:fld id="{90697F67-DBC2-5647-A4F3-F8F988D5EBAA}" type="slidenum">
              <a:rPr lang="en-US" smtClean="0"/>
              <a:pPr/>
              <a:t>‹#›</a:t>
            </a:fld>
            <a:endParaRPr lang="en-US" dirty="0"/>
          </a:p>
        </p:txBody>
      </p:sp>
      <p:pic>
        <p:nvPicPr>
          <p:cNvPr id="8" name="Picture 7">
            <a:extLst>
              <a:ext uri="{FF2B5EF4-FFF2-40B4-BE49-F238E27FC236}">
                <a16:creationId xmlns:a16="http://schemas.microsoft.com/office/drawing/2014/main" id="{D2D4B592-A60A-C54A-B416-C1F4E7BE2251}"/>
              </a:ext>
            </a:extLst>
          </p:cNvPr>
          <p:cNvPicPr>
            <a:picLocks noChangeAspect="1"/>
          </p:cNvPicPr>
          <p:nvPr userDrawn="1"/>
        </p:nvPicPr>
        <p:blipFill>
          <a:blip r:embed="rId2"/>
          <a:stretch>
            <a:fillRect/>
          </a:stretch>
        </p:blipFill>
        <p:spPr>
          <a:xfrm>
            <a:off x="83645" y="4588765"/>
            <a:ext cx="1961685" cy="392337"/>
          </a:xfrm>
          <a:prstGeom prst="rect">
            <a:avLst/>
          </a:prstGeom>
        </p:spPr>
      </p:pic>
    </p:spTree>
    <p:extLst>
      <p:ext uri="{BB962C8B-B14F-4D97-AF65-F5344CB8AC3E}">
        <p14:creationId xmlns:p14="http://schemas.microsoft.com/office/powerpoint/2010/main" val="2368454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theme" Target="../theme/theme2.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93492"/>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500110"/>
            <a:ext cx="8229600" cy="30945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7113213" y="4707258"/>
            <a:ext cx="847002" cy="273844"/>
          </a:xfrm>
          <a:prstGeom prst="rect">
            <a:avLst/>
          </a:prstGeom>
        </p:spPr>
        <p:txBody>
          <a:bodyPr vert="horz" lIns="91440" tIns="45720" rIns="91440" bIns="45720" rtlCol="0" anchor="ctr"/>
          <a:lstStyle>
            <a:lvl1pPr algn="r">
              <a:defRPr sz="1200">
                <a:solidFill>
                  <a:srgbClr val="0057B8"/>
                </a:solidFill>
                <a:latin typeface="Arial"/>
              </a:defRPr>
            </a:lvl1pPr>
          </a:lstStyle>
          <a:p>
            <a:fld id="{90697F67-DBC2-5647-A4F3-F8F988D5EBAA}" type="slidenum">
              <a:rPr lang="en-US" smtClean="0"/>
              <a:pPr/>
              <a:t>‹#›</a:t>
            </a:fld>
            <a:endParaRPr lang="en-US" dirty="0"/>
          </a:p>
        </p:txBody>
      </p:sp>
    </p:spTree>
    <p:extLst>
      <p:ext uri="{BB962C8B-B14F-4D97-AF65-F5344CB8AC3E}">
        <p14:creationId xmlns:p14="http://schemas.microsoft.com/office/powerpoint/2010/main" val="2919010799"/>
      </p:ext>
    </p:extLst>
  </p:cSld>
  <p:clrMap bg1="lt1" tx1="dk1" bg2="lt2" tx2="dk2" accent1="accent1" accent2="accent2" accent3="accent3" accent4="accent4" accent5="accent5" accent6="accent6" hlink="hlink" folHlink="folHlink"/>
  <p:sldLayoutIdLst>
    <p:sldLayoutId id="2147483649" r:id="rId1"/>
    <p:sldLayoutId id="2147483669" r:id="rId2"/>
    <p:sldLayoutId id="2147483678" r:id="rId3"/>
    <p:sldLayoutId id="2147483661" r:id="rId4"/>
    <p:sldLayoutId id="2147483676" r:id="rId5"/>
    <p:sldLayoutId id="2147483652" r:id="rId6"/>
    <p:sldLayoutId id="2147483677" r:id="rId7"/>
    <p:sldLayoutId id="2147483658" r:id="rId8"/>
    <p:sldLayoutId id="2147483657" r:id="rId9"/>
  </p:sldLayoutIdLst>
  <p:txStyles>
    <p:titleStyle>
      <a:lvl1pPr algn="l" defTabSz="457200" rtl="0" eaLnBrk="1" latinLnBrk="0" hangingPunct="1">
        <a:spcBef>
          <a:spcPct val="0"/>
        </a:spcBef>
        <a:buNone/>
        <a:defRPr sz="4000" kern="1200">
          <a:solidFill>
            <a:srgbClr val="7C878E"/>
          </a:solidFill>
          <a:latin typeface="Arial"/>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628650" y="1370013"/>
            <a:ext cx="7886700" cy="326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393615969"/>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Lst>
  <p:transition>
    <p:fad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panose="020B0503030403020204" pitchFamily="34" charset="0"/>
        </a:defRPr>
      </a:lvl2pPr>
      <a:lvl3pPr algn="ctr" rtl="0" eaLnBrk="0" fontAlgn="base" hangingPunct="0">
        <a:spcBef>
          <a:spcPct val="0"/>
        </a:spcBef>
        <a:spcAft>
          <a:spcPct val="0"/>
        </a:spcAft>
        <a:defRPr sz="4400">
          <a:solidFill>
            <a:schemeClr val="tx1"/>
          </a:solidFill>
          <a:latin typeface="Myriad Web Pro" panose="020B0503030403020204" pitchFamily="34" charset="0"/>
        </a:defRPr>
      </a:lvl3pPr>
      <a:lvl4pPr algn="ctr" rtl="0" eaLnBrk="0" fontAlgn="base" hangingPunct="0">
        <a:spcBef>
          <a:spcPct val="0"/>
        </a:spcBef>
        <a:spcAft>
          <a:spcPct val="0"/>
        </a:spcAft>
        <a:defRPr sz="4400">
          <a:solidFill>
            <a:schemeClr val="tx1"/>
          </a:solidFill>
          <a:latin typeface="Myriad Web Pro" panose="020B0503030403020204" pitchFamily="34" charset="0"/>
        </a:defRPr>
      </a:lvl4pPr>
      <a:lvl5pPr algn="ctr" rtl="0" eaLnBrk="0" fontAlgn="base" hangingPunct="0">
        <a:spcBef>
          <a:spcPct val="0"/>
        </a:spcBef>
        <a:spcAft>
          <a:spcPct val="0"/>
        </a:spcAft>
        <a:defRPr sz="4400">
          <a:solidFill>
            <a:schemeClr val="tx1"/>
          </a:solidFill>
          <a:latin typeface="Myriad Web Pro" panose="020B0503030403020204" pitchFamily="34" charset="0"/>
        </a:defRPr>
      </a:lvl5pPr>
      <a:lvl6pPr marL="457189" algn="ctr" rtl="0" fontAlgn="base">
        <a:spcBef>
          <a:spcPct val="0"/>
        </a:spcBef>
        <a:spcAft>
          <a:spcPct val="0"/>
        </a:spcAft>
        <a:defRPr sz="4400">
          <a:solidFill>
            <a:schemeClr val="tx1"/>
          </a:solidFill>
          <a:latin typeface="Myriad Web Pro" panose="020B0503030403020204" pitchFamily="34" charset="0"/>
        </a:defRPr>
      </a:lvl6pPr>
      <a:lvl7pPr marL="914378" algn="ctr" rtl="0" fontAlgn="base">
        <a:spcBef>
          <a:spcPct val="0"/>
        </a:spcBef>
        <a:spcAft>
          <a:spcPct val="0"/>
        </a:spcAft>
        <a:defRPr sz="4400">
          <a:solidFill>
            <a:schemeClr val="tx1"/>
          </a:solidFill>
          <a:latin typeface="Myriad Web Pro" panose="020B0503030403020204" pitchFamily="34" charset="0"/>
        </a:defRPr>
      </a:lvl7pPr>
      <a:lvl8pPr marL="1371566" algn="ctr" rtl="0" fontAlgn="base">
        <a:spcBef>
          <a:spcPct val="0"/>
        </a:spcBef>
        <a:spcAft>
          <a:spcPct val="0"/>
        </a:spcAft>
        <a:defRPr sz="4400">
          <a:solidFill>
            <a:schemeClr val="tx1"/>
          </a:solidFill>
          <a:latin typeface="Myriad Web Pro" panose="020B0503030403020204" pitchFamily="34" charset="0"/>
        </a:defRPr>
      </a:lvl8pPr>
      <a:lvl9pPr marL="1828754" algn="ctr" rtl="0" fontAlgn="base">
        <a:spcBef>
          <a:spcPct val="0"/>
        </a:spcBef>
        <a:spcAft>
          <a:spcPct val="0"/>
        </a:spcAft>
        <a:defRPr sz="4400">
          <a:solidFill>
            <a:schemeClr val="tx1"/>
          </a:solidFill>
          <a:latin typeface="Myriad Web Pro" panose="020B0503030403020204" pitchFamily="34" charset="0"/>
        </a:defRPr>
      </a:lvl9pPr>
    </p:titleStyle>
    <p:bodyStyle>
      <a:lvl1pPr marL="342892" indent="-342892" algn="l" rtl="0" eaLnBrk="0" fontAlgn="base" hangingPunct="0">
        <a:spcBef>
          <a:spcPct val="20000"/>
        </a:spcBef>
        <a:spcAft>
          <a:spcPct val="0"/>
        </a:spcAft>
        <a:buFont typeface="Arial" panose="020B0604020202020204" pitchFamily="34" charset="0"/>
        <a:buChar char="•"/>
        <a:defRPr sz="3200" kern="1200">
          <a:solidFill>
            <a:srgbClr val="2D2D2D"/>
          </a:solidFill>
          <a:latin typeface="Calibri" panose="020F0502020204030204" pitchFamily="34" charset="0"/>
          <a:ea typeface="+mn-ea"/>
          <a:cs typeface="+mn-cs"/>
        </a:defRPr>
      </a:lvl1pPr>
      <a:lvl2pPr marL="742931" indent="-285743" algn="l" rtl="0" eaLnBrk="0" fontAlgn="base" hangingPunct="0">
        <a:spcBef>
          <a:spcPct val="20000"/>
        </a:spcBef>
        <a:spcAft>
          <a:spcPct val="0"/>
        </a:spcAft>
        <a:buFont typeface="Arial" panose="020B0604020202020204" pitchFamily="34" charset="0"/>
        <a:buChar char="–"/>
        <a:defRPr sz="2800" kern="1200">
          <a:solidFill>
            <a:srgbClr val="2D2D2D"/>
          </a:solidFill>
          <a:latin typeface="Calibri" panose="020F0502020204030204" pitchFamily="34" charset="0"/>
          <a:ea typeface="+mn-ea"/>
          <a:cs typeface="+mn-cs"/>
        </a:defRPr>
      </a:lvl2pPr>
      <a:lvl3pPr marL="1142972" indent="-228594" algn="l" rtl="0" eaLnBrk="0" fontAlgn="base" hangingPunct="0">
        <a:spcBef>
          <a:spcPct val="20000"/>
        </a:spcBef>
        <a:spcAft>
          <a:spcPct val="0"/>
        </a:spcAft>
        <a:buFont typeface="Arial" panose="020B0604020202020204" pitchFamily="34" charset="0"/>
        <a:buChar char="•"/>
        <a:defRPr sz="2400" kern="1200">
          <a:solidFill>
            <a:srgbClr val="2D2D2D"/>
          </a:solidFill>
          <a:latin typeface="Calibri" panose="020F0502020204030204" pitchFamily="34" charset="0"/>
          <a:ea typeface="+mn-ea"/>
          <a:cs typeface="+mn-cs"/>
        </a:defRPr>
      </a:lvl3pPr>
      <a:lvl4pPr marL="1600160" indent="-228594" algn="l" rtl="0" eaLnBrk="0" fontAlgn="base" hangingPunct="0">
        <a:spcBef>
          <a:spcPct val="20000"/>
        </a:spcBef>
        <a:spcAft>
          <a:spcPct val="0"/>
        </a:spcAft>
        <a:buFont typeface="Arial" panose="020B0604020202020204" pitchFamily="34" charset="0"/>
        <a:buChar char="–"/>
        <a:defRPr sz="2000" kern="1200">
          <a:solidFill>
            <a:srgbClr val="2D2D2D"/>
          </a:solidFill>
          <a:latin typeface="Calibri" panose="020F0502020204030204" pitchFamily="34" charset="0"/>
          <a:ea typeface="+mn-ea"/>
          <a:cs typeface="+mn-cs"/>
        </a:defRPr>
      </a:lvl4pPr>
      <a:lvl5pPr marL="2057348" indent="-228594" algn="l" rtl="0" eaLnBrk="0" fontAlgn="base" hangingPunct="0">
        <a:spcBef>
          <a:spcPct val="20000"/>
        </a:spcBef>
        <a:spcAft>
          <a:spcPct val="0"/>
        </a:spcAft>
        <a:buFont typeface="Arial" panose="020B0604020202020204" pitchFamily="34" charset="0"/>
        <a:buChar char="»"/>
        <a:defRPr sz="2000" kern="1200">
          <a:solidFill>
            <a:srgbClr val="2D2D2D"/>
          </a:solidFill>
          <a:latin typeface="Calibri" panose="020F0502020204030204" pitchFamily="34" charset="0"/>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hyperlink" Target="mailto:jalongi@chronicdisease.org"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s://www.cdc.gov/coronavirus/2019-ncov/specific-groups/high-risk-complications.html"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hyperlink" Target="https://www.cdc.gov/mmwr/volumes/69/wr/mm6912e2.htm" TargetMode="External"/><Relationship Id="rId4" Type="http://schemas.openxmlformats.org/officeDocument/2006/relationships/image" Target="../media/image21.png"/></Relationships>
</file>

<file path=ppt/slides/_rels/slide9.xml.rels><?xml version="1.0" encoding="UTF-8" standalone="yes"?>
<Relationships xmlns="http://schemas.openxmlformats.org/package/2006/relationships"><Relationship Id="rId8" Type="http://schemas.openxmlformats.org/officeDocument/2006/relationships/hyperlink" Target="https://www.cdc.gov/coronavirus/2019-ncov/healthcare-facilities/prevent-spread-in-long-term-care-facilities.html" TargetMode="External"/><Relationship Id="rId3" Type="http://schemas.openxmlformats.org/officeDocument/2006/relationships/hyperlink" Target="https://www.cdc.gov/coronavirus/2019-ncov/specific-groups/high-risk-complications.html" TargetMode="External"/><Relationship Id="rId7" Type="http://schemas.openxmlformats.org/officeDocument/2006/relationships/hyperlink" Target="https://www.cdc.gov/coronavirus/2019-ncov/healthcare-facilities/index.html" TargetMode="External"/><Relationship Id="rId2" Type="http://schemas.openxmlformats.org/officeDocument/2006/relationships/notesSlide" Target="../notesSlides/notesSlide7.xml"/><Relationship Id="rId1" Type="http://schemas.openxmlformats.org/officeDocument/2006/relationships/slideLayout" Target="../slideLayouts/slideLayout14.xml"/><Relationship Id="rId6" Type="http://schemas.openxmlformats.org/officeDocument/2006/relationships/hyperlink" Target="https://www.cdc.gov/coronavirus/2019-nCoV/hcp/index.html" TargetMode="External"/><Relationship Id="rId5" Type="http://schemas.openxmlformats.org/officeDocument/2006/relationships/hyperlink" Target="https://www.cdc.gov/coronavirus/2019-ncov/community/index.html" TargetMode="External"/><Relationship Id="rId4" Type="http://schemas.openxmlformats.org/officeDocument/2006/relationships/hyperlink" Target="https://www.cdc.gov/coronavirus/2019-ncov/prepare/managing-stress-anxiety.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87846" y="786581"/>
            <a:ext cx="5470354" cy="1946786"/>
          </a:xfrm>
        </p:spPr>
        <p:txBody>
          <a:bodyPr>
            <a:normAutofit/>
          </a:bodyPr>
          <a:lstStyle/>
          <a:p>
            <a:r>
              <a:rPr lang="en-US" dirty="0"/>
              <a:t>COVID-19 Response: </a:t>
            </a:r>
            <a:br>
              <a:rPr lang="en-US" dirty="0"/>
            </a:br>
            <a:r>
              <a:rPr lang="en-US" dirty="0"/>
              <a:t>An Update from the At-Risk Task Force</a:t>
            </a:r>
          </a:p>
        </p:txBody>
      </p:sp>
      <p:sp>
        <p:nvSpPr>
          <p:cNvPr id="3" name="Subtitle 2"/>
          <p:cNvSpPr>
            <a:spLocks noGrp="1"/>
          </p:cNvSpPr>
          <p:nvPr>
            <p:ph type="subTitle" idx="1"/>
          </p:nvPr>
        </p:nvSpPr>
        <p:spPr>
          <a:xfrm>
            <a:off x="2987846" y="2955780"/>
            <a:ext cx="5470354" cy="840932"/>
          </a:xfrm>
        </p:spPr>
        <p:txBody>
          <a:bodyPr/>
          <a:lstStyle/>
          <a:p>
            <a:r>
              <a:rPr lang="en-US" dirty="0"/>
              <a:t>March 2020</a:t>
            </a:r>
          </a:p>
        </p:txBody>
      </p:sp>
    </p:spTree>
    <p:extLst>
      <p:ext uri="{BB962C8B-B14F-4D97-AF65-F5344CB8AC3E}">
        <p14:creationId xmlns:p14="http://schemas.microsoft.com/office/powerpoint/2010/main" val="2685543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292EA-F490-4E3D-A4AB-693CA871B2F0}"/>
              </a:ext>
            </a:extLst>
          </p:cNvPr>
          <p:cNvSpPr>
            <a:spLocks noGrp="1"/>
          </p:cNvSpPr>
          <p:nvPr>
            <p:ph type="title"/>
          </p:nvPr>
        </p:nvSpPr>
        <p:spPr>
          <a:xfrm>
            <a:off x="457200" y="1723733"/>
            <a:ext cx="8229600" cy="857250"/>
          </a:xfrm>
        </p:spPr>
        <p:txBody>
          <a:bodyPr/>
          <a:lstStyle/>
          <a:p>
            <a:pPr algn="ctr"/>
            <a:r>
              <a:rPr lang="en-US" sz="3600" dirty="0">
                <a:latin typeface="Calibri"/>
                <a:cs typeface="Calibri"/>
              </a:rPr>
              <a:t>Questions?</a:t>
            </a:r>
            <a:endParaRPr lang="en-US" sz="3600">
              <a:cs typeface="Calibri" pitchFamily="34" charset="0"/>
            </a:endParaRPr>
          </a:p>
        </p:txBody>
      </p:sp>
    </p:spTree>
    <p:extLst>
      <p:ext uri="{BB962C8B-B14F-4D97-AF65-F5344CB8AC3E}">
        <p14:creationId xmlns:p14="http://schemas.microsoft.com/office/powerpoint/2010/main" val="644364903"/>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0818D-B95C-4941-BD4C-D1EDF7742F23}"/>
              </a:ext>
            </a:extLst>
          </p:cNvPr>
          <p:cNvSpPr>
            <a:spLocks noGrp="1"/>
          </p:cNvSpPr>
          <p:nvPr>
            <p:ph type="title"/>
          </p:nvPr>
        </p:nvSpPr>
        <p:spPr/>
        <p:txBody>
          <a:bodyPr/>
          <a:lstStyle/>
          <a:p>
            <a:r>
              <a:rPr lang="en-US" dirty="0"/>
              <a:t>NACDD Contact</a:t>
            </a:r>
          </a:p>
        </p:txBody>
      </p:sp>
      <p:sp>
        <p:nvSpPr>
          <p:cNvPr id="3" name="Content Placeholder 2">
            <a:extLst>
              <a:ext uri="{FF2B5EF4-FFF2-40B4-BE49-F238E27FC236}">
                <a16:creationId xmlns:a16="http://schemas.microsoft.com/office/drawing/2014/main" id="{5C4FF2FD-3F66-EA4E-83AC-2B71925D19D3}"/>
              </a:ext>
            </a:extLst>
          </p:cNvPr>
          <p:cNvSpPr>
            <a:spLocks noGrp="1"/>
          </p:cNvSpPr>
          <p:nvPr>
            <p:ph idx="1"/>
          </p:nvPr>
        </p:nvSpPr>
        <p:spPr/>
        <p:txBody>
          <a:bodyPr>
            <a:normAutofit/>
          </a:bodyPr>
          <a:lstStyle/>
          <a:p>
            <a:pPr marL="0" indent="0">
              <a:buNone/>
            </a:pPr>
            <a:r>
              <a:rPr lang="en-US" sz="2400" b="1" dirty="0"/>
              <a:t>Jeanne Alongi</a:t>
            </a:r>
          </a:p>
          <a:p>
            <a:pPr marL="0" indent="0">
              <a:buNone/>
            </a:pPr>
            <a:r>
              <a:rPr lang="en-US" sz="2400" dirty="0"/>
              <a:t>Director of Public Health Practice</a:t>
            </a:r>
          </a:p>
          <a:p>
            <a:pPr marL="0" indent="0">
              <a:buNone/>
            </a:pPr>
            <a:r>
              <a:rPr lang="en-US" sz="2400" dirty="0"/>
              <a:t>National Association of Chronic Disease Directors</a:t>
            </a:r>
          </a:p>
          <a:p>
            <a:pPr marL="0" indent="0">
              <a:buNone/>
            </a:pPr>
            <a:r>
              <a:rPr lang="en-US" sz="2400" dirty="0">
                <a:hlinkClick r:id="rId2"/>
              </a:rPr>
              <a:t>jalongi@chronicdisease.org</a:t>
            </a:r>
            <a:r>
              <a:rPr lang="en-US" sz="2400" dirty="0"/>
              <a:t> </a:t>
            </a:r>
          </a:p>
        </p:txBody>
      </p:sp>
    </p:spTree>
    <p:extLst>
      <p:ext uri="{BB962C8B-B14F-4D97-AF65-F5344CB8AC3E}">
        <p14:creationId xmlns:p14="http://schemas.microsoft.com/office/powerpoint/2010/main" val="3949797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4465" y="511891"/>
            <a:ext cx="8362335" cy="4244837"/>
          </a:xfrm>
        </p:spPr>
        <p:txBody>
          <a:bodyPr>
            <a:normAutofit/>
          </a:bodyPr>
          <a:lstStyle/>
          <a:p>
            <a:pPr marL="0" indent="0">
              <a:buNone/>
            </a:pPr>
            <a:endParaRPr lang="en-US" sz="2000" b="1" dirty="0"/>
          </a:p>
          <a:p>
            <a:pPr marL="0" indent="0">
              <a:buNone/>
            </a:pPr>
            <a:endParaRPr lang="en-US" sz="2000" b="1" dirty="0"/>
          </a:p>
          <a:p>
            <a:pPr marL="0" indent="0">
              <a:buNone/>
            </a:pPr>
            <a:endParaRPr lang="en-US" sz="2000" b="1" dirty="0"/>
          </a:p>
          <a:p>
            <a:pPr marL="0" indent="0">
              <a:buNone/>
            </a:pPr>
            <a:endParaRPr lang="en-US" sz="2000" b="1" dirty="0"/>
          </a:p>
          <a:p>
            <a:pPr marL="0" indent="0">
              <a:buNone/>
            </a:pPr>
            <a:endParaRPr lang="en-US" sz="2000" b="1" dirty="0"/>
          </a:p>
          <a:p>
            <a:pPr marL="0" indent="0">
              <a:buNone/>
            </a:pPr>
            <a:endParaRPr lang="en-US" sz="2000" b="1" dirty="0"/>
          </a:p>
          <a:p>
            <a:endParaRPr lang="en-US" sz="2000" dirty="0"/>
          </a:p>
        </p:txBody>
      </p:sp>
      <p:pic>
        <p:nvPicPr>
          <p:cNvPr id="7" name="Picture 6">
            <a:extLst>
              <a:ext uri="{FF2B5EF4-FFF2-40B4-BE49-F238E27FC236}">
                <a16:creationId xmlns:a16="http://schemas.microsoft.com/office/drawing/2014/main" id="{88868B2E-17C4-D54D-8CC9-7F110165F20B}"/>
              </a:ext>
            </a:extLst>
          </p:cNvPr>
          <p:cNvPicPr>
            <a:picLocks noChangeAspect="1"/>
          </p:cNvPicPr>
          <p:nvPr/>
        </p:nvPicPr>
        <p:blipFill>
          <a:blip r:embed="rId3"/>
          <a:stretch>
            <a:fillRect/>
          </a:stretch>
        </p:blipFill>
        <p:spPr>
          <a:xfrm>
            <a:off x="438351" y="806294"/>
            <a:ext cx="2142819" cy="2142819"/>
          </a:xfrm>
          <a:prstGeom prst="rect">
            <a:avLst/>
          </a:prstGeom>
        </p:spPr>
      </p:pic>
      <p:sp>
        <p:nvSpPr>
          <p:cNvPr id="9" name="TextBox 7">
            <a:extLst>
              <a:ext uri="{FF2B5EF4-FFF2-40B4-BE49-F238E27FC236}">
                <a16:creationId xmlns:a16="http://schemas.microsoft.com/office/drawing/2014/main" id="{A4AF3AC6-FE8F-AA41-9171-25FA93691040}"/>
              </a:ext>
            </a:extLst>
          </p:cNvPr>
          <p:cNvSpPr txBox="1"/>
          <p:nvPr/>
        </p:nvSpPr>
        <p:spPr>
          <a:xfrm>
            <a:off x="2695056" y="663300"/>
            <a:ext cx="4879044" cy="4093428"/>
          </a:xfrm>
          <a:prstGeom prst="rect">
            <a:avLst/>
          </a:prstGeom>
          <a:noFill/>
        </p:spPr>
        <p:txBody>
          <a:bodyPr wrap="square" rtlCol="0">
            <a:spAutoFit/>
          </a:bodyPr>
          <a:lstStyle/>
          <a:p>
            <a:pPr marL="0" marR="0">
              <a:spcBef>
                <a:spcPts val="0"/>
              </a:spcBef>
              <a:spcAft>
                <a:spcPts val="0"/>
              </a:spcAft>
            </a:pPr>
            <a:r>
              <a:rPr lang="en-US" sz="13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Georgina Peacock, MD, MPH, FAAP is the Division Director for the Division of Human Development and Disability (DHDD) at the National Center on Birth Defects and Developmental Disabilities (NCBDDD). Dedicated to the health and development of children and adults across the lifespan, she applies her personal passion and knowledge to a critical leadership position at the Centers for Disease Control and Prevention (CDC). In her role at DHDD, Dr. Peacock directs CDC’s public health approach, which helps children and adults with disabilities get the most out of life by supporting programs, surveillance, research and policies that facilitate better healthcare, increases in accessibility, and inclusion. DHDD also works to optimize child development for those at risk for high-impact conditions so children can reach their full potential in life. Dr. Peacock oversees a division staff focused on the best health outcomes for the following populations: Infants and children with attention-deficit/hyperactivity disorder, fragile X syndrome, hearing loss, autism spectrum disorders, and Tourette Syndrome</a:t>
            </a:r>
            <a:endParaRPr lang="en-US" sz="1300" dirty="0">
              <a:effectLst/>
              <a:latin typeface="Calibri" panose="020F0502020204030204" pitchFamily="34" charset="0"/>
              <a:ea typeface="Times New Roman" panose="02020603050405020304" pitchFamily="18" charset="0"/>
              <a:cs typeface="Calibri" panose="020F0502020204030204" pitchFamily="34" charset="0"/>
            </a:endParaRPr>
          </a:p>
          <a:p>
            <a:pPr marL="0" marR="0">
              <a:spcBef>
                <a:spcPts val="0"/>
              </a:spcBef>
              <a:spcAft>
                <a:spcPts val="0"/>
              </a:spcAft>
            </a:pPr>
            <a:r>
              <a:rPr lang="en-US" sz="13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Infants and children at risk for developmental delays, disabilities, and mental disorders, adults living with disabilities, including those with intellectual, functional, mobility and cognitive limitations. </a:t>
            </a:r>
            <a:endParaRPr lang="en-US" sz="13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0" name="TextBox 9">
            <a:extLst>
              <a:ext uri="{FF2B5EF4-FFF2-40B4-BE49-F238E27FC236}">
                <a16:creationId xmlns:a16="http://schemas.microsoft.com/office/drawing/2014/main" id="{3A749C48-DDE9-3C41-9AE9-261EEA2BB9A9}"/>
              </a:ext>
            </a:extLst>
          </p:cNvPr>
          <p:cNvSpPr txBox="1"/>
          <p:nvPr/>
        </p:nvSpPr>
        <p:spPr>
          <a:xfrm>
            <a:off x="381408" y="2989028"/>
            <a:ext cx="2256705" cy="1600438"/>
          </a:xfrm>
          <a:prstGeom prst="rect">
            <a:avLst/>
          </a:prstGeom>
          <a:noFill/>
        </p:spPr>
        <p:txBody>
          <a:bodyPr wrap="square" rtlCol="0">
            <a:spAutoFit/>
          </a:bodyPr>
          <a:lstStyle/>
          <a:p>
            <a:r>
              <a:rPr lang="en-US" sz="1400" b="1" dirty="0"/>
              <a:t>Georgina Peacock, MD, MPH, FAAP</a:t>
            </a:r>
            <a:br>
              <a:rPr lang="en-US" sz="1400" b="1" dirty="0"/>
            </a:br>
            <a:r>
              <a:rPr lang="en-US" sz="1400" b="1" i="1" dirty="0"/>
              <a:t>Director</a:t>
            </a:r>
            <a:r>
              <a:rPr lang="en-US" sz="1400" b="1" dirty="0"/>
              <a:t>, Division of Human Development and Disability</a:t>
            </a:r>
          </a:p>
          <a:p>
            <a:r>
              <a:rPr lang="en-US" sz="1400" b="1" dirty="0"/>
              <a:t>Centers for Disease Control and Prevention</a:t>
            </a:r>
            <a:endParaRPr lang="en-US" sz="1400" dirty="0"/>
          </a:p>
        </p:txBody>
      </p:sp>
    </p:spTree>
    <p:extLst>
      <p:ext uri="{BB962C8B-B14F-4D97-AF65-F5344CB8AC3E}">
        <p14:creationId xmlns:p14="http://schemas.microsoft.com/office/powerpoint/2010/main" val="2040506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6" descr="Logos of the United States Department of Health and Human Services and Centers for Disease Control and Preventio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400" y="4886326"/>
            <a:ext cx="19050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16:creationId xmlns:a16="http://schemas.microsoft.com/office/drawing/2014/main" id="{FE068FF3-146E-4D82-B1DD-E539460D8C17}"/>
              </a:ext>
            </a:extLst>
          </p:cNvPr>
          <p:cNvSpPr/>
          <p:nvPr/>
        </p:nvSpPr>
        <p:spPr>
          <a:xfrm>
            <a:off x="280777" y="1236748"/>
            <a:ext cx="4957646" cy="2769989"/>
          </a:xfrm>
          <a:prstGeom prst="rect">
            <a:avLst/>
          </a:prstGeom>
        </p:spPr>
        <p:txBody>
          <a:bodyPr wrap="square" anchor="t">
            <a:spAutoFit/>
          </a:bodyPr>
          <a:lstStyle/>
          <a:p>
            <a:pPr defTabSz="914378" eaLnBrk="0" fontAlgn="base" hangingPunct="0">
              <a:spcBef>
                <a:spcPct val="0"/>
              </a:spcBef>
              <a:spcAft>
                <a:spcPct val="0"/>
              </a:spcAft>
            </a:pPr>
            <a:r>
              <a:rPr lang="en-US" sz="3150" b="1" dirty="0">
                <a:solidFill>
                  <a:srgbClr val="006A71"/>
                </a:solidFill>
                <a:latin typeface="Calibri"/>
                <a:cs typeface="Calibri"/>
              </a:rPr>
              <a:t>COVID-19 Conversation with</a:t>
            </a:r>
          </a:p>
          <a:p>
            <a:pPr defTabSz="914378">
              <a:spcBef>
                <a:spcPct val="0"/>
              </a:spcBef>
              <a:spcAft>
                <a:spcPct val="0"/>
              </a:spcAft>
            </a:pPr>
            <a:r>
              <a:rPr lang="en-US" sz="3150" b="1" dirty="0">
                <a:solidFill>
                  <a:srgbClr val="006A71"/>
                </a:solidFill>
                <a:latin typeface="Calibri"/>
                <a:cs typeface="Calibri"/>
              </a:rPr>
              <a:t>National Association of </a:t>
            </a:r>
            <a:endParaRPr lang="en-US" sz="3150">
              <a:solidFill>
                <a:srgbClr val="0F56DC"/>
              </a:solidFill>
              <a:latin typeface="Calibri"/>
              <a:cs typeface="Calibri"/>
            </a:endParaRPr>
          </a:p>
          <a:p>
            <a:pPr defTabSz="914378">
              <a:spcBef>
                <a:spcPct val="0"/>
              </a:spcBef>
              <a:spcAft>
                <a:spcPct val="0"/>
              </a:spcAft>
            </a:pPr>
            <a:r>
              <a:rPr lang="en-US" sz="3150" b="1" dirty="0">
                <a:solidFill>
                  <a:srgbClr val="006A71"/>
                </a:solidFill>
                <a:latin typeface="Calibri"/>
                <a:cs typeface="Calibri"/>
              </a:rPr>
              <a:t>Chronic Disease Directors</a:t>
            </a:r>
            <a:endParaRPr lang="en-US" sz="3150" dirty="0">
              <a:solidFill>
                <a:srgbClr val="0F56DC"/>
              </a:solidFill>
              <a:latin typeface="Calibri"/>
              <a:cs typeface="Calibri"/>
            </a:endParaRPr>
          </a:p>
          <a:p>
            <a:pPr defTabSz="914378">
              <a:spcBef>
                <a:spcPct val="0"/>
              </a:spcBef>
              <a:spcAft>
                <a:spcPct val="0"/>
              </a:spcAft>
            </a:pPr>
            <a:endParaRPr lang="en-US" sz="2850" b="1" dirty="0">
              <a:solidFill>
                <a:srgbClr val="006A71"/>
              </a:solidFill>
              <a:latin typeface="Calibri"/>
              <a:cs typeface="Calibri"/>
            </a:endParaRPr>
          </a:p>
          <a:p>
            <a:pPr defTabSz="914378">
              <a:spcBef>
                <a:spcPct val="0"/>
              </a:spcBef>
              <a:spcAft>
                <a:spcPct val="0"/>
              </a:spcAft>
            </a:pPr>
            <a:r>
              <a:rPr lang="en-US" sz="2550" b="1" i="1" dirty="0">
                <a:solidFill>
                  <a:srgbClr val="006A71"/>
                </a:solidFill>
                <a:latin typeface="Calibri"/>
                <a:cs typeface="Calibri"/>
              </a:rPr>
              <a:t>Georgina Peacock, MD, MPH, FAAP</a:t>
            </a:r>
            <a:endParaRPr lang="en-US" sz="2550">
              <a:solidFill>
                <a:srgbClr val="0F56DC"/>
              </a:solidFill>
              <a:latin typeface="Myriad Web Pro"/>
              <a:cs typeface="Calibri"/>
            </a:endParaRPr>
          </a:p>
          <a:p>
            <a:pPr defTabSz="914378">
              <a:spcBef>
                <a:spcPct val="0"/>
              </a:spcBef>
              <a:spcAft>
                <a:spcPct val="0"/>
              </a:spcAft>
            </a:pPr>
            <a:r>
              <a:rPr lang="en-US" sz="2550" b="1" i="1" dirty="0">
                <a:solidFill>
                  <a:srgbClr val="006A71"/>
                </a:solidFill>
                <a:latin typeface="Calibri"/>
                <a:cs typeface="Calibri"/>
              </a:rPr>
              <a:t>At Risk Task Force Lead</a:t>
            </a:r>
            <a:endParaRPr lang="en-US" sz="2550" b="1" dirty="0">
              <a:solidFill>
                <a:srgbClr val="006A71"/>
              </a:solidFill>
              <a:latin typeface="Calibri"/>
              <a:cs typeface="Calibri"/>
            </a:endParaRPr>
          </a:p>
        </p:txBody>
      </p:sp>
    </p:spTree>
    <p:extLst>
      <p:ext uri="{BB962C8B-B14F-4D97-AF65-F5344CB8AC3E}">
        <p14:creationId xmlns:p14="http://schemas.microsoft.com/office/powerpoint/2010/main" val="392304427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2251346-4A0F-4EA9-B8ED-C3A7E2D05F00}"/>
              </a:ext>
            </a:extLst>
          </p:cNvPr>
          <p:cNvSpPr>
            <a:spLocks noGrp="1"/>
          </p:cNvSpPr>
          <p:nvPr>
            <p:ph type="title"/>
          </p:nvPr>
        </p:nvSpPr>
        <p:spPr>
          <a:xfrm>
            <a:off x="410356" y="-84455"/>
            <a:ext cx="8229600" cy="857250"/>
          </a:xfrm>
        </p:spPr>
        <p:txBody>
          <a:bodyPr/>
          <a:lstStyle/>
          <a:p>
            <a:r>
              <a:rPr lang="en-US" sz="2775" dirty="0">
                <a:latin typeface="Calibri"/>
                <a:cs typeface="Calibri"/>
              </a:rPr>
              <a:t>Current Situation</a:t>
            </a:r>
          </a:p>
        </p:txBody>
      </p:sp>
      <p:sp>
        <p:nvSpPr>
          <p:cNvPr id="6" name="Text Placeholder 5">
            <a:extLst>
              <a:ext uri="{FF2B5EF4-FFF2-40B4-BE49-F238E27FC236}">
                <a16:creationId xmlns:a16="http://schemas.microsoft.com/office/drawing/2014/main" id="{D734AE46-BAEB-4779-97DA-7C1F11439212}"/>
              </a:ext>
            </a:extLst>
          </p:cNvPr>
          <p:cNvSpPr>
            <a:spLocks noGrp="1"/>
          </p:cNvSpPr>
          <p:nvPr>
            <p:ph type="body" sz="quarter" idx="10"/>
          </p:nvPr>
        </p:nvSpPr>
        <p:spPr>
          <a:xfrm>
            <a:off x="1107527" y="4556523"/>
            <a:ext cx="8229600" cy="182167"/>
          </a:xfrm>
        </p:spPr>
        <p:txBody>
          <a:bodyPr/>
          <a:lstStyle/>
          <a:p>
            <a:pPr marL="0" indent="0">
              <a:buNone/>
            </a:pPr>
            <a:r>
              <a:rPr lang="en-US" sz="1800" dirty="0">
                <a:latin typeface="Calibri"/>
                <a:cs typeface="Calibri"/>
              </a:rPr>
              <a:t>As of noon March 25, 2020</a:t>
            </a:r>
          </a:p>
        </p:txBody>
      </p:sp>
      <p:pic>
        <p:nvPicPr>
          <p:cNvPr id="2" name="Picture 3">
            <a:extLst>
              <a:ext uri="{FF2B5EF4-FFF2-40B4-BE49-F238E27FC236}">
                <a16:creationId xmlns:a16="http://schemas.microsoft.com/office/drawing/2014/main" id="{C4288E51-9FCB-475B-870A-A15EB3248C8A}"/>
              </a:ext>
            </a:extLst>
          </p:cNvPr>
          <p:cNvPicPr>
            <a:picLocks noChangeAspect="1"/>
          </p:cNvPicPr>
          <p:nvPr/>
        </p:nvPicPr>
        <p:blipFill>
          <a:blip r:embed="rId3"/>
          <a:stretch>
            <a:fillRect/>
          </a:stretch>
        </p:blipFill>
        <p:spPr>
          <a:xfrm>
            <a:off x="665748" y="1173361"/>
            <a:ext cx="7972926" cy="2365646"/>
          </a:xfrm>
          <a:prstGeom prst="rect">
            <a:avLst/>
          </a:prstGeom>
        </p:spPr>
      </p:pic>
    </p:spTree>
    <p:extLst>
      <p:ext uri="{BB962C8B-B14F-4D97-AF65-F5344CB8AC3E}">
        <p14:creationId xmlns:p14="http://schemas.microsoft.com/office/powerpoint/2010/main" val="3021831047"/>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10879-18ED-4C34-8831-F0B0ECE6C95D}"/>
              </a:ext>
            </a:extLst>
          </p:cNvPr>
          <p:cNvSpPr>
            <a:spLocks noGrp="1"/>
          </p:cNvSpPr>
          <p:nvPr>
            <p:ph type="title"/>
          </p:nvPr>
        </p:nvSpPr>
        <p:spPr>
          <a:xfrm>
            <a:off x="457200" y="337865"/>
            <a:ext cx="8229600" cy="595869"/>
          </a:xfrm>
        </p:spPr>
        <p:txBody>
          <a:bodyPr/>
          <a:lstStyle/>
          <a:p>
            <a:r>
              <a:rPr lang="en-US" dirty="0"/>
              <a:t>COVID-19: How It Spreads</a:t>
            </a:r>
          </a:p>
        </p:txBody>
      </p:sp>
      <p:sp>
        <p:nvSpPr>
          <p:cNvPr id="3" name="Text Placeholder 2">
            <a:extLst>
              <a:ext uri="{FF2B5EF4-FFF2-40B4-BE49-F238E27FC236}">
                <a16:creationId xmlns:a16="http://schemas.microsoft.com/office/drawing/2014/main" id="{8C4751FC-6116-4E35-839E-F6C42439F94F}"/>
              </a:ext>
            </a:extLst>
          </p:cNvPr>
          <p:cNvSpPr>
            <a:spLocks noGrp="1"/>
          </p:cNvSpPr>
          <p:nvPr>
            <p:ph type="body" sz="quarter" idx="10"/>
          </p:nvPr>
        </p:nvSpPr>
        <p:spPr/>
        <p:txBody>
          <a:bodyPr/>
          <a:lstStyle/>
          <a:p>
            <a:r>
              <a:rPr lang="en-US" dirty="0"/>
              <a:t>The virus is thought to spread mainly from                                                 person-to-person</a:t>
            </a:r>
          </a:p>
          <a:p>
            <a:pPr lvl="1"/>
            <a:r>
              <a:rPr lang="en-US" sz="1800" dirty="0"/>
              <a:t>Between people who are in close contact with one                                          another (within about 6 feet)</a:t>
            </a:r>
          </a:p>
          <a:p>
            <a:pPr lvl="1"/>
            <a:r>
              <a:rPr lang="en-US" sz="1800" dirty="0"/>
              <a:t>Through respiratory droplets produced when an infected person coughs or sneezes</a:t>
            </a:r>
          </a:p>
          <a:p>
            <a:pPr lvl="1"/>
            <a:endParaRPr lang="en-US" sz="1800" dirty="0"/>
          </a:p>
          <a:p>
            <a:r>
              <a:rPr lang="en-US" dirty="0"/>
              <a:t>These droplets can land in the mouths or noses of people who are nearby or possibly be inhaled into the lungs</a:t>
            </a:r>
            <a:endParaRPr lang="en-US" sz="1800" dirty="0"/>
          </a:p>
          <a:p>
            <a:pPr marL="457189" lvl="1" indent="0">
              <a:buNone/>
            </a:pPr>
            <a:endParaRPr lang="en-US" sz="1200" dirty="0"/>
          </a:p>
        </p:txBody>
      </p:sp>
      <p:pic>
        <p:nvPicPr>
          <p:cNvPr id="6" name="Picture 5">
            <a:extLst>
              <a:ext uri="{FF2B5EF4-FFF2-40B4-BE49-F238E27FC236}">
                <a16:creationId xmlns:a16="http://schemas.microsoft.com/office/drawing/2014/main" id="{C34F787B-CF60-4A9E-A44A-4A30905BF3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8943" y="337865"/>
            <a:ext cx="2051339" cy="2051339"/>
          </a:xfrm>
          <a:prstGeom prst="rect">
            <a:avLst/>
          </a:prstGeom>
        </p:spPr>
      </p:pic>
    </p:spTree>
    <p:extLst>
      <p:ext uri="{BB962C8B-B14F-4D97-AF65-F5344CB8AC3E}">
        <p14:creationId xmlns:p14="http://schemas.microsoft.com/office/powerpoint/2010/main" val="1160842999"/>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CD553C-9477-4782-AF7A-9154C85F040D}"/>
              </a:ext>
            </a:extLst>
          </p:cNvPr>
          <p:cNvSpPr>
            <a:spLocks noGrp="1"/>
          </p:cNvSpPr>
          <p:nvPr>
            <p:ph type="title"/>
          </p:nvPr>
        </p:nvSpPr>
        <p:spPr>
          <a:xfrm>
            <a:off x="304800" y="274320"/>
            <a:ext cx="8229600" cy="646669"/>
          </a:xfrm>
        </p:spPr>
        <p:txBody>
          <a:bodyPr/>
          <a:lstStyle/>
          <a:p>
            <a:r>
              <a:rPr lang="en-US" dirty="0">
                <a:solidFill>
                  <a:srgbClr val="006A71"/>
                </a:solidFill>
              </a:rPr>
              <a:t>COVID-19: Symptoms &amp; Complications</a:t>
            </a:r>
          </a:p>
        </p:txBody>
      </p:sp>
      <p:sp>
        <p:nvSpPr>
          <p:cNvPr id="5" name="Content Placeholder 4">
            <a:extLst>
              <a:ext uri="{FF2B5EF4-FFF2-40B4-BE49-F238E27FC236}">
                <a16:creationId xmlns:a16="http://schemas.microsoft.com/office/drawing/2014/main" id="{B2BB826D-61B5-4B82-8FFA-46526181A364}"/>
              </a:ext>
            </a:extLst>
          </p:cNvPr>
          <p:cNvSpPr>
            <a:spLocks noGrp="1"/>
          </p:cNvSpPr>
          <p:nvPr>
            <p:ph idx="1"/>
          </p:nvPr>
        </p:nvSpPr>
        <p:spPr>
          <a:xfrm>
            <a:off x="1215567" y="1088598"/>
            <a:ext cx="3717109" cy="3143250"/>
          </a:xfrm>
        </p:spPr>
        <p:txBody>
          <a:bodyPr/>
          <a:lstStyle/>
          <a:p>
            <a:pPr marL="0" indent="0">
              <a:buNone/>
            </a:pPr>
            <a:r>
              <a:rPr lang="en-US" sz="2000" dirty="0">
                <a:solidFill>
                  <a:srgbClr val="2D2D2D"/>
                </a:solidFill>
                <a:cs typeface="Calibri" panose="020F0502020204030204" pitchFamily="34" charset="0"/>
              </a:rPr>
              <a:t>Symptoms may include</a:t>
            </a:r>
          </a:p>
          <a:p>
            <a:pPr marL="243828" lvl="1">
              <a:buClr>
                <a:srgbClr val="006A71"/>
              </a:buClr>
              <a:buFont typeface="Wingdings" panose="05000000000000000000" pitchFamily="2" charset="2"/>
              <a:buChar char="§"/>
            </a:pPr>
            <a:r>
              <a:rPr lang="en-US" dirty="0">
                <a:solidFill>
                  <a:srgbClr val="2D2D2D"/>
                </a:solidFill>
                <a:cs typeface="Calibri" panose="020F0502020204030204" pitchFamily="34" charset="0"/>
              </a:rPr>
              <a:t>Fever</a:t>
            </a:r>
          </a:p>
          <a:p>
            <a:pPr marL="243828" lvl="1">
              <a:buClr>
                <a:srgbClr val="006A71"/>
              </a:buClr>
              <a:buFont typeface="Wingdings" panose="05000000000000000000" pitchFamily="2" charset="2"/>
              <a:buChar char="§"/>
            </a:pPr>
            <a:r>
              <a:rPr lang="en-US" dirty="0">
                <a:solidFill>
                  <a:srgbClr val="2D2D2D"/>
                </a:solidFill>
                <a:cs typeface="Calibri" panose="020F0502020204030204" pitchFamily="34" charset="0"/>
              </a:rPr>
              <a:t>Cough</a:t>
            </a:r>
          </a:p>
          <a:p>
            <a:pPr marL="243828" lvl="1">
              <a:buClr>
                <a:srgbClr val="006A71"/>
              </a:buClr>
              <a:buFont typeface="Wingdings" panose="05000000000000000000" pitchFamily="2" charset="2"/>
              <a:buChar char="§"/>
            </a:pPr>
            <a:r>
              <a:rPr lang="en-US" dirty="0">
                <a:solidFill>
                  <a:srgbClr val="2D2D2D"/>
                </a:solidFill>
                <a:cs typeface="Calibri" panose="020F0502020204030204" pitchFamily="34" charset="0"/>
              </a:rPr>
              <a:t>Shortness of breath</a:t>
            </a:r>
          </a:p>
          <a:p>
            <a:pPr marL="0" indent="0">
              <a:spcBef>
                <a:spcPts val="0"/>
              </a:spcBef>
              <a:buNone/>
            </a:pPr>
            <a:endParaRPr lang="en-US" sz="2000" dirty="0">
              <a:solidFill>
                <a:srgbClr val="2D2D2D"/>
              </a:solidFill>
              <a:cs typeface="Calibri" panose="020F0502020204030204" pitchFamily="34" charset="0"/>
            </a:endParaRPr>
          </a:p>
          <a:p>
            <a:pPr marL="0" indent="0">
              <a:spcBef>
                <a:spcPts val="0"/>
              </a:spcBef>
              <a:buNone/>
            </a:pPr>
            <a:r>
              <a:rPr lang="en-US" sz="2000" dirty="0">
                <a:solidFill>
                  <a:srgbClr val="2D2D2D"/>
                </a:solidFill>
                <a:cs typeface="Calibri" panose="020F0502020204030204" pitchFamily="34" charset="0"/>
              </a:rPr>
              <a:t>Wide range of illness severity</a:t>
            </a:r>
            <a:br>
              <a:rPr lang="en-US" sz="2000" dirty="0">
                <a:solidFill>
                  <a:srgbClr val="2D2D2D"/>
                </a:solidFill>
                <a:cs typeface="Calibri" panose="020F0502020204030204" pitchFamily="34" charset="0"/>
              </a:rPr>
            </a:br>
            <a:r>
              <a:rPr lang="en-US" sz="2000" dirty="0">
                <a:solidFill>
                  <a:srgbClr val="2D2D2D"/>
                </a:solidFill>
                <a:cs typeface="Calibri" panose="020F0502020204030204" pitchFamily="34" charset="0"/>
              </a:rPr>
              <a:t>has been reported</a:t>
            </a:r>
          </a:p>
          <a:p>
            <a:pPr>
              <a:spcBef>
                <a:spcPts val="0"/>
              </a:spcBef>
              <a:buClr>
                <a:srgbClr val="006A71"/>
              </a:buClr>
              <a:buSzPct val="100000"/>
            </a:pPr>
            <a:r>
              <a:rPr lang="en-US" sz="2000" b="0" dirty="0">
                <a:solidFill>
                  <a:srgbClr val="2D2D2D"/>
                </a:solidFill>
                <a:cs typeface="Calibri" panose="020F0502020204030204" pitchFamily="34" charset="0"/>
              </a:rPr>
              <a:t>Mild to severe illness</a:t>
            </a:r>
          </a:p>
          <a:p>
            <a:pPr>
              <a:spcBef>
                <a:spcPts val="0"/>
              </a:spcBef>
              <a:buClr>
                <a:srgbClr val="006A71"/>
              </a:buClr>
              <a:buSzPct val="100000"/>
            </a:pPr>
            <a:r>
              <a:rPr lang="en-US" sz="2000" b="0" dirty="0">
                <a:solidFill>
                  <a:srgbClr val="2D2D2D"/>
                </a:solidFill>
                <a:cs typeface="Calibri" panose="020F0502020204030204" pitchFamily="34" charset="0"/>
              </a:rPr>
              <a:t>Can result in death</a:t>
            </a:r>
          </a:p>
          <a:p>
            <a:endParaRPr lang="en-US" sz="1800" dirty="0">
              <a:solidFill>
                <a:srgbClr val="2D2D2D"/>
              </a:solidFill>
              <a:cs typeface="Calibri" panose="020F0502020204030204" pitchFamily="34" charset="0"/>
            </a:endParaRPr>
          </a:p>
        </p:txBody>
      </p:sp>
      <p:sp>
        <p:nvSpPr>
          <p:cNvPr id="6" name="Content Placeholder 5">
            <a:extLst>
              <a:ext uri="{FF2B5EF4-FFF2-40B4-BE49-F238E27FC236}">
                <a16:creationId xmlns:a16="http://schemas.microsoft.com/office/drawing/2014/main" id="{91392696-BAE4-4FBD-9C77-62F430CC6AA6}"/>
              </a:ext>
            </a:extLst>
          </p:cNvPr>
          <p:cNvSpPr>
            <a:spLocks noGrp="1"/>
          </p:cNvSpPr>
          <p:nvPr>
            <p:ph idx="10"/>
          </p:nvPr>
        </p:nvSpPr>
        <p:spPr>
          <a:xfrm>
            <a:off x="4724404" y="1122045"/>
            <a:ext cx="3879669" cy="3143250"/>
          </a:xfrm>
        </p:spPr>
        <p:txBody>
          <a:bodyPr/>
          <a:lstStyle/>
          <a:p>
            <a:pPr marL="0" lvl="1" indent="0">
              <a:spcBef>
                <a:spcPts val="800"/>
              </a:spcBef>
              <a:buNone/>
            </a:pPr>
            <a:r>
              <a:rPr lang="en-US" b="1" dirty="0">
                <a:solidFill>
                  <a:srgbClr val="2D2D2D"/>
                </a:solidFill>
                <a:cs typeface="Calibri" panose="020F0502020204030204" pitchFamily="34" charset="0"/>
              </a:rPr>
              <a:t>Estimated incubation period</a:t>
            </a:r>
          </a:p>
          <a:p>
            <a:pPr marL="243828" lvl="1">
              <a:buClr>
                <a:srgbClr val="006A71"/>
              </a:buClr>
              <a:buFont typeface="Wingdings" panose="05000000000000000000" pitchFamily="2" charset="2"/>
              <a:buChar char="§"/>
            </a:pPr>
            <a:r>
              <a:rPr lang="en-US" dirty="0">
                <a:solidFill>
                  <a:srgbClr val="2D2D2D"/>
                </a:solidFill>
                <a:cs typeface="Calibri" panose="020F0502020204030204" pitchFamily="34" charset="0"/>
              </a:rPr>
              <a:t>2 to 14 days</a:t>
            </a:r>
          </a:p>
          <a:p>
            <a:pPr marL="0" lvl="1" indent="0">
              <a:spcBef>
                <a:spcPts val="800"/>
              </a:spcBef>
              <a:buNone/>
            </a:pPr>
            <a:endParaRPr lang="en-US" b="1" dirty="0">
              <a:solidFill>
                <a:srgbClr val="2D2D2D"/>
              </a:solidFill>
              <a:cs typeface="Calibri" panose="020F0502020204030204" pitchFamily="34" charset="0"/>
            </a:endParaRPr>
          </a:p>
          <a:p>
            <a:pPr marL="0" lvl="1" indent="0">
              <a:spcBef>
                <a:spcPts val="800"/>
              </a:spcBef>
              <a:buNone/>
            </a:pPr>
            <a:endParaRPr lang="en-US" b="1" dirty="0">
              <a:solidFill>
                <a:srgbClr val="2D2D2D"/>
              </a:solidFill>
              <a:cs typeface="Calibri" panose="020F0502020204030204" pitchFamily="34" charset="0"/>
            </a:endParaRPr>
          </a:p>
          <a:p>
            <a:pPr marL="0" lvl="1" indent="0">
              <a:spcBef>
                <a:spcPts val="800"/>
              </a:spcBef>
              <a:buNone/>
            </a:pPr>
            <a:r>
              <a:rPr lang="en-US" b="1" dirty="0">
                <a:solidFill>
                  <a:srgbClr val="2D2D2D"/>
                </a:solidFill>
                <a:cs typeface="Calibri" panose="020F0502020204030204" pitchFamily="34" charset="0"/>
              </a:rPr>
              <a:t>Complications may include</a:t>
            </a:r>
          </a:p>
          <a:p>
            <a:pPr marL="243828" lvl="1">
              <a:buClr>
                <a:srgbClr val="006A71"/>
              </a:buClr>
              <a:buFont typeface="Wingdings" panose="05000000000000000000" pitchFamily="2" charset="2"/>
              <a:buChar char="§"/>
            </a:pPr>
            <a:r>
              <a:rPr lang="en-US" dirty="0">
                <a:solidFill>
                  <a:srgbClr val="2D2D2D"/>
                </a:solidFill>
                <a:cs typeface="Calibri" panose="020F0502020204030204" pitchFamily="34" charset="0"/>
              </a:rPr>
              <a:t>Pneumonia</a:t>
            </a:r>
          </a:p>
          <a:p>
            <a:pPr marL="243828" lvl="1">
              <a:buClr>
                <a:srgbClr val="006A71"/>
              </a:buClr>
              <a:buFont typeface="Wingdings" panose="05000000000000000000" pitchFamily="2" charset="2"/>
              <a:buChar char="§"/>
            </a:pPr>
            <a:r>
              <a:rPr lang="en-US" dirty="0">
                <a:solidFill>
                  <a:srgbClr val="2D2D2D"/>
                </a:solidFill>
                <a:cs typeface="Calibri" panose="020F0502020204030204" pitchFamily="34" charset="0"/>
              </a:rPr>
              <a:t>Respiratory failure</a:t>
            </a:r>
          </a:p>
          <a:p>
            <a:pPr marL="243828" lvl="1">
              <a:buClr>
                <a:srgbClr val="006A71"/>
              </a:buClr>
              <a:buFont typeface="Wingdings" panose="05000000000000000000" pitchFamily="2" charset="2"/>
              <a:buChar char="§"/>
            </a:pPr>
            <a:r>
              <a:rPr lang="en-US" dirty="0">
                <a:solidFill>
                  <a:srgbClr val="2D2D2D"/>
                </a:solidFill>
                <a:cs typeface="Calibri" panose="020F0502020204030204" pitchFamily="34" charset="0"/>
              </a:rPr>
              <a:t>Multisystem organ failure</a:t>
            </a:r>
          </a:p>
          <a:p>
            <a:endParaRPr lang="en-US" sz="2000" dirty="0">
              <a:solidFill>
                <a:srgbClr val="2D2D2D"/>
              </a:solidFill>
              <a:cs typeface="Calibri" panose="020F0502020204030204" pitchFamily="34" charset="0"/>
            </a:endParaRPr>
          </a:p>
        </p:txBody>
      </p:sp>
      <p:pic>
        <p:nvPicPr>
          <p:cNvPr id="7" name="Picture 6">
            <a:extLst>
              <a:ext uri="{FF2B5EF4-FFF2-40B4-BE49-F238E27FC236}">
                <a16:creationId xmlns:a16="http://schemas.microsoft.com/office/drawing/2014/main" id="{3064B2CB-7810-4C54-BF27-B0293908C9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8714" y="1743139"/>
            <a:ext cx="1143000" cy="1143000"/>
          </a:xfrm>
          <a:prstGeom prst="rect">
            <a:avLst/>
          </a:prstGeom>
        </p:spPr>
      </p:pic>
    </p:spTree>
    <p:extLst>
      <p:ext uri="{BB962C8B-B14F-4D97-AF65-F5344CB8AC3E}">
        <p14:creationId xmlns:p14="http://schemas.microsoft.com/office/powerpoint/2010/main" val="411953493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24D5B-F729-4D03-924F-EBB2583093CF}"/>
              </a:ext>
            </a:extLst>
          </p:cNvPr>
          <p:cNvSpPr>
            <a:spLocks noGrp="1"/>
          </p:cNvSpPr>
          <p:nvPr>
            <p:ph type="title"/>
          </p:nvPr>
        </p:nvSpPr>
        <p:spPr>
          <a:xfrm>
            <a:off x="457200" y="-181656"/>
            <a:ext cx="8229600" cy="857250"/>
          </a:xfrm>
        </p:spPr>
        <p:txBody>
          <a:bodyPr/>
          <a:lstStyle/>
          <a:p>
            <a:r>
              <a:rPr lang="en-US" dirty="0"/>
              <a:t>People who are at higher risk for severe illness</a:t>
            </a:r>
          </a:p>
        </p:txBody>
      </p:sp>
      <p:sp>
        <p:nvSpPr>
          <p:cNvPr id="3" name="Text Placeholder 2">
            <a:extLst>
              <a:ext uri="{FF2B5EF4-FFF2-40B4-BE49-F238E27FC236}">
                <a16:creationId xmlns:a16="http://schemas.microsoft.com/office/drawing/2014/main" id="{0260E5C5-3D6F-4AE5-B7CB-17847BE7E68F}"/>
              </a:ext>
            </a:extLst>
          </p:cNvPr>
          <p:cNvSpPr>
            <a:spLocks noGrp="1"/>
          </p:cNvSpPr>
          <p:nvPr>
            <p:ph type="body" sz="quarter" idx="10"/>
          </p:nvPr>
        </p:nvSpPr>
        <p:spPr>
          <a:xfrm>
            <a:off x="457201" y="751794"/>
            <a:ext cx="8488946" cy="3341688"/>
          </a:xfrm>
        </p:spPr>
        <p:txBody>
          <a:bodyPr/>
          <a:lstStyle/>
          <a:p>
            <a:r>
              <a:rPr lang="en-US" sz="1650" dirty="0"/>
              <a:t>People aged 65 years and older</a:t>
            </a:r>
          </a:p>
          <a:p>
            <a:r>
              <a:rPr lang="en-US" sz="1650" dirty="0"/>
              <a:t>People who live in a nursing home or long-term care facility</a:t>
            </a:r>
          </a:p>
          <a:p>
            <a:r>
              <a:rPr lang="en-US" sz="1650" dirty="0"/>
              <a:t>Other high-risk conditions could include: </a:t>
            </a:r>
          </a:p>
          <a:p>
            <a:pPr lvl="1"/>
            <a:r>
              <a:rPr lang="en-US" sz="1650" dirty="0"/>
              <a:t>People with chronic lung disease or moderate to severe asthma</a:t>
            </a:r>
          </a:p>
          <a:p>
            <a:pPr lvl="1"/>
            <a:r>
              <a:rPr lang="en-US" sz="1650" dirty="0"/>
              <a:t>People who have heart disease with complications</a:t>
            </a:r>
          </a:p>
          <a:p>
            <a:pPr lvl="1"/>
            <a:r>
              <a:rPr lang="en-US" sz="1650" dirty="0"/>
              <a:t>People who are immunocompromised including cancer treatment</a:t>
            </a:r>
          </a:p>
          <a:p>
            <a:pPr lvl="1"/>
            <a:r>
              <a:rPr lang="en-US" sz="1650" dirty="0"/>
              <a:t>People of any age with severe obesity (body mass index [(BM]I)≥40) or certain underlying medical conditions, particularly if not well controlled, such as those with diabetes, renal failure, or liver disease might also be at risk</a:t>
            </a:r>
          </a:p>
          <a:p>
            <a:r>
              <a:rPr lang="en-US" sz="1650" dirty="0"/>
              <a:t>People who are pregnant should be monitored since they are known to be at risk with severe viral illness, however, to date data on COVID-19 has not shown increased risk</a:t>
            </a:r>
          </a:p>
          <a:p>
            <a:r>
              <a:rPr lang="en-US" sz="1650" dirty="0"/>
              <a:t>Many conditions can cause a person to be immunocompromised, including cancer treatment, bone marrow or organ transplantation, immune deficiencies, poorly controlled HIV or AIDS, and prolonged use of corticosteroids and other immune weakening medications</a:t>
            </a:r>
          </a:p>
          <a:p>
            <a:endParaRPr lang="en-US" dirty="0"/>
          </a:p>
        </p:txBody>
      </p:sp>
    </p:spTree>
    <p:extLst>
      <p:ext uri="{BB962C8B-B14F-4D97-AF65-F5344CB8AC3E}">
        <p14:creationId xmlns:p14="http://schemas.microsoft.com/office/powerpoint/2010/main" val="2728013308"/>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A3558-2CD0-49BE-9F92-CCBD0BBFE6EE}"/>
              </a:ext>
            </a:extLst>
          </p:cNvPr>
          <p:cNvSpPr>
            <a:spLocks noGrp="1"/>
          </p:cNvSpPr>
          <p:nvPr>
            <p:ph type="title"/>
          </p:nvPr>
        </p:nvSpPr>
        <p:spPr>
          <a:xfrm>
            <a:off x="306521" y="-4907"/>
            <a:ext cx="8229600" cy="857250"/>
          </a:xfrm>
        </p:spPr>
        <p:txBody>
          <a:bodyPr/>
          <a:lstStyle/>
          <a:p>
            <a:r>
              <a:rPr lang="en-US" dirty="0"/>
              <a:t>COVID-19: At Risk Task Force</a:t>
            </a:r>
          </a:p>
        </p:txBody>
      </p:sp>
      <p:sp>
        <p:nvSpPr>
          <p:cNvPr id="3" name="Text Placeholder 2">
            <a:extLst>
              <a:ext uri="{FF2B5EF4-FFF2-40B4-BE49-F238E27FC236}">
                <a16:creationId xmlns:a16="http://schemas.microsoft.com/office/drawing/2014/main" id="{761F9DD1-F2D1-4970-9339-C77B11AA4DC6}"/>
              </a:ext>
            </a:extLst>
          </p:cNvPr>
          <p:cNvSpPr>
            <a:spLocks noGrp="1"/>
          </p:cNvSpPr>
          <p:nvPr>
            <p:ph type="body" sz="quarter" idx="10"/>
          </p:nvPr>
        </p:nvSpPr>
        <p:spPr>
          <a:xfrm>
            <a:off x="396637" y="897702"/>
            <a:ext cx="5579621" cy="2025839"/>
          </a:xfrm>
        </p:spPr>
        <p:txBody>
          <a:bodyPr/>
          <a:lstStyle/>
          <a:p>
            <a:pPr marL="230029" indent="-230029"/>
            <a:r>
              <a:rPr lang="en-US" sz="2100" dirty="0">
                <a:latin typeface="Calibri"/>
                <a:cs typeface="Calibri"/>
              </a:rPr>
              <a:t>Technical assistance and guidance for people at higher risk for severe illness and vulnerable populations</a:t>
            </a:r>
          </a:p>
          <a:p>
            <a:pPr marL="742474" lvl="1" indent="-285274" defTabSz="914378">
              <a:buFont typeface="Arial" panose="020B0604020202020204" pitchFamily="34" charset="0"/>
              <a:buChar char="•"/>
            </a:pPr>
            <a:r>
              <a:rPr lang="en-US" sz="1650" dirty="0">
                <a:solidFill>
                  <a:srgbClr val="002060"/>
                </a:solidFill>
                <a:latin typeface="Calibri"/>
                <a:cs typeface="Calibri"/>
              </a:rPr>
              <a:t>At-risk medical conditions</a:t>
            </a:r>
          </a:p>
          <a:p>
            <a:pPr marL="742474" lvl="1" indent="-285274" defTabSz="914378">
              <a:buFont typeface="Arial" panose="020B0604020202020204" pitchFamily="34" charset="0"/>
              <a:buChar char="•"/>
            </a:pPr>
            <a:r>
              <a:rPr lang="en-US" sz="1650" dirty="0">
                <a:solidFill>
                  <a:srgbClr val="002060"/>
                </a:solidFill>
                <a:latin typeface="Calibri"/>
                <a:cs typeface="Calibri"/>
              </a:rPr>
              <a:t>At-risk vulnerable populations</a:t>
            </a:r>
          </a:p>
          <a:p>
            <a:pPr marL="742474" lvl="1" indent="-285274" defTabSz="914378">
              <a:buFont typeface="Arial" panose="020B0604020202020204" pitchFamily="34" charset="0"/>
              <a:buChar char="•"/>
            </a:pPr>
            <a:r>
              <a:rPr lang="en-US" sz="1650" dirty="0">
                <a:solidFill>
                  <a:srgbClr val="002060"/>
                </a:solidFill>
                <a:latin typeface="Calibri"/>
                <a:cs typeface="Calibri"/>
              </a:rPr>
              <a:t>Social and behavioral health</a:t>
            </a:r>
            <a:endParaRPr lang="en-US" sz="1650" dirty="0">
              <a:latin typeface="Calibri"/>
              <a:cs typeface="Calibri"/>
            </a:endParaRPr>
          </a:p>
          <a:p>
            <a:pPr marL="742474" lvl="1" indent="-285274">
              <a:buFont typeface="Arial" panose="020B0604020202020204" pitchFamily="34" charset="0"/>
              <a:buChar char="•"/>
            </a:pPr>
            <a:endParaRPr lang="en-US" sz="1350" dirty="0">
              <a:solidFill>
                <a:srgbClr val="002060"/>
              </a:solidFill>
              <a:latin typeface="Calibri"/>
              <a:cs typeface="Calibri"/>
            </a:endParaRPr>
          </a:p>
          <a:p>
            <a:pPr marL="742474" lvl="1" indent="-285274"/>
            <a:endParaRPr lang="en-US" sz="2100" dirty="0">
              <a:cs typeface="Calibri" panose="020F0502020204030204" pitchFamily="34" charset="0"/>
            </a:endParaRPr>
          </a:p>
          <a:p>
            <a:pPr marL="230029" indent="-230029"/>
            <a:endParaRPr lang="en-US" sz="2100" dirty="0">
              <a:cs typeface="Calibri" panose="020F0502020204030204" pitchFamily="34" charset="0"/>
            </a:endParaRPr>
          </a:p>
          <a:p>
            <a:pPr marL="230029" indent="-230029"/>
            <a:endParaRPr lang="en-US" sz="1500" dirty="0">
              <a:cs typeface="Calibri" panose="020F0502020204030204" pitchFamily="34" charset="0"/>
            </a:endParaRPr>
          </a:p>
          <a:p>
            <a:pPr marL="456724" lvl="1" indent="0">
              <a:buNone/>
            </a:pPr>
            <a:endParaRPr lang="en-US" dirty="0">
              <a:cs typeface="Calibri" panose="020F0502020204030204" pitchFamily="34" charset="0"/>
            </a:endParaRPr>
          </a:p>
        </p:txBody>
      </p:sp>
      <p:pic>
        <p:nvPicPr>
          <p:cNvPr id="5" name="Picture 4">
            <a:hlinkClick r:id="rId3"/>
            <a:extLst>
              <a:ext uri="{FF2B5EF4-FFF2-40B4-BE49-F238E27FC236}">
                <a16:creationId xmlns:a16="http://schemas.microsoft.com/office/drawing/2014/main" id="{7C901654-0A67-4794-B673-C25F76626E1D}"/>
              </a:ext>
            </a:extLst>
          </p:cNvPr>
          <p:cNvPicPr>
            <a:picLocks noChangeAspect="1"/>
          </p:cNvPicPr>
          <p:nvPr/>
        </p:nvPicPr>
        <p:blipFill>
          <a:blip r:embed="rId4"/>
          <a:stretch>
            <a:fillRect/>
          </a:stretch>
        </p:blipFill>
        <p:spPr>
          <a:xfrm>
            <a:off x="4924492" y="1669777"/>
            <a:ext cx="4165514" cy="1312277"/>
          </a:xfrm>
          <a:prstGeom prst="rect">
            <a:avLst/>
          </a:prstGeom>
        </p:spPr>
      </p:pic>
      <p:sp>
        <p:nvSpPr>
          <p:cNvPr id="6" name="Text Placeholder 2">
            <a:extLst>
              <a:ext uri="{FF2B5EF4-FFF2-40B4-BE49-F238E27FC236}">
                <a16:creationId xmlns:a16="http://schemas.microsoft.com/office/drawing/2014/main" id="{A3CC1345-762C-4D90-822D-79B2916BA37C}"/>
              </a:ext>
            </a:extLst>
          </p:cNvPr>
          <p:cNvSpPr txBox="1">
            <a:spLocks/>
          </p:cNvSpPr>
          <p:nvPr/>
        </p:nvSpPr>
        <p:spPr bwMode="auto">
          <a:xfrm>
            <a:off x="396637" y="2817585"/>
            <a:ext cx="7641602" cy="334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306910" indent="-306910" algn="l" rtl="0" eaLnBrk="0" fontAlgn="base" hangingPunct="0">
              <a:spcBef>
                <a:spcPct val="20000"/>
              </a:spcBef>
              <a:spcAft>
                <a:spcPct val="0"/>
              </a:spcAft>
              <a:buClr>
                <a:srgbClr val="005DAA"/>
              </a:buClr>
              <a:buFont typeface="Wingdings" panose="05000000000000000000" pitchFamily="2" charset="2"/>
              <a:buChar char="§"/>
              <a:defRPr sz="2667" kern="1200">
                <a:solidFill>
                  <a:srgbClr val="2D2D2D"/>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Clr>
                <a:srgbClr val="532E63"/>
              </a:buClr>
              <a:buFont typeface="Arial" panose="020B0604020202020204" pitchFamily="34" charset="0"/>
              <a:buChar char="–"/>
              <a:defRPr sz="2667" kern="1200">
                <a:solidFill>
                  <a:srgbClr val="2D2D2D"/>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Clr>
                <a:srgbClr val="9A3B26"/>
              </a:buClr>
              <a:buFont typeface="Arial" panose="020B0604020202020204" pitchFamily="34" charset="0"/>
              <a:buChar char="•"/>
              <a:defRPr sz="2667" kern="1200">
                <a:solidFill>
                  <a:srgbClr val="2D2D2D"/>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pPr marL="742474" lvl="1" indent="-285274" defTabSz="685800">
              <a:buFont typeface="Arial" panose="020B0604020202020204" pitchFamily="34" charset="0"/>
              <a:buChar char="•"/>
            </a:pPr>
            <a:endParaRPr lang="en-US" sz="1350" dirty="0">
              <a:solidFill>
                <a:srgbClr val="002060"/>
              </a:solidFill>
              <a:latin typeface="Calibri"/>
              <a:cs typeface="Calibri"/>
            </a:endParaRPr>
          </a:p>
          <a:p>
            <a:pPr marL="230029" indent="-230029" defTabSz="685800"/>
            <a:r>
              <a:rPr lang="en-US" sz="2100" dirty="0">
                <a:latin typeface="Calibri"/>
                <a:cs typeface="Calibri"/>
              </a:rPr>
              <a:t>Recent </a:t>
            </a:r>
            <a:r>
              <a:rPr lang="en-US" sz="2100" dirty="0">
                <a:latin typeface="Calibri"/>
                <a:cs typeface="Calibri"/>
                <a:hlinkClick r:id="rId5">
                  <a:extLst>
                    <a:ext uri="{A12FA001-AC4F-418D-AE19-62706E023703}">
                      <ahyp:hlinkClr xmlns:ahyp="http://schemas.microsoft.com/office/drawing/2018/hyperlinkcolor" val="tx"/>
                    </a:ext>
                  </a:extLst>
                </a:hlinkClick>
              </a:rPr>
              <a:t>MMWR</a:t>
            </a:r>
            <a:r>
              <a:rPr lang="en-US" sz="2100" dirty="0">
                <a:latin typeface="Calibri"/>
                <a:cs typeface="Calibri"/>
              </a:rPr>
              <a:t> publication: Severe Outcomes Among Patients with Coronavirus Disease 2019 (COVID-19) United States, February 12–March 16, 2020 </a:t>
            </a:r>
            <a:endParaRPr lang="en-US" sz="1800" dirty="0">
              <a:cs typeface="Calibri" panose="020F0502020204030204" pitchFamily="34" charset="0"/>
            </a:endParaRPr>
          </a:p>
          <a:p>
            <a:pPr marL="742474" lvl="1" indent="-285274" defTabSz="914378">
              <a:buFont typeface="Arial" panose="020B0604020202020204" pitchFamily="34" charset="0"/>
              <a:buChar char="•"/>
            </a:pPr>
            <a:r>
              <a:rPr lang="en-US" sz="1800" dirty="0">
                <a:solidFill>
                  <a:srgbClr val="002060"/>
                </a:solidFill>
                <a:latin typeface="Calibri"/>
                <a:cs typeface="Calibri"/>
              </a:rPr>
              <a:t>8 out of 10 deaths reported in US are among 65+ </a:t>
            </a:r>
            <a:endParaRPr lang="en-US" sz="1800" dirty="0">
              <a:solidFill>
                <a:srgbClr val="002060"/>
              </a:solidFill>
              <a:cs typeface="Calibri" panose="020F0502020204030204" pitchFamily="34" charset="0"/>
            </a:endParaRPr>
          </a:p>
          <a:p>
            <a:pPr marL="457200" lvl="1" indent="0" defTabSz="685800">
              <a:buNone/>
            </a:pPr>
            <a:endParaRPr lang="en-US" sz="1350" dirty="0">
              <a:solidFill>
                <a:srgbClr val="002060"/>
              </a:solidFill>
              <a:cs typeface="Calibri" panose="020F0502020204030204" pitchFamily="34" charset="0"/>
            </a:endParaRPr>
          </a:p>
          <a:p>
            <a:pPr marL="742474" lvl="1" indent="-285274" defTabSz="685800"/>
            <a:endParaRPr lang="en-US" sz="2100" dirty="0">
              <a:cs typeface="Calibri" panose="020F0502020204030204" pitchFamily="34" charset="0"/>
            </a:endParaRPr>
          </a:p>
          <a:p>
            <a:pPr marL="230029" indent="-230029" defTabSz="685800"/>
            <a:endParaRPr lang="en-US" sz="2100" dirty="0">
              <a:cs typeface="Calibri" panose="020F0502020204030204" pitchFamily="34" charset="0"/>
            </a:endParaRPr>
          </a:p>
          <a:p>
            <a:pPr marL="230029" indent="-230029" defTabSz="685800"/>
            <a:endParaRPr lang="en-US" sz="1500" dirty="0">
              <a:cs typeface="Calibri" panose="020F0502020204030204" pitchFamily="34" charset="0"/>
            </a:endParaRPr>
          </a:p>
          <a:p>
            <a:pPr marL="456724" lvl="1" indent="0" defTabSz="685800">
              <a:buNone/>
            </a:pPr>
            <a:endParaRPr lang="en-US" sz="2000" dirty="0">
              <a:cs typeface="Calibri" panose="020F0502020204030204" pitchFamily="34" charset="0"/>
            </a:endParaRPr>
          </a:p>
        </p:txBody>
      </p:sp>
    </p:spTree>
    <p:extLst>
      <p:ext uri="{BB962C8B-B14F-4D97-AF65-F5344CB8AC3E}">
        <p14:creationId xmlns:p14="http://schemas.microsoft.com/office/powerpoint/2010/main" val="837051666"/>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57D29-2E61-4065-89CF-AFECC49BFB2C}"/>
              </a:ext>
            </a:extLst>
          </p:cNvPr>
          <p:cNvSpPr>
            <a:spLocks noGrp="1"/>
          </p:cNvSpPr>
          <p:nvPr>
            <p:ph type="title"/>
          </p:nvPr>
        </p:nvSpPr>
        <p:spPr>
          <a:xfrm>
            <a:off x="400987" y="-56348"/>
            <a:ext cx="8229600" cy="857250"/>
          </a:xfrm>
        </p:spPr>
        <p:txBody>
          <a:bodyPr/>
          <a:lstStyle/>
          <a:p>
            <a:r>
              <a:rPr lang="en-US" dirty="0"/>
              <a:t>Resources</a:t>
            </a:r>
          </a:p>
        </p:txBody>
      </p:sp>
      <p:sp>
        <p:nvSpPr>
          <p:cNvPr id="3" name="TextBox 2">
            <a:extLst>
              <a:ext uri="{FF2B5EF4-FFF2-40B4-BE49-F238E27FC236}">
                <a16:creationId xmlns:a16="http://schemas.microsoft.com/office/drawing/2014/main" id="{24EB136A-F1C8-4912-82DF-0096DDA5D89A}"/>
              </a:ext>
            </a:extLst>
          </p:cNvPr>
          <p:cNvSpPr txBox="1"/>
          <p:nvPr/>
        </p:nvSpPr>
        <p:spPr>
          <a:xfrm>
            <a:off x="447831" y="922697"/>
            <a:ext cx="8342026" cy="3647152"/>
          </a:xfrm>
          <a:prstGeom prst="rect">
            <a:avLst/>
          </a:prstGeom>
          <a:noFill/>
        </p:spPr>
        <p:txBody>
          <a:bodyPr wrap="square" rtlCol="0" anchor="t">
            <a:spAutoFit/>
          </a:bodyPr>
          <a:lstStyle/>
          <a:p>
            <a:pPr marL="285274" indent="-285274" defTabSz="685800">
              <a:buFont typeface="Arial" panose="020B0604020202020204" pitchFamily="34" charset="0"/>
              <a:buChar char="•"/>
            </a:pPr>
            <a:r>
              <a:rPr lang="en-US" sz="1650" b="1" dirty="0">
                <a:solidFill>
                  <a:srgbClr val="000000"/>
                </a:solidFill>
                <a:latin typeface="Calibri"/>
                <a:cs typeface="Calibri"/>
              </a:rPr>
              <a:t>If You are at Higher Risk:</a:t>
            </a:r>
            <a:r>
              <a:rPr lang="en-US" sz="1650" dirty="0">
                <a:solidFill>
                  <a:srgbClr val="000000"/>
                </a:solidFill>
                <a:latin typeface="Calibri"/>
                <a:cs typeface="Calibri"/>
              </a:rPr>
              <a:t> </a:t>
            </a:r>
            <a:r>
              <a:rPr lang="en-US" sz="1650" dirty="0">
                <a:solidFill>
                  <a:srgbClr val="0F56DC"/>
                </a:solidFill>
                <a:latin typeface="Myriad Web Pro"/>
                <a:hlinkClick r:id="rId3"/>
              </a:rPr>
              <a:t>https://www.cdc.gov/coronavirus/2019-ncov/specific-groups/high-risk-complications.html</a:t>
            </a:r>
            <a:endParaRPr lang="en-US" sz="1650">
              <a:solidFill>
                <a:srgbClr val="0F56DC"/>
              </a:solidFill>
              <a:latin typeface="Myriad Web Pro"/>
            </a:endParaRPr>
          </a:p>
          <a:p>
            <a:pPr marL="285274" indent="-285274" defTabSz="685800">
              <a:buFont typeface="Arial" panose="020B0604020202020204" pitchFamily="34" charset="0"/>
              <a:buChar char="•"/>
            </a:pPr>
            <a:endParaRPr lang="en-US" sz="1650" dirty="0">
              <a:solidFill>
                <a:srgbClr val="000000"/>
              </a:solidFill>
              <a:latin typeface="Calibri" panose="020F0502020204030204" pitchFamily="34" charset="0"/>
              <a:cs typeface="Calibri" panose="020F0502020204030204" pitchFamily="34" charset="0"/>
            </a:endParaRPr>
          </a:p>
          <a:p>
            <a:pPr marL="285274" indent="-285274" defTabSz="685800">
              <a:buFont typeface="Arial" panose="020B0604020202020204" pitchFamily="34" charset="0"/>
              <a:buChar char="•"/>
            </a:pPr>
            <a:r>
              <a:rPr lang="en-US" sz="1650" b="1" dirty="0">
                <a:solidFill>
                  <a:srgbClr val="000000"/>
                </a:solidFill>
                <a:latin typeface="Calibri"/>
                <a:cs typeface="Calibri"/>
              </a:rPr>
              <a:t>Stress and coping:</a:t>
            </a:r>
            <a:r>
              <a:rPr lang="en-US" sz="1650" dirty="0">
                <a:solidFill>
                  <a:srgbClr val="000000"/>
                </a:solidFill>
                <a:latin typeface="Calibri"/>
                <a:cs typeface="Calibri"/>
              </a:rPr>
              <a:t> </a:t>
            </a:r>
            <a:r>
              <a:rPr lang="en-US" sz="1650" dirty="0">
                <a:solidFill>
                  <a:srgbClr val="0F56DC"/>
                </a:solidFill>
                <a:latin typeface="Myriad Web Pro"/>
                <a:hlinkClick r:id="rId4"/>
              </a:rPr>
              <a:t>https://www.cdc.gov/coronavirus/2019-ncov/prepare/managing-stress-anxiety.html</a:t>
            </a:r>
            <a:endParaRPr lang="en-US" sz="1650">
              <a:solidFill>
                <a:srgbClr val="0F56DC"/>
              </a:solidFill>
              <a:latin typeface="Myriad Web Pro"/>
            </a:endParaRPr>
          </a:p>
          <a:p>
            <a:pPr marL="285274" indent="-285274" defTabSz="685800">
              <a:buFont typeface="Arial" panose="020B0604020202020204" pitchFamily="34" charset="0"/>
              <a:buChar char="•"/>
            </a:pPr>
            <a:endParaRPr lang="en-US" sz="1650" dirty="0">
              <a:solidFill>
                <a:srgbClr val="000000"/>
              </a:solidFill>
              <a:latin typeface="Calibri" panose="020F0502020204030204" pitchFamily="34" charset="0"/>
              <a:cs typeface="Calibri" panose="020F0502020204030204" pitchFamily="34" charset="0"/>
            </a:endParaRPr>
          </a:p>
          <a:p>
            <a:pPr marL="285274" indent="-285274" defTabSz="685800">
              <a:buFont typeface="Arial" panose="020B0604020202020204" pitchFamily="34" charset="0"/>
              <a:buChar char="•"/>
            </a:pPr>
            <a:r>
              <a:rPr lang="en-US" sz="1650" b="1" dirty="0">
                <a:solidFill>
                  <a:srgbClr val="000000"/>
                </a:solidFill>
                <a:latin typeface="Calibri"/>
                <a:cs typeface="Calibri"/>
              </a:rPr>
              <a:t>Community:</a:t>
            </a:r>
            <a:r>
              <a:rPr lang="en-US" sz="1650" dirty="0">
                <a:solidFill>
                  <a:srgbClr val="000000"/>
                </a:solidFill>
                <a:latin typeface="Calibri"/>
                <a:cs typeface="Calibri"/>
              </a:rPr>
              <a:t> </a:t>
            </a:r>
            <a:r>
              <a:rPr lang="en-US" sz="1650" dirty="0">
                <a:solidFill>
                  <a:srgbClr val="0F56DC"/>
                </a:solidFill>
                <a:latin typeface="Myriad Web Pro"/>
                <a:hlinkClick r:id="rId5"/>
              </a:rPr>
              <a:t>https://www.cdc.gov/coronavirus/2019-ncov/community/index.html</a:t>
            </a:r>
            <a:endParaRPr lang="en-US" sz="1650">
              <a:solidFill>
                <a:srgbClr val="0F56DC"/>
              </a:solidFill>
              <a:latin typeface="Myriad Web Pro"/>
              <a:cs typeface="Calibri" panose="020F0502020204030204" pitchFamily="34" charset="0"/>
            </a:endParaRPr>
          </a:p>
          <a:p>
            <a:pPr marL="285274" indent="-285274" defTabSz="685800">
              <a:buFont typeface="Arial" panose="020B0604020202020204" pitchFamily="34" charset="0"/>
              <a:buChar char="•"/>
            </a:pPr>
            <a:endParaRPr lang="en-US" sz="1650" dirty="0">
              <a:solidFill>
                <a:srgbClr val="000000"/>
              </a:solidFill>
              <a:latin typeface="Calibri" panose="020F0502020204030204" pitchFamily="34" charset="0"/>
              <a:cs typeface="Calibri" panose="020F0502020204030204" pitchFamily="34" charset="0"/>
            </a:endParaRPr>
          </a:p>
          <a:p>
            <a:pPr marL="285274" indent="-285274" defTabSz="685800">
              <a:buFont typeface="Arial" panose="020B0604020202020204" pitchFamily="34" charset="0"/>
              <a:buChar char="•"/>
            </a:pPr>
            <a:r>
              <a:rPr lang="en-US" sz="1650" b="1" dirty="0">
                <a:solidFill>
                  <a:srgbClr val="000000"/>
                </a:solidFill>
                <a:latin typeface="Calibri"/>
                <a:cs typeface="Calibri"/>
              </a:rPr>
              <a:t>Health Care Professionals: </a:t>
            </a:r>
            <a:r>
              <a:rPr lang="en-US" sz="1650" dirty="0">
                <a:solidFill>
                  <a:srgbClr val="0F56DC"/>
                </a:solidFill>
                <a:latin typeface="Myriad Web Pro"/>
                <a:hlinkClick r:id="rId6"/>
              </a:rPr>
              <a:t>https://www.cdc.gov/coronavirus/2019-nCoV/hcp/index.html</a:t>
            </a:r>
            <a:endParaRPr lang="en-US" sz="1650">
              <a:solidFill>
                <a:srgbClr val="0F56DC"/>
              </a:solidFill>
              <a:latin typeface="Myriad Web Pro"/>
            </a:endParaRPr>
          </a:p>
          <a:p>
            <a:pPr marL="285274" indent="-285274" defTabSz="685800">
              <a:buFont typeface="Arial" panose="020B0604020202020204" pitchFamily="34" charset="0"/>
              <a:buChar char="•"/>
            </a:pPr>
            <a:endParaRPr lang="en-US" sz="1650" dirty="0">
              <a:solidFill>
                <a:srgbClr val="000000"/>
              </a:solidFill>
              <a:latin typeface="Calibri" panose="020F0502020204030204" pitchFamily="34" charset="0"/>
              <a:cs typeface="Calibri" panose="020F0502020204030204" pitchFamily="34" charset="0"/>
            </a:endParaRPr>
          </a:p>
          <a:p>
            <a:pPr marL="285274" indent="-285274" defTabSz="685800">
              <a:buFont typeface="Arial" panose="020B0604020202020204" pitchFamily="34" charset="0"/>
              <a:buChar char="•"/>
            </a:pPr>
            <a:r>
              <a:rPr lang="en-US" sz="1650" b="1" dirty="0">
                <a:solidFill>
                  <a:srgbClr val="000000"/>
                </a:solidFill>
                <a:latin typeface="Calibri"/>
                <a:cs typeface="Calibri"/>
              </a:rPr>
              <a:t>Health Care Facilities:</a:t>
            </a:r>
            <a:r>
              <a:rPr lang="en-US" sz="1650" dirty="0">
                <a:solidFill>
                  <a:srgbClr val="000000"/>
                </a:solidFill>
                <a:latin typeface="Calibri"/>
                <a:cs typeface="Calibri"/>
              </a:rPr>
              <a:t> </a:t>
            </a:r>
            <a:r>
              <a:rPr lang="en-US" sz="1650" dirty="0">
                <a:solidFill>
                  <a:srgbClr val="0F56DC"/>
                </a:solidFill>
                <a:latin typeface="Myriad Web Pro"/>
                <a:hlinkClick r:id="rId7"/>
              </a:rPr>
              <a:t>https://www.cdc.gov/coronavirus/2019-ncov/healthcare-facilities/index.html</a:t>
            </a:r>
            <a:endParaRPr lang="en-US" sz="1650">
              <a:solidFill>
                <a:srgbClr val="0F56DC"/>
              </a:solidFill>
              <a:latin typeface="Myriad Web Pro"/>
            </a:endParaRPr>
          </a:p>
          <a:p>
            <a:pPr marL="742474" lvl="1" indent="-285274" defTabSz="685800">
              <a:buFont typeface="Arial" panose="020B0604020202020204" pitchFamily="34" charset="0"/>
              <a:buChar char="•"/>
            </a:pPr>
            <a:r>
              <a:rPr lang="en-US" sz="1650" b="1" dirty="0">
                <a:solidFill>
                  <a:srgbClr val="000000"/>
                </a:solidFill>
                <a:latin typeface="Calibri"/>
                <a:cs typeface="Calibri"/>
              </a:rPr>
              <a:t>Long Term Care Facilities:</a:t>
            </a:r>
            <a:r>
              <a:rPr lang="en-US" sz="1650" dirty="0">
                <a:solidFill>
                  <a:srgbClr val="000000"/>
                </a:solidFill>
                <a:latin typeface="Calibri"/>
                <a:cs typeface="Calibri"/>
              </a:rPr>
              <a:t> </a:t>
            </a:r>
            <a:r>
              <a:rPr lang="en-US" sz="1650" dirty="0">
                <a:solidFill>
                  <a:srgbClr val="0F56DC"/>
                </a:solidFill>
                <a:latin typeface="Myriad Web Pro"/>
                <a:hlinkClick r:id="rId8"/>
              </a:rPr>
              <a:t>https://www.cdc.gov/coronavirus/2019-ncov/healthcare-facilities/prevent-spread-in-long-term-care-facilities.html</a:t>
            </a:r>
            <a:endParaRPr lang="en-US" sz="1650"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8080452"/>
      </p:ext>
    </p:extLst>
  </p:cSld>
  <p:clrMapOvr>
    <a:masterClrMapping/>
  </p:clrMapOvr>
  <p:transition>
    <p:fade/>
  </p:transition>
</p:sld>
</file>

<file path=ppt/theme/theme1.xml><?xml version="1.0" encoding="utf-8"?>
<a:theme xmlns:a="http://schemas.openxmlformats.org/drawingml/2006/main" name="NACDD-Bar-Wide-Width">
  <a:themeElements>
    <a:clrScheme name="NACDD Bar Slides">
      <a:dk1>
        <a:sysClr val="windowText" lastClr="000000"/>
      </a:dk1>
      <a:lt1>
        <a:sysClr val="window" lastClr="FFFFFF"/>
      </a:lt1>
      <a:dk2>
        <a:srgbClr val="0057B8"/>
      </a:dk2>
      <a:lt2>
        <a:srgbClr val="FFB25B"/>
      </a:lt2>
      <a:accent1>
        <a:srgbClr val="00B140"/>
      </a:accent1>
      <a:accent2>
        <a:srgbClr val="D50032"/>
      </a:accent2>
      <a:accent3>
        <a:srgbClr val="A4D65E"/>
      </a:accent3>
      <a:accent4>
        <a:srgbClr val="165C7D"/>
      </a:accent4>
      <a:accent5>
        <a:srgbClr val="84A4DC"/>
      </a:accent5>
      <a:accent6>
        <a:srgbClr val="7C878E"/>
      </a:accent6>
      <a:hlink>
        <a:srgbClr val="00B140"/>
      </a:hlink>
      <a:folHlink>
        <a:srgbClr val="165C7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Master">
  <a:themeElements>
    <a:clrScheme name="Custom 2">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449</TotalTime>
  <Words>805</Words>
  <Application>Microsoft Macintosh PowerPoint</Application>
  <PresentationFormat>On-screen Show (16:9)</PresentationFormat>
  <Paragraphs>91</Paragraphs>
  <Slides>11</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Arial</vt:lpstr>
      <vt:lpstr>Calibri</vt:lpstr>
      <vt:lpstr>Courier New</vt:lpstr>
      <vt:lpstr>Myriad Web Pro</vt:lpstr>
      <vt:lpstr>Times New Roman</vt:lpstr>
      <vt:lpstr>Wingdings</vt:lpstr>
      <vt:lpstr>NACDD-Bar-Wide-Width</vt:lpstr>
      <vt:lpstr>1_Master</vt:lpstr>
      <vt:lpstr>COVID-19 Response:  An Update from the At-Risk Task Force</vt:lpstr>
      <vt:lpstr>PowerPoint Presentation</vt:lpstr>
      <vt:lpstr>PowerPoint Presentation</vt:lpstr>
      <vt:lpstr>Current Situation</vt:lpstr>
      <vt:lpstr>COVID-19: How It Spreads</vt:lpstr>
      <vt:lpstr>COVID-19: Symptoms &amp; Complications</vt:lpstr>
      <vt:lpstr>People who are at higher risk for severe illness</vt:lpstr>
      <vt:lpstr>COVID-19: At Risk Task Force</vt:lpstr>
      <vt:lpstr>Resources</vt:lpstr>
      <vt:lpstr>Questions?</vt:lpstr>
      <vt:lpstr>NACDD Contact</vt:lpstr>
    </vt:vector>
  </TitlesOfParts>
  <Company>Seam Studios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Jahnke</dc:creator>
  <cp:lastModifiedBy>Microsoft Office User</cp:lastModifiedBy>
  <cp:revision>103</cp:revision>
  <cp:lastPrinted>2020-03-05T19:04:10Z</cp:lastPrinted>
  <dcterms:created xsi:type="dcterms:W3CDTF">2018-04-25T14:08:35Z</dcterms:created>
  <dcterms:modified xsi:type="dcterms:W3CDTF">2020-03-25T17:31:39Z</dcterms:modified>
</cp:coreProperties>
</file>