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9"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272" r:id="rId41"/>
    <p:sldId id="262" r:id="rId42"/>
    <p:sldId id="274" r:id="rId43"/>
    <p:sldId id="266" r:id="rId44"/>
    <p:sldId id="271" r:id="rId45"/>
    <p:sldId id="261" r:id="rId46"/>
    <p:sldId id="273" r:id="rId47"/>
    <p:sldId id="263" r:id="rId48"/>
    <p:sldId id="265" r:id="rId49"/>
    <p:sldId id="270" r:id="rId50"/>
    <p:sldId id="257" r:id="rId51"/>
    <p:sldId id="256" r:id="rId52"/>
    <p:sldId id="258" r:id="rId53"/>
    <p:sldId id="267" r:id="rId54"/>
    <p:sldId id="268" r:id="rId55"/>
    <p:sldId id="313" r:id="rId56"/>
    <p:sldId id="318" r:id="rId57"/>
    <p:sldId id="319" r:id="rId58"/>
    <p:sldId id="321" r:id="rId59"/>
    <p:sldId id="314" r:id="rId60"/>
    <p:sldId id="315" r:id="rId61"/>
    <p:sldId id="316" r:id="rId62"/>
    <p:sldId id="317" r:id="rId63"/>
    <p:sldId id="260" r:id="rId64"/>
    <p:sldId id="32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A114F5-DA5C-4EA3-B28E-CDD8EF86D912}" type="datetimeFigureOut">
              <a:rPr lang="en-US" smtClean="0"/>
              <a:pPr/>
              <a:t>8/21/2012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74DE09-2882-44FB-BC47-5CF33E2C18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277B5-CBEB-49DC-B246-1719241F5233}" type="datetimeFigureOut">
              <a:rPr lang="en-US" smtClean="0"/>
              <a:pPr/>
              <a:t>8/21/2012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CFC4D-EF88-4B37-ADBD-2DCB0A2392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AFB7109-F351-4652-A2EC-DAB61812D265}" type="slidenum">
              <a:rPr lang="en-US"/>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29C22B5-E2DF-436F-A882-A8CF86D63B44}" type="slidenum">
              <a:rPr lang="en-US"/>
              <a:pPr/>
              <a:t>53</a:t>
            </a:fld>
            <a:endParaRPr lang="en-US"/>
          </a:p>
        </p:txBody>
      </p:sp>
      <p:sp>
        <p:nvSpPr>
          <p:cNvPr id="82947" name="Rectangle 2"/>
          <p:cNvSpPr>
            <a:spLocks noGrp="1" noRot="1" noChangeAspect="1" noChangeArrowheads="1" noTextEdit="1"/>
          </p:cNvSpPr>
          <p:nvPr>
            <p:ph type="sldImg"/>
          </p:nvPr>
        </p:nvSpPr>
        <p:spPr>
          <a:xfrm>
            <a:off x="1144588" y="685800"/>
            <a:ext cx="4572000" cy="3429000"/>
          </a:xfrm>
          <a:ln/>
        </p:spPr>
      </p:sp>
      <p:sp>
        <p:nvSpPr>
          <p:cNvPr id="82948" name="Rectangle 3"/>
          <p:cNvSpPr>
            <a:spLocks noGrp="1" noChangeArrowheads="1"/>
          </p:cNvSpPr>
          <p:nvPr>
            <p:ph type="body" idx="1"/>
          </p:nvPr>
        </p:nvSpPr>
        <p:spPr>
          <a:xfrm>
            <a:off x="685490" y="4343869"/>
            <a:ext cx="5487022" cy="41141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0D37C25-1FDA-4960-A0BF-43ABA3B70C65}" type="slidenum">
              <a:rPr lang="en-US"/>
              <a:pPr/>
              <a:t>54</a:t>
            </a:fld>
            <a:endParaRPr lang="en-US"/>
          </a:p>
        </p:txBody>
      </p:sp>
      <p:sp>
        <p:nvSpPr>
          <p:cNvPr id="83971" name="Rectangle 2"/>
          <p:cNvSpPr>
            <a:spLocks noGrp="1" noRot="1" noChangeAspect="1" noChangeArrowheads="1" noTextEdit="1"/>
          </p:cNvSpPr>
          <p:nvPr>
            <p:ph type="sldImg"/>
          </p:nvPr>
        </p:nvSpPr>
        <p:spPr>
          <a:xfrm>
            <a:off x="1144588" y="685800"/>
            <a:ext cx="4572000" cy="3429000"/>
          </a:xfrm>
          <a:ln/>
        </p:spPr>
      </p:sp>
      <p:sp>
        <p:nvSpPr>
          <p:cNvPr id="83972" name="Rectangle 3"/>
          <p:cNvSpPr>
            <a:spLocks noGrp="1" noChangeArrowheads="1"/>
          </p:cNvSpPr>
          <p:nvPr>
            <p:ph type="body" idx="1"/>
          </p:nvPr>
        </p:nvSpPr>
        <p:spPr>
          <a:xfrm>
            <a:off x="685490" y="4343869"/>
            <a:ext cx="5487022" cy="411417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4F290-BE3B-4D0C-915A-19B929E9EB69}"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F290-BE3B-4D0C-915A-19B929E9EB69}"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F290-BE3B-4D0C-915A-19B929E9EB69}"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4F290-BE3B-4D0C-915A-19B929E9EB69}"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4F290-BE3B-4D0C-915A-19B929E9EB69}"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4F290-BE3B-4D0C-915A-19B929E9EB69}"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4F290-BE3B-4D0C-915A-19B929E9EB69}"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4F290-BE3B-4D0C-915A-19B929E9EB69}"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4F290-BE3B-4D0C-915A-19B929E9EB69}"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4F290-BE3B-4D0C-915A-19B929E9EB69}"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4F290-BE3B-4D0C-915A-19B929E9EB69}"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74074-FAC9-4547-89B9-938333DCA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F290-BE3B-4D0C-915A-19B929E9EB69}"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74074-FAC9-4547-89B9-938333DCA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mariusgarrett@yahoo.com" TargetMode="External"/><Relationship Id="rId2" Type="http://schemas.openxmlformats.org/officeDocument/2006/relationships/hyperlink" Target="mailto:dave@nipcinf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MyFiles\GERO DEP\Atlas\Images\Feather.tif"/>
          <p:cNvPicPr>
            <a:picLocks noChangeAspect="1" noChangeArrowheads="1"/>
          </p:cNvPicPr>
          <p:nvPr/>
        </p:nvPicPr>
        <p:blipFill>
          <a:blip r:embed="rId2" cstate="print"/>
          <a:srcRect l="11556" b="28278"/>
          <a:stretch>
            <a:fillRect/>
          </a:stretch>
        </p:blipFill>
        <p:spPr bwMode="auto">
          <a:xfrm>
            <a:off x="0" y="990600"/>
            <a:ext cx="4665663" cy="5867400"/>
          </a:xfrm>
          <a:prstGeom prst="rect">
            <a:avLst/>
          </a:prstGeom>
          <a:noFill/>
        </p:spPr>
      </p:pic>
      <p:sp>
        <p:nvSpPr>
          <p:cNvPr id="2" name="Title 1"/>
          <p:cNvSpPr>
            <a:spLocks noGrp="1"/>
          </p:cNvSpPr>
          <p:nvPr>
            <p:ph type="title"/>
          </p:nvPr>
        </p:nvSpPr>
        <p:spPr>
          <a:xfrm>
            <a:off x="0" y="274638"/>
            <a:ext cx="9144000" cy="1143000"/>
          </a:xfrm>
        </p:spPr>
        <p:txBody>
          <a:bodyPr>
            <a:noAutofit/>
          </a:bodyPr>
          <a:lstStyle/>
          <a:p>
            <a:r>
              <a:rPr lang="en-US" sz="6000" dirty="0" smtClean="0"/>
              <a:t>OLDER AMERICANS MONTH</a:t>
            </a:r>
            <a:br>
              <a:rPr lang="en-US" sz="6000" dirty="0" smtClean="0"/>
            </a:br>
            <a:endParaRPr lang="en-US" sz="6000"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algn="ctr">
              <a:buNone/>
            </a:pPr>
            <a:r>
              <a:rPr lang="en-US" sz="7300" dirty="0" smtClean="0"/>
              <a:t>CDCs Healthy Aging Program</a:t>
            </a:r>
          </a:p>
          <a:p>
            <a:pPr algn="ctr">
              <a:buNone/>
            </a:pPr>
            <a:endParaRPr lang="en-US" dirty="0"/>
          </a:p>
          <a:p>
            <a:pPr algn="ctr">
              <a:buNone/>
            </a:pPr>
            <a:endParaRPr lang="en-US" dirty="0" smtClean="0"/>
          </a:p>
          <a:p>
            <a:pPr algn="ctr">
              <a:buNone/>
            </a:pPr>
            <a:r>
              <a:rPr lang="en-US" dirty="0" smtClean="0"/>
              <a:t>Dave </a:t>
            </a:r>
            <a:r>
              <a:rPr lang="en-US" dirty="0" err="1" smtClean="0"/>
              <a:t>Baldridge</a:t>
            </a:r>
            <a:r>
              <a:rPr lang="en-US" dirty="0" smtClean="0"/>
              <a:t> </a:t>
            </a:r>
          </a:p>
          <a:p>
            <a:pPr algn="ctr">
              <a:buNone/>
            </a:pPr>
            <a:r>
              <a:rPr lang="en-US" dirty="0" smtClean="0"/>
              <a:t>&amp; </a:t>
            </a:r>
          </a:p>
          <a:p>
            <a:pPr algn="ctr">
              <a:buNone/>
            </a:pPr>
            <a:r>
              <a:rPr lang="en-US" dirty="0" smtClean="0"/>
              <a:t>Mario Garrett</a:t>
            </a:r>
          </a:p>
          <a:p>
            <a:pPr algn="ctr">
              <a:buNone/>
            </a:pPr>
            <a:endParaRPr lang="en-US" dirty="0"/>
          </a:p>
          <a:p>
            <a:pPr algn="ctr">
              <a:buNone/>
            </a:pPr>
            <a:endParaRPr lang="en-US" dirty="0" smtClean="0"/>
          </a:p>
          <a:p>
            <a:pPr algn="ctr">
              <a:buNone/>
            </a:pPr>
            <a:r>
              <a:rPr lang="en-US" sz="5800" dirty="0" smtClean="0"/>
              <a:t>Advanced Care Planning and </a:t>
            </a:r>
          </a:p>
          <a:p>
            <a:pPr algn="ctr">
              <a:buNone/>
            </a:pPr>
            <a:r>
              <a:rPr lang="en-US" sz="5800" dirty="0" smtClean="0"/>
              <a:t>Emergency Preparedness</a:t>
            </a:r>
          </a:p>
          <a:p>
            <a:pPr algn="ctr">
              <a:buNone/>
            </a:pPr>
            <a:endParaRPr lang="en-US" sz="5100" dirty="0" smtClean="0"/>
          </a:p>
          <a:p>
            <a:pPr algn="ctr">
              <a:buNone/>
            </a:pPr>
            <a:r>
              <a:rPr lang="en-US" dirty="0" smtClean="0"/>
              <a:t>Thursday May 5</a:t>
            </a:r>
            <a:r>
              <a:rPr lang="en-US" baseline="30000" dirty="0" smtClean="0"/>
              <a:t>th</a:t>
            </a:r>
            <a:r>
              <a:rPr lang="en-US" dirty="0" smtClean="0"/>
              <a:t>, 2011</a:t>
            </a:r>
          </a:p>
          <a:p>
            <a:pPr algn="ctr">
              <a:buNone/>
            </a:pPr>
            <a:r>
              <a:rPr lang="en-US" dirty="0" smtClean="0"/>
              <a:t>Global Communication Center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National vs. Local Interest</a:t>
            </a:r>
            <a:endParaRPr lang="en-US" dirty="0"/>
          </a:p>
        </p:txBody>
      </p:sp>
      <p:sp>
        <p:nvSpPr>
          <p:cNvPr id="4" name="TextBox 3"/>
          <p:cNvSpPr txBox="1"/>
          <p:nvPr/>
        </p:nvSpPr>
        <p:spPr>
          <a:xfrm>
            <a:off x="609600" y="2819400"/>
            <a:ext cx="5867400" cy="1569660"/>
          </a:xfrm>
          <a:prstGeom prst="rect">
            <a:avLst/>
          </a:prstGeom>
          <a:noFill/>
        </p:spPr>
        <p:txBody>
          <a:bodyPr wrap="square" rtlCol="0">
            <a:spAutoFit/>
          </a:bodyPr>
          <a:lstStyle/>
          <a:p>
            <a:r>
              <a:rPr lang="en-US" sz="2400" dirty="0" smtClean="0"/>
              <a:t>Only 2 of more than 31,518 palliative care articles in 1995 substantively addressed AIANs, and . . . </a:t>
            </a:r>
          </a:p>
          <a:p>
            <a:endParaRPr lang="en-US" sz="2400" dirty="0"/>
          </a:p>
        </p:txBody>
      </p:sp>
      <p:sp>
        <p:nvSpPr>
          <p:cNvPr id="5" name="TextBox 4"/>
          <p:cNvSpPr txBox="1"/>
          <p:nvPr/>
        </p:nvSpPr>
        <p:spPr>
          <a:xfrm>
            <a:off x="533400" y="4648200"/>
            <a:ext cx="6324600" cy="1477328"/>
          </a:xfrm>
          <a:prstGeom prst="rect">
            <a:avLst/>
          </a:prstGeom>
          <a:noFill/>
        </p:spPr>
        <p:txBody>
          <a:bodyPr wrap="square" rtlCol="0">
            <a:spAutoFit/>
          </a:bodyPr>
          <a:lstStyle/>
          <a:p>
            <a:r>
              <a:rPr lang="en-US" sz="2400" dirty="0" smtClean="0"/>
              <a:t>70% of tribal health director survey respondents reported very high levels of interest on their medical teams </a:t>
            </a:r>
          </a:p>
          <a:p>
            <a:r>
              <a:rPr lang="en-US" dirty="0" smtClean="0"/>
              <a:t>               </a:t>
            </a:r>
            <a:r>
              <a:rPr lang="en-US" sz="1600" dirty="0" smtClean="0"/>
              <a:t>--Spirit of Eagles program, IHS Provider, May 1995  </a:t>
            </a:r>
            <a:endParaRPr lang="en-US" dirty="0"/>
          </a:p>
        </p:txBody>
      </p:sp>
      <p:sp>
        <p:nvSpPr>
          <p:cNvPr id="6" name="TextBox 5"/>
          <p:cNvSpPr txBox="1"/>
          <p:nvPr/>
        </p:nvSpPr>
        <p:spPr>
          <a:xfrm>
            <a:off x="609600" y="1905000"/>
            <a:ext cx="2218877" cy="584775"/>
          </a:xfrm>
          <a:prstGeom prst="rect">
            <a:avLst/>
          </a:prstGeom>
          <a:noFill/>
        </p:spPr>
        <p:txBody>
          <a:bodyPr wrap="none" rtlCol="0">
            <a:spAutoFit/>
          </a:bodyPr>
          <a:lstStyle/>
          <a:p>
            <a:r>
              <a:rPr lang="en-US" sz="3200" dirty="0" smtClean="0"/>
              <a:t>In 1995 . . </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Four programs to watch</a:t>
            </a:r>
            <a:endParaRPr lang="en-US" dirty="0"/>
          </a:p>
        </p:txBody>
      </p:sp>
      <p:sp>
        <p:nvSpPr>
          <p:cNvPr id="3" name="Content Placeholder 2"/>
          <p:cNvSpPr>
            <a:spLocks noGrp="1"/>
          </p:cNvSpPr>
          <p:nvPr>
            <p:ph idx="1"/>
          </p:nvPr>
        </p:nvSpPr>
        <p:spPr>
          <a:xfrm>
            <a:off x="457200" y="1600200"/>
            <a:ext cx="6629400" cy="762000"/>
          </a:xfrm>
        </p:spPr>
        <p:txBody>
          <a:bodyPr>
            <a:normAutofit fontScale="92500"/>
          </a:bodyPr>
          <a:lstStyle/>
          <a:p>
            <a:r>
              <a:rPr lang="en-US" sz="2800" dirty="0" smtClean="0"/>
              <a:t>Ft. Defiance, AZ Home Based Care Program </a:t>
            </a:r>
            <a:endParaRPr lang="en-US" sz="2800" dirty="0"/>
          </a:p>
        </p:txBody>
      </p:sp>
      <p:sp>
        <p:nvSpPr>
          <p:cNvPr id="4" name="TextBox 3"/>
          <p:cNvSpPr txBox="1"/>
          <p:nvPr/>
        </p:nvSpPr>
        <p:spPr>
          <a:xfrm>
            <a:off x="838200" y="2743200"/>
            <a:ext cx="6553200" cy="523220"/>
          </a:xfrm>
          <a:prstGeom prst="rect">
            <a:avLst/>
          </a:prstGeom>
          <a:noFill/>
        </p:spPr>
        <p:txBody>
          <a:bodyPr wrap="square" rtlCol="0">
            <a:spAutoFit/>
          </a:bodyPr>
          <a:lstStyle/>
          <a:p>
            <a:r>
              <a:rPr lang="en-US" sz="2800" dirty="0" smtClean="0"/>
              <a:t>Cherokee Nation Home Health Services</a:t>
            </a:r>
            <a:endParaRPr lang="en-US" sz="2800" dirty="0"/>
          </a:p>
        </p:txBody>
      </p:sp>
      <p:sp>
        <p:nvSpPr>
          <p:cNvPr id="5" name="TextBox 4"/>
          <p:cNvSpPr txBox="1"/>
          <p:nvPr/>
        </p:nvSpPr>
        <p:spPr>
          <a:xfrm>
            <a:off x="762000" y="3733800"/>
            <a:ext cx="5462778" cy="523220"/>
          </a:xfrm>
          <a:prstGeom prst="rect">
            <a:avLst/>
          </a:prstGeom>
          <a:noFill/>
        </p:spPr>
        <p:txBody>
          <a:bodyPr wrap="none" rtlCol="0">
            <a:spAutoFit/>
          </a:bodyPr>
          <a:lstStyle/>
          <a:p>
            <a:r>
              <a:rPr lang="en-US" sz="2800" dirty="0" smtClean="0"/>
              <a:t>Zuni Home Health Care Authority</a:t>
            </a:r>
            <a:endParaRPr lang="en-US" sz="2800" dirty="0"/>
          </a:p>
        </p:txBody>
      </p:sp>
      <p:sp>
        <p:nvSpPr>
          <p:cNvPr id="6" name="TextBox 5"/>
          <p:cNvSpPr txBox="1"/>
          <p:nvPr/>
        </p:nvSpPr>
        <p:spPr>
          <a:xfrm rot="10800000" flipV="1">
            <a:off x="838200" y="4724400"/>
            <a:ext cx="4902304" cy="523220"/>
          </a:xfrm>
          <a:prstGeom prst="rect">
            <a:avLst/>
          </a:prstGeom>
          <a:noFill/>
        </p:spPr>
        <p:txBody>
          <a:bodyPr wrap="square" rtlCol="0">
            <a:spAutoFit/>
          </a:bodyPr>
          <a:lstStyle/>
          <a:p>
            <a:r>
              <a:rPr lang="en-US" sz="2800" dirty="0" smtClean="0"/>
              <a:t>UNM Palliative Care Program</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Ft. Defiance Home-Based Care Program</a:t>
            </a:r>
            <a:endParaRPr lang="en-US" dirty="0"/>
          </a:p>
        </p:txBody>
      </p:sp>
      <p:sp>
        <p:nvSpPr>
          <p:cNvPr id="8" name="Rectangle 7"/>
          <p:cNvSpPr/>
          <p:nvPr/>
        </p:nvSpPr>
        <p:spPr>
          <a:xfrm>
            <a:off x="1143000" y="2133600"/>
            <a:ext cx="6057812" cy="584775"/>
          </a:xfrm>
          <a:prstGeom prst="rect">
            <a:avLst/>
          </a:prstGeom>
        </p:spPr>
        <p:txBody>
          <a:bodyPr wrap="none">
            <a:spAutoFit/>
          </a:bodyPr>
          <a:lstStyle/>
          <a:p>
            <a:r>
              <a:rPr lang="en-US" sz="3200" dirty="0" smtClean="0"/>
              <a:t>THE CULTURAL TEAM MODEL</a:t>
            </a:r>
            <a:endParaRPr lang="en-US" sz="3200" dirty="0"/>
          </a:p>
        </p:txBody>
      </p:sp>
      <p:pic>
        <p:nvPicPr>
          <p:cNvPr id="9" name="Picture 4" descr="Hogan. Monument Valley Tribal Park, Navajo Nation, Arizona and Utah, USA"/>
          <p:cNvPicPr>
            <a:picLocks noChangeAspect="1" noChangeArrowheads="1"/>
          </p:cNvPicPr>
          <p:nvPr/>
        </p:nvPicPr>
        <p:blipFill>
          <a:blip r:embed="rId2" cstate="print"/>
          <a:srcRect/>
          <a:stretch>
            <a:fillRect/>
          </a:stretch>
        </p:blipFill>
        <p:spPr bwMode="auto">
          <a:xfrm>
            <a:off x="2743200" y="3276600"/>
            <a:ext cx="3135086" cy="213360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National rates for ADs</a:t>
            </a:r>
            <a:endParaRPr lang="en-US" dirty="0"/>
          </a:p>
        </p:txBody>
      </p:sp>
      <p:sp>
        <p:nvSpPr>
          <p:cNvPr id="3" name="Content Placeholder 2"/>
          <p:cNvSpPr>
            <a:spLocks noGrp="1"/>
          </p:cNvSpPr>
          <p:nvPr>
            <p:ph idx="1"/>
          </p:nvPr>
        </p:nvSpPr>
        <p:spPr>
          <a:xfrm>
            <a:off x="533400" y="1981200"/>
            <a:ext cx="7467600" cy="1249363"/>
          </a:xfrm>
        </p:spPr>
        <p:txBody>
          <a:bodyPr>
            <a:normAutofit/>
          </a:bodyPr>
          <a:lstStyle/>
          <a:p>
            <a:r>
              <a:rPr lang="en-US" dirty="0" smtClean="0"/>
              <a:t>National completion rate for advance directives—20-25%</a:t>
            </a:r>
          </a:p>
          <a:p>
            <a:pPr lvl="1"/>
            <a:endParaRPr lang="en-US" dirty="0"/>
          </a:p>
        </p:txBody>
      </p:sp>
      <p:sp>
        <p:nvSpPr>
          <p:cNvPr id="4" name="TextBox 3"/>
          <p:cNvSpPr txBox="1"/>
          <p:nvPr/>
        </p:nvSpPr>
        <p:spPr>
          <a:xfrm>
            <a:off x="1447800" y="3581400"/>
            <a:ext cx="6553200" cy="830997"/>
          </a:xfrm>
          <a:prstGeom prst="rect">
            <a:avLst/>
          </a:prstGeom>
          <a:noFill/>
        </p:spPr>
        <p:txBody>
          <a:bodyPr wrap="square" rtlCol="0">
            <a:spAutoFit/>
          </a:bodyPr>
          <a:lstStyle/>
          <a:p>
            <a:pPr lvl="1"/>
            <a:r>
              <a:rPr lang="en-US" sz="2400" dirty="0" smtClean="0"/>
              <a:t>Mostly those with terminal illness</a:t>
            </a:r>
          </a:p>
          <a:p>
            <a:pPr lvl="1"/>
            <a:r>
              <a:rPr lang="en-US" sz="2400" dirty="0" smtClean="0"/>
              <a:t>or from higher socio-economic classes</a:t>
            </a:r>
          </a:p>
        </p:txBody>
      </p:sp>
      <p:sp>
        <p:nvSpPr>
          <p:cNvPr id="5" name="TextBox 4"/>
          <p:cNvSpPr txBox="1"/>
          <p:nvPr/>
        </p:nvSpPr>
        <p:spPr>
          <a:xfrm>
            <a:off x="1371600" y="4876800"/>
            <a:ext cx="6858000" cy="738664"/>
          </a:xfrm>
          <a:prstGeom prst="rect">
            <a:avLst/>
          </a:prstGeom>
          <a:noFill/>
        </p:spPr>
        <p:txBody>
          <a:bodyPr wrap="square" rtlCol="0">
            <a:spAutoFit/>
          </a:bodyPr>
          <a:lstStyle/>
          <a:p>
            <a:pPr lvl="1"/>
            <a:r>
              <a:rPr lang="en-US" sz="2400" dirty="0" smtClean="0"/>
              <a:t>Physician compliance is poor</a:t>
            </a:r>
          </a:p>
          <a:p>
            <a:pPr lvl="3"/>
            <a:r>
              <a:rPr lang="en-US" dirty="0" smtClean="0"/>
              <a:t>                                                              Kitzes,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Ft. Defiance: Program history</a:t>
            </a:r>
            <a:endParaRPr lang="en-US" dirty="0"/>
          </a:p>
        </p:txBody>
      </p:sp>
      <p:sp>
        <p:nvSpPr>
          <p:cNvPr id="3" name="Content Placeholder 2"/>
          <p:cNvSpPr>
            <a:spLocks noGrp="1"/>
          </p:cNvSpPr>
          <p:nvPr>
            <p:ph idx="1"/>
          </p:nvPr>
        </p:nvSpPr>
        <p:spPr>
          <a:xfrm>
            <a:off x="381000" y="1981200"/>
            <a:ext cx="7467600" cy="990599"/>
          </a:xfrm>
        </p:spPr>
        <p:txBody>
          <a:bodyPr>
            <a:normAutofit fontScale="25000" lnSpcReduction="20000"/>
          </a:bodyPr>
          <a:lstStyle/>
          <a:p>
            <a:r>
              <a:rPr lang="en-US" sz="11200" dirty="0" smtClean="0"/>
              <a:t>Ft. Defiance completion rate for </a:t>
            </a:r>
          </a:p>
          <a:p>
            <a:r>
              <a:rPr lang="en-US" sz="11200" dirty="0" smtClean="0"/>
              <a:t>advance directives &amp; DMPOAs</a:t>
            </a:r>
          </a:p>
          <a:p>
            <a:pPr lvl="4">
              <a:buNone/>
            </a:pPr>
            <a:endParaRPr lang="en-US" dirty="0" smtClean="0"/>
          </a:p>
          <a:p>
            <a:pPr lvl="4">
              <a:buNone/>
            </a:pPr>
            <a:r>
              <a:rPr lang="en-US" sz="4400" dirty="0" smtClean="0">
                <a:solidFill>
                  <a:schemeClr val="accent2"/>
                </a:solidFill>
              </a:rPr>
              <a:t> </a:t>
            </a:r>
            <a:endParaRPr lang="en-US" dirty="0" smtClean="0"/>
          </a:p>
          <a:p>
            <a:pPr lvl="1"/>
            <a:endParaRPr lang="en-US" dirty="0"/>
          </a:p>
        </p:txBody>
      </p:sp>
      <p:sp>
        <p:nvSpPr>
          <p:cNvPr id="6" name="TextBox 5"/>
          <p:cNvSpPr txBox="1"/>
          <p:nvPr/>
        </p:nvSpPr>
        <p:spPr>
          <a:xfrm>
            <a:off x="1981200" y="4648200"/>
            <a:ext cx="4648200" cy="1384995"/>
          </a:xfrm>
          <a:prstGeom prst="rect">
            <a:avLst/>
          </a:prstGeom>
          <a:noFill/>
        </p:spPr>
        <p:txBody>
          <a:bodyPr wrap="square" rtlCol="0">
            <a:spAutoFit/>
          </a:bodyPr>
          <a:lstStyle/>
          <a:p>
            <a:pPr marL="514350" indent="-514350"/>
            <a:endParaRPr lang="en-US" sz="2800" dirty="0" smtClean="0"/>
          </a:p>
          <a:p>
            <a:pPr marL="514350" indent="-514350"/>
            <a:r>
              <a:rPr lang="en-US" sz="2800" dirty="0" smtClean="0"/>
              <a:t>2010    	ADs	   	85%</a:t>
            </a:r>
          </a:p>
          <a:p>
            <a:pPr marL="342900" indent="-342900"/>
            <a:r>
              <a:rPr lang="en-US" sz="2800" dirty="0" smtClean="0"/>
              <a:t>            	DMPOAs    85%</a:t>
            </a:r>
            <a:endParaRPr lang="en-US" dirty="0"/>
          </a:p>
        </p:txBody>
      </p:sp>
      <p:sp>
        <p:nvSpPr>
          <p:cNvPr id="5" name="TextBox 4"/>
          <p:cNvSpPr txBox="1"/>
          <p:nvPr/>
        </p:nvSpPr>
        <p:spPr>
          <a:xfrm>
            <a:off x="76200" y="3657600"/>
            <a:ext cx="7543800" cy="954107"/>
          </a:xfrm>
          <a:prstGeom prst="rect">
            <a:avLst/>
          </a:prstGeom>
          <a:noFill/>
        </p:spPr>
        <p:txBody>
          <a:bodyPr wrap="square" rtlCol="0">
            <a:spAutoFit/>
          </a:bodyPr>
          <a:lstStyle/>
          <a:p>
            <a:pPr lvl="4">
              <a:buNone/>
            </a:pPr>
            <a:r>
              <a:rPr lang="en-US" sz="2800" dirty="0" smtClean="0"/>
              <a:t>1999  	ADs              1%</a:t>
            </a:r>
          </a:p>
          <a:p>
            <a:pPr lvl="4">
              <a:buNone/>
            </a:pPr>
            <a:r>
              <a:rPr lang="en-US" sz="2800" dirty="0" smtClean="0"/>
              <a:t>	          DMPOAs     4%</a:t>
            </a:r>
            <a:endParaRPr lang="en-US" dirty="0"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Pictures\Microsoft Clip Organizer\bd05869_.wmf"/>
          <p:cNvPicPr>
            <a:picLocks noChangeAspect="1" noChangeArrowheads="1"/>
          </p:cNvPicPr>
          <p:nvPr/>
        </p:nvPicPr>
        <p:blipFill>
          <a:blip r:embed="rId2" cstate="print"/>
          <a:srcRect/>
          <a:stretch>
            <a:fillRect/>
          </a:stretch>
        </p:blipFill>
        <p:spPr bwMode="auto">
          <a:xfrm>
            <a:off x="3048001" y="2057401"/>
            <a:ext cx="2057400" cy="2042186"/>
          </a:xfrm>
          <a:prstGeom prst="rect">
            <a:avLst/>
          </a:prstGeom>
          <a:solidFill>
            <a:srgbClr val="FFC000"/>
          </a:solidFill>
          <a:ln>
            <a:solidFill>
              <a:srgbClr val="FFC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Ft. Defiance models</a:t>
            </a:r>
            <a:endParaRPr lang="en-US" dirty="0"/>
          </a:p>
        </p:txBody>
      </p:sp>
      <p:sp>
        <p:nvSpPr>
          <p:cNvPr id="3" name="Content Placeholder 2"/>
          <p:cNvSpPr>
            <a:spLocks noGrp="1"/>
          </p:cNvSpPr>
          <p:nvPr>
            <p:ph idx="1"/>
          </p:nvPr>
        </p:nvSpPr>
        <p:spPr>
          <a:xfrm>
            <a:off x="457200" y="1600201"/>
            <a:ext cx="7848600" cy="1295400"/>
          </a:xfrm>
        </p:spPr>
        <p:txBody>
          <a:bodyPr/>
          <a:lstStyle/>
          <a:p>
            <a:r>
              <a:rPr lang="en-US" dirty="0" smtClean="0"/>
              <a:t>PACE </a:t>
            </a:r>
          </a:p>
          <a:p>
            <a:pPr lvl="1"/>
            <a:r>
              <a:rPr lang="en-US" dirty="0" smtClean="0"/>
              <a:t>Interdisciplinary team</a:t>
            </a:r>
          </a:p>
          <a:p>
            <a:pPr lvl="1"/>
            <a:endParaRPr lang="en-US" dirty="0" smtClean="0"/>
          </a:p>
          <a:p>
            <a:pPr lvl="1"/>
            <a:endParaRPr lang="en-US" dirty="0" smtClean="0"/>
          </a:p>
          <a:p>
            <a:pPr lvl="1"/>
            <a:endParaRPr lang="en-US" dirty="0" smtClean="0"/>
          </a:p>
        </p:txBody>
      </p:sp>
      <p:sp>
        <p:nvSpPr>
          <p:cNvPr id="4" name="TextBox 3"/>
          <p:cNvSpPr txBox="1"/>
          <p:nvPr/>
        </p:nvSpPr>
        <p:spPr>
          <a:xfrm>
            <a:off x="457200" y="3200400"/>
            <a:ext cx="7696200" cy="1384995"/>
          </a:xfrm>
          <a:prstGeom prst="rect">
            <a:avLst/>
          </a:prstGeom>
          <a:noFill/>
        </p:spPr>
        <p:txBody>
          <a:bodyPr wrap="square" rtlCol="0">
            <a:spAutoFit/>
          </a:bodyPr>
          <a:lstStyle/>
          <a:p>
            <a:r>
              <a:rPr lang="en-US" sz="3000" dirty="0" smtClean="0"/>
              <a:t>Medicare Hospice Benefit</a:t>
            </a:r>
          </a:p>
          <a:p>
            <a:pPr lvl="1"/>
            <a:r>
              <a:rPr lang="en-US" sz="2600" dirty="0" smtClean="0"/>
              <a:t>Care focused in home, 6-month life expectancy</a:t>
            </a:r>
          </a:p>
          <a:p>
            <a:pPr lvl="1">
              <a:buNone/>
            </a:pPr>
            <a:endParaRPr lang="en-US" sz="2800" dirty="0" smtClean="0"/>
          </a:p>
        </p:txBody>
      </p:sp>
      <p:sp>
        <p:nvSpPr>
          <p:cNvPr id="5" name="TextBox 4"/>
          <p:cNvSpPr txBox="1"/>
          <p:nvPr/>
        </p:nvSpPr>
        <p:spPr>
          <a:xfrm>
            <a:off x="76200" y="4724400"/>
            <a:ext cx="5765746" cy="954107"/>
          </a:xfrm>
          <a:prstGeom prst="rect">
            <a:avLst/>
          </a:prstGeom>
          <a:noFill/>
        </p:spPr>
        <p:txBody>
          <a:bodyPr wrap="none" rtlCol="0">
            <a:spAutoFit/>
          </a:bodyPr>
          <a:lstStyle/>
          <a:p>
            <a:pPr lvl="1">
              <a:buNone/>
            </a:pPr>
            <a:r>
              <a:rPr lang="en-US" sz="2800" dirty="0" smtClean="0"/>
              <a:t>Care Transitions (Eric Coleman)</a:t>
            </a:r>
          </a:p>
          <a:p>
            <a:pPr lvl="1">
              <a:buNone/>
            </a:pPr>
            <a:r>
              <a:rPr lang="en-US" sz="2800" dirty="0" smtClean="0"/>
              <a:t>	</a:t>
            </a:r>
            <a:r>
              <a:rPr lang="en-US" sz="2600" dirty="0" smtClean="0"/>
              <a:t>Post-hospitalization transition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Ft. Defiance staff</a:t>
            </a:r>
            <a:endParaRPr lang="en-US" dirty="0"/>
          </a:p>
        </p:txBody>
      </p:sp>
      <p:sp>
        <p:nvSpPr>
          <p:cNvPr id="3" name="Content Placeholder 2"/>
          <p:cNvSpPr>
            <a:spLocks noGrp="1"/>
          </p:cNvSpPr>
          <p:nvPr>
            <p:ph idx="1"/>
          </p:nvPr>
        </p:nvSpPr>
        <p:spPr>
          <a:xfrm>
            <a:off x="457200" y="1600201"/>
            <a:ext cx="7467600" cy="609600"/>
          </a:xfrm>
        </p:spPr>
        <p:txBody>
          <a:bodyPr/>
          <a:lstStyle/>
          <a:p>
            <a:pPr lvl="1"/>
            <a:r>
              <a:rPr lang="en-US" dirty="0" smtClean="0"/>
              <a:t>Embedded in community</a:t>
            </a:r>
          </a:p>
          <a:p>
            <a:pPr lvl="1"/>
            <a:endParaRPr lang="en-US" dirty="0" smtClean="0"/>
          </a:p>
        </p:txBody>
      </p:sp>
      <p:sp>
        <p:nvSpPr>
          <p:cNvPr id="4" name="TextBox 3"/>
          <p:cNvSpPr txBox="1"/>
          <p:nvPr/>
        </p:nvSpPr>
        <p:spPr>
          <a:xfrm>
            <a:off x="304800" y="2514600"/>
            <a:ext cx="5976829" cy="1446550"/>
          </a:xfrm>
          <a:prstGeom prst="rect">
            <a:avLst/>
          </a:prstGeom>
          <a:noFill/>
        </p:spPr>
        <p:txBody>
          <a:bodyPr wrap="square" rtlCol="0">
            <a:spAutoFit/>
          </a:bodyPr>
          <a:lstStyle/>
          <a:p>
            <a:pPr lvl="2">
              <a:buNone/>
            </a:pPr>
            <a:r>
              <a:rPr lang="en-US" sz="2600" dirty="0" smtClean="0"/>
              <a:t>Continuum of LTC . . . Know patients personally</a:t>
            </a:r>
          </a:p>
          <a:p>
            <a:pPr lvl="2">
              <a:buNone/>
            </a:pPr>
            <a:endParaRPr lang="en-US" dirty="0" smtClean="0"/>
          </a:p>
          <a:p>
            <a:endParaRPr lang="en-US" dirty="0"/>
          </a:p>
        </p:txBody>
      </p:sp>
      <p:sp>
        <p:nvSpPr>
          <p:cNvPr id="5" name="TextBox 4"/>
          <p:cNvSpPr txBox="1"/>
          <p:nvPr/>
        </p:nvSpPr>
        <p:spPr>
          <a:xfrm>
            <a:off x="381000" y="3810000"/>
            <a:ext cx="4267200" cy="1077218"/>
          </a:xfrm>
          <a:prstGeom prst="rect">
            <a:avLst/>
          </a:prstGeom>
          <a:noFill/>
        </p:spPr>
        <p:txBody>
          <a:bodyPr wrap="square" rtlCol="0">
            <a:spAutoFit/>
          </a:bodyPr>
          <a:lstStyle/>
          <a:p>
            <a:pPr lvl="2">
              <a:buNone/>
            </a:pPr>
            <a:r>
              <a:rPr lang="en-US" sz="2600" dirty="0" smtClean="0"/>
              <a:t>Speak language</a:t>
            </a:r>
          </a:p>
          <a:p>
            <a:pPr lvl="2">
              <a:buNone/>
            </a:pPr>
            <a:endParaRPr lang="en-US" dirty="0" smtClean="0"/>
          </a:p>
          <a:p>
            <a:endParaRPr lang="en-US" dirty="0"/>
          </a:p>
        </p:txBody>
      </p:sp>
      <p:sp>
        <p:nvSpPr>
          <p:cNvPr id="6" name="TextBox 5"/>
          <p:cNvSpPr txBox="1"/>
          <p:nvPr/>
        </p:nvSpPr>
        <p:spPr>
          <a:xfrm>
            <a:off x="381000" y="4876800"/>
            <a:ext cx="4419600" cy="769441"/>
          </a:xfrm>
          <a:prstGeom prst="rect">
            <a:avLst/>
          </a:prstGeom>
          <a:noFill/>
        </p:spPr>
        <p:txBody>
          <a:bodyPr wrap="square" rtlCol="0">
            <a:spAutoFit/>
          </a:bodyPr>
          <a:lstStyle/>
          <a:p>
            <a:pPr lvl="2">
              <a:buNone/>
            </a:pPr>
            <a:r>
              <a:rPr lang="en-US" sz="2600" dirty="0" smtClean="0"/>
              <a:t>Cultural acceptability</a:t>
            </a:r>
          </a:p>
          <a:p>
            <a:pPr lvl="2">
              <a:buNone/>
            </a:pPr>
            <a:endParaRPr lang="en-US" dirty="0" smtClean="0"/>
          </a:p>
        </p:txBody>
      </p:sp>
      <p:sp>
        <p:nvSpPr>
          <p:cNvPr id="7" name="TextBox 6"/>
          <p:cNvSpPr txBox="1"/>
          <p:nvPr/>
        </p:nvSpPr>
        <p:spPr>
          <a:xfrm>
            <a:off x="381000" y="5867400"/>
            <a:ext cx="3446777" cy="492443"/>
          </a:xfrm>
          <a:prstGeom prst="rect">
            <a:avLst/>
          </a:prstGeom>
          <a:noFill/>
        </p:spPr>
        <p:txBody>
          <a:bodyPr wrap="none" rtlCol="0">
            <a:spAutoFit/>
          </a:bodyPr>
          <a:lstStyle/>
          <a:p>
            <a:pPr lvl="2">
              <a:buNone/>
            </a:pPr>
            <a:r>
              <a:rPr lang="en-US" sz="2600" dirty="0" smtClean="0"/>
              <a:t>Are empathetic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The KEY</a:t>
            </a:r>
            <a:endParaRPr lang="en-US" dirty="0"/>
          </a:p>
        </p:txBody>
      </p:sp>
      <p:sp>
        <p:nvSpPr>
          <p:cNvPr id="3" name="Content Placeholder 2"/>
          <p:cNvSpPr>
            <a:spLocks noGrp="1"/>
          </p:cNvSpPr>
          <p:nvPr>
            <p:ph idx="1"/>
          </p:nvPr>
        </p:nvSpPr>
        <p:spPr>
          <a:xfrm>
            <a:off x="457200" y="1600201"/>
            <a:ext cx="7467600" cy="1600200"/>
          </a:xfrm>
        </p:spPr>
        <p:txBody>
          <a:bodyPr/>
          <a:lstStyle/>
          <a:p>
            <a:pPr lvl="1"/>
            <a:endParaRPr lang="en-US" dirty="0" smtClean="0"/>
          </a:p>
          <a:p>
            <a:pPr lvl="1"/>
            <a:r>
              <a:rPr lang="en-US" sz="3000" dirty="0" smtClean="0"/>
              <a:t>“It’s all about HOW you ask the questions </a:t>
            </a:r>
            <a:r>
              <a:rPr lang="en-US" sz="3200" dirty="0" smtClean="0"/>
              <a:t>. . .</a:t>
            </a:r>
          </a:p>
          <a:p>
            <a:pPr lvl="1"/>
            <a:endParaRPr lang="en-US" sz="2800" dirty="0"/>
          </a:p>
        </p:txBody>
      </p:sp>
      <p:sp>
        <p:nvSpPr>
          <p:cNvPr id="4" name="TextBox 3"/>
          <p:cNvSpPr txBox="1"/>
          <p:nvPr/>
        </p:nvSpPr>
        <p:spPr>
          <a:xfrm>
            <a:off x="1066800" y="3352800"/>
            <a:ext cx="6248400" cy="584775"/>
          </a:xfrm>
          <a:prstGeom prst="rect">
            <a:avLst/>
          </a:prstGeom>
          <a:noFill/>
        </p:spPr>
        <p:txBody>
          <a:bodyPr wrap="square" rtlCol="0">
            <a:spAutoFit/>
          </a:bodyPr>
          <a:lstStyle/>
          <a:p>
            <a:pPr lvl="1"/>
            <a:r>
              <a:rPr lang="en-US" sz="3200" dirty="0" smtClean="0"/>
              <a:t>and where you ask them . . . </a:t>
            </a:r>
          </a:p>
        </p:txBody>
      </p:sp>
      <p:sp>
        <p:nvSpPr>
          <p:cNvPr id="5" name="TextBox 4"/>
          <p:cNvSpPr txBox="1"/>
          <p:nvPr/>
        </p:nvSpPr>
        <p:spPr>
          <a:xfrm>
            <a:off x="2362200" y="4267200"/>
            <a:ext cx="3105337" cy="584775"/>
          </a:xfrm>
          <a:prstGeom prst="rect">
            <a:avLst/>
          </a:prstGeom>
          <a:noFill/>
        </p:spPr>
        <p:txBody>
          <a:bodyPr wrap="none" rtlCol="0">
            <a:spAutoFit/>
          </a:bodyPr>
          <a:lstStyle/>
          <a:p>
            <a:pPr lvl="1"/>
            <a:r>
              <a:rPr lang="en-US" sz="3200" dirty="0" smtClean="0"/>
              <a:t>and when . . .</a:t>
            </a:r>
          </a:p>
        </p:txBody>
      </p:sp>
      <p:sp>
        <p:nvSpPr>
          <p:cNvPr id="6" name="TextBox 5"/>
          <p:cNvSpPr txBox="1"/>
          <p:nvPr/>
        </p:nvSpPr>
        <p:spPr>
          <a:xfrm>
            <a:off x="3200400" y="5105400"/>
            <a:ext cx="4047711" cy="1354217"/>
          </a:xfrm>
          <a:prstGeom prst="rect">
            <a:avLst/>
          </a:prstGeom>
          <a:noFill/>
        </p:spPr>
        <p:txBody>
          <a:bodyPr wrap="none" rtlCol="0">
            <a:spAutoFit/>
          </a:bodyPr>
          <a:lstStyle/>
          <a:p>
            <a:pPr lvl="1"/>
            <a:r>
              <a:rPr lang="en-US" sz="3200" dirty="0" smtClean="0"/>
              <a:t>and why.”</a:t>
            </a:r>
          </a:p>
          <a:p>
            <a:pPr lvl="1"/>
            <a:r>
              <a:rPr lang="en-US" sz="3200" dirty="0" smtClean="0"/>
              <a:t>                </a:t>
            </a:r>
            <a:r>
              <a:rPr lang="en-US" sz="2400" dirty="0" smtClean="0"/>
              <a:t>Tim Domer</a:t>
            </a:r>
          </a:p>
          <a:p>
            <a:endParaRPr lang="en-US" dirty="0"/>
          </a:p>
        </p:txBody>
      </p:sp>
      <p:pic>
        <p:nvPicPr>
          <p:cNvPr id="7" name="Picture 9" descr="C:\Users\Dave\AppData\Local\Microsoft\Windows\Temporary Internet Files\Content.IE5\1CMJ3D6J\MC900290042[1].wmf"/>
          <p:cNvPicPr>
            <a:picLocks noChangeAspect="1" noChangeArrowheads="1"/>
          </p:cNvPicPr>
          <p:nvPr/>
        </p:nvPicPr>
        <p:blipFill>
          <a:blip r:embed="rId2" cstate="print"/>
          <a:srcRect/>
          <a:stretch>
            <a:fillRect/>
          </a:stretch>
        </p:blipFill>
        <p:spPr bwMode="auto">
          <a:xfrm>
            <a:off x="3352800" y="533400"/>
            <a:ext cx="1020762" cy="1268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Cherokee Nation:  </a:t>
            </a:r>
            <a:b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br>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The “Client-Directed” model</a:t>
            </a:r>
            <a:endParaRPr lang="en-US" dirty="0"/>
          </a:p>
        </p:txBody>
      </p:sp>
      <p:sp>
        <p:nvSpPr>
          <p:cNvPr id="3" name="Content Placeholder 2"/>
          <p:cNvSpPr>
            <a:spLocks noGrp="1"/>
          </p:cNvSpPr>
          <p:nvPr>
            <p:ph idx="1"/>
          </p:nvPr>
        </p:nvSpPr>
        <p:spPr>
          <a:xfrm>
            <a:off x="457200" y="1600201"/>
            <a:ext cx="7467600" cy="4648199"/>
          </a:xfrm>
        </p:spPr>
        <p:txBody>
          <a:bodyPr>
            <a:normAutofit fontScale="25000" lnSpcReduction="20000"/>
          </a:bodyPr>
          <a:lstStyle/>
          <a:p>
            <a:endParaRPr lang="en-US" sz="5600" dirty="0" smtClean="0"/>
          </a:p>
          <a:p>
            <a:r>
              <a:rPr lang="en-US" sz="9600" dirty="0" smtClean="0"/>
              <a:t>Service Population</a:t>
            </a:r>
          </a:p>
          <a:p>
            <a:pPr lvl="1">
              <a:buNone/>
            </a:pPr>
            <a:r>
              <a:rPr lang="en-US" sz="14400" dirty="0" smtClean="0"/>
              <a:t>	</a:t>
            </a:r>
            <a:r>
              <a:rPr lang="en-US" sz="9600" dirty="0" smtClean="0"/>
              <a:t>160,000 families     (est. 85%) Southern Baptist</a:t>
            </a:r>
          </a:p>
          <a:p>
            <a:pPr lvl="1">
              <a:lnSpc>
                <a:spcPct val="170000"/>
              </a:lnSpc>
              <a:spcBef>
                <a:spcPts val="600"/>
              </a:spcBef>
              <a:spcAft>
                <a:spcPts val="600"/>
              </a:spcAft>
              <a:buNone/>
            </a:pPr>
            <a:r>
              <a:rPr lang="en-US" sz="9600" dirty="0" smtClean="0"/>
              <a:t>    14 counties in NE Oklahoma</a:t>
            </a:r>
          </a:p>
          <a:p>
            <a:pPr lvl="1">
              <a:lnSpc>
                <a:spcPct val="170000"/>
              </a:lnSpc>
              <a:spcBef>
                <a:spcPts val="0"/>
              </a:spcBef>
              <a:buNone/>
            </a:pPr>
            <a:r>
              <a:rPr lang="en-US" sz="9600" dirty="0" smtClean="0"/>
              <a:t>	7,000 sq. miles</a:t>
            </a:r>
          </a:p>
          <a:p>
            <a:pPr marL="283464" lvl="2" indent="-457200">
              <a:lnSpc>
                <a:spcPct val="120000"/>
              </a:lnSpc>
              <a:spcBef>
                <a:spcPts val="0"/>
              </a:spcBef>
              <a:buNone/>
            </a:pPr>
            <a:r>
              <a:rPr lang="en-US" sz="9600" dirty="0" smtClean="0"/>
              <a:t>	</a:t>
            </a:r>
          </a:p>
          <a:p>
            <a:pPr marL="283464" lvl="2" indent="-457200">
              <a:lnSpc>
                <a:spcPct val="120000"/>
              </a:lnSpc>
              <a:spcBef>
                <a:spcPts val="0"/>
              </a:spcBef>
              <a:buNone/>
            </a:pPr>
            <a:r>
              <a:rPr lang="en-US" sz="9600" dirty="0" smtClean="0"/>
              <a:t>         Staff of 220, includes 140 home health aides &amp;</a:t>
            </a:r>
          </a:p>
          <a:p>
            <a:pPr marL="0" lvl="1" indent="-457200">
              <a:lnSpc>
                <a:spcPct val="120000"/>
              </a:lnSpc>
              <a:spcBef>
                <a:spcPts val="0"/>
              </a:spcBef>
              <a:buNone/>
            </a:pPr>
            <a:r>
              <a:rPr lang="en-US" sz="9600" dirty="0" smtClean="0"/>
              <a:t>         personal care attendants</a:t>
            </a:r>
          </a:p>
          <a:p>
            <a:pPr lvl="1">
              <a:buNone/>
            </a:pPr>
            <a:r>
              <a:rPr lang="en-US" sz="4800" dirty="0" smtClean="0"/>
              <a:t>	  </a:t>
            </a:r>
            <a:endParaRPr lang="en-US" sz="9600" dirty="0" smtClean="0"/>
          </a:p>
          <a:p>
            <a:pPr lvl="1"/>
            <a:endParaRPr lang="en-US" sz="9600" dirty="0" smtClean="0"/>
          </a:p>
          <a:p>
            <a:pPr lvl="4">
              <a:buNone/>
            </a:pPr>
            <a:endParaRPr lang="en-US" dirty="0" smtClean="0"/>
          </a:p>
          <a:p>
            <a:pPr lvl="4">
              <a:buNone/>
            </a:pPr>
            <a:r>
              <a:rPr lang="en-US" sz="4400" dirty="0" smtClean="0">
                <a:solidFill>
                  <a:schemeClr val="accent2"/>
                </a:solidFill>
              </a:rPr>
              <a:t> </a:t>
            </a:r>
            <a:r>
              <a:rPr lang="en-US" sz="2800" dirty="0" smtClean="0"/>
              <a:t> </a:t>
            </a:r>
            <a:endParaRPr lang="en-US" sz="1800" dirty="0" smtClean="0"/>
          </a:p>
          <a:p>
            <a:pPr lvl="1">
              <a:buNone/>
            </a:pPr>
            <a:endParaRPr lang="en-US" dirty="0" smtClean="0"/>
          </a:p>
          <a:p>
            <a:pPr lvl="1"/>
            <a:endParaRPr lang="en-US"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innerShdw blurRad="63500" dist="50800" dir="5400000">
              <a:prstClr val="black">
                <a:alpha val="50000"/>
              </a:prstClr>
            </a:innerShdw>
          </a:effectLst>
        </p:spPr>
        <p:txBody>
          <a:bodyPr/>
          <a:lstStyle/>
          <a:p>
            <a:r>
              <a:rPr lang="en-US" dirty="0" smtClean="0"/>
              <a:t>Overcoming Paradigm paralysis</a:t>
            </a:r>
            <a:endParaRPr lang="en-US" dirty="0"/>
          </a:p>
        </p:txBody>
      </p:sp>
      <p:sp>
        <p:nvSpPr>
          <p:cNvPr id="3" name="Subtitle 2"/>
          <p:cNvSpPr>
            <a:spLocks noGrp="1"/>
          </p:cNvSpPr>
          <p:nvPr>
            <p:ph type="subTitle" idx="1"/>
          </p:nvPr>
        </p:nvSpPr>
        <p:spPr/>
        <p:txBody>
          <a:bodyPr/>
          <a:lstStyle/>
          <a:p>
            <a:r>
              <a:rPr lang="en-US" dirty="0" smtClean="0"/>
              <a:t>End of Life Care for American Indians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Cherokee Nation Home Health Program</a:t>
            </a:r>
            <a:endParaRPr lang="en-US" dirty="0"/>
          </a:p>
        </p:txBody>
      </p:sp>
      <p:sp>
        <p:nvSpPr>
          <p:cNvPr id="4" name="Content Placeholder 3"/>
          <p:cNvSpPr>
            <a:spLocks noGrp="1"/>
          </p:cNvSpPr>
          <p:nvPr>
            <p:ph idx="1"/>
          </p:nvPr>
        </p:nvSpPr>
        <p:spPr>
          <a:xfrm>
            <a:off x="838200" y="2133600"/>
            <a:ext cx="7467600" cy="762000"/>
          </a:xfrm>
        </p:spPr>
        <p:txBody>
          <a:bodyPr/>
          <a:lstStyle/>
          <a:p>
            <a:r>
              <a:rPr lang="en-US" sz="2800" dirty="0" smtClean="0"/>
              <a:t>THE CLIENT-DRIVEN MODEL</a:t>
            </a:r>
          </a:p>
          <a:p>
            <a:endParaRPr lang="en-US" dirty="0"/>
          </a:p>
        </p:txBody>
      </p:sp>
      <p:pic>
        <p:nvPicPr>
          <p:cNvPr id="5" name="Picture 6" descr="http://www-tc.pbs.org/wgbh/amex/weshallremain/img/gallery/tears/large/009.jpg"/>
          <p:cNvPicPr>
            <a:picLocks noChangeAspect="1" noChangeArrowheads="1"/>
          </p:cNvPicPr>
          <p:nvPr/>
        </p:nvPicPr>
        <p:blipFill>
          <a:blip r:embed="rId2" cstate="print"/>
          <a:srcRect/>
          <a:stretch>
            <a:fillRect/>
          </a:stretch>
        </p:blipFill>
        <p:spPr bwMode="auto">
          <a:xfrm>
            <a:off x="2590800" y="3276600"/>
            <a:ext cx="3581400" cy="2691071"/>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Cherokee Nation:  </a:t>
            </a:r>
            <a:b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br>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The “Client-Directed” model</a:t>
            </a:r>
            <a:endParaRPr lang="en-US" dirty="0"/>
          </a:p>
        </p:txBody>
      </p:sp>
      <p:sp>
        <p:nvSpPr>
          <p:cNvPr id="3" name="Content Placeholder 2"/>
          <p:cNvSpPr>
            <a:spLocks noGrp="1"/>
          </p:cNvSpPr>
          <p:nvPr>
            <p:ph idx="1"/>
          </p:nvPr>
        </p:nvSpPr>
        <p:spPr>
          <a:xfrm>
            <a:off x="457200" y="1981200"/>
            <a:ext cx="7467600" cy="1143000"/>
          </a:xfrm>
        </p:spPr>
        <p:txBody>
          <a:bodyPr/>
          <a:lstStyle/>
          <a:p>
            <a:r>
              <a:rPr lang="en-US" dirty="0" smtClean="0"/>
              <a:t>Cherokee Nation Outreach</a:t>
            </a:r>
          </a:p>
          <a:p>
            <a:pPr lvl="2"/>
            <a:r>
              <a:rPr lang="en-US" sz="2200" dirty="0" smtClean="0"/>
              <a:t>Medicaid Advantage program</a:t>
            </a:r>
          </a:p>
          <a:p>
            <a:pPr lvl="1"/>
            <a:endParaRPr lang="en-US" dirty="0" smtClean="0"/>
          </a:p>
          <a:p>
            <a:endParaRPr lang="en-US" dirty="0"/>
          </a:p>
        </p:txBody>
      </p:sp>
      <p:sp>
        <p:nvSpPr>
          <p:cNvPr id="4" name="TextBox 3"/>
          <p:cNvSpPr txBox="1"/>
          <p:nvPr/>
        </p:nvSpPr>
        <p:spPr>
          <a:xfrm>
            <a:off x="762000" y="3505200"/>
            <a:ext cx="6994222" cy="1200329"/>
          </a:xfrm>
          <a:prstGeom prst="rect">
            <a:avLst/>
          </a:prstGeom>
          <a:noFill/>
        </p:spPr>
        <p:txBody>
          <a:bodyPr wrap="none" rtlCol="0">
            <a:spAutoFit/>
          </a:bodyPr>
          <a:lstStyle/>
          <a:p>
            <a:r>
              <a:rPr lang="en-US" sz="3000" dirty="0" smtClean="0"/>
              <a:t>Cherokee Nation Home Health Services</a:t>
            </a:r>
          </a:p>
          <a:p>
            <a:pPr lvl="3"/>
            <a:r>
              <a:rPr lang="en-US" sz="2400" dirty="0" smtClean="0"/>
              <a:t>Tribally owned &amp; operated</a:t>
            </a:r>
          </a:p>
          <a:p>
            <a:pPr lvl="1"/>
            <a:endParaRPr lang="en-US" dirty="0" smtClean="0"/>
          </a:p>
        </p:txBody>
      </p:sp>
      <p:sp>
        <p:nvSpPr>
          <p:cNvPr id="5" name="TextBox 4"/>
          <p:cNvSpPr txBox="1"/>
          <p:nvPr/>
        </p:nvSpPr>
        <p:spPr>
          <a:xfrm>
            <a:off x="381000" y="5181600"/>
            <a:ext cx="5792227" cy="954107"/>
          </a:xfrm>
          <a:prstGeom prst="rect">
            <a:avLst/>
          </a:prstGeom>
          <a:noFill/>
        </p:spPr>
        <p:txBody>
          <a:bodyPr wrap="none" rtlCol="0">
            <a:spAutoFit/>
          </a:bodyPr>
          <a:lstStyle/>
          <a:p>
            <a:pPr lvl="1">
              <a:buNone/>
            </a:pPr>
            <a:r>
              <a:rPr lang="en-US" sz="2800" dirty="0" smtClean="0"/>
              <a:t>Hospice of the Cherokees</a:t>
            </a:r>
          </a:p>
          <a:p>
            <a:pPr lvl="1">
              <a:buNone/>
            </a:pPr>
            <a:r>
              <a:rPr lang="en-US" sz="2800" dirty="0" smtClean="0"/>
              <a:t>		</a:t>
            </a:r>
            <a:r>
              <a:rPr lang="en-US" sz="2000" dirty="0" smtClean="0"/>
              <a:t>MC/MA certified in-home hospice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CNHHS:  Program history</a:t>
            </a:r>
            <a:endParaRPr lang="en-US" dirty="0"/>
          </a:p>
        </p:txBody>
      </p:sp>
      <p:sp>
        <p:nvSpPr>
          <p:cNvPr id="3" name="Content Placeholder 2"/>
          <p:cNvSpPr>
            <a:spLocks noGrp="1"/>
          </p:cNvSpPr>
          <p:nvPr>
            <p:ph idx="1"/>
          </p:nvPr>
        </p:nvSpPr>
        <p:spPr>
          <a:xfrm>
            <a:off x="457200" y="1600201"/>
            <a:ext cx="7467600" cy="761999"/>
          </a:xfrm>
        </p:spPr>
        <p:txBody>
          <a:bodyPr/>
          <a:lstStyle/>
          <a:p>
            <a:r>
              <a:rPr lang="en-US" dirty="0" smtClean="0"/>
              <a:t>Established in 1981</a:t>
            </a:r>
          </a:p>
          <a:p>
            <a:pPr lvl="4">
              <a:buNone/>
            </a:pPr>
            <a:endParaRPr lang="en-US" dirty="0" smtClean="0"/>
          </a:p>
          <a:p>
            <a:pPr lvl="1">
              <a:buNone/>
            </a:pPr>
            <a:endParaRPr lang="en-US" dirty="0" smtClean="0"/>
          </a:p>
          <a:p>
            <a:pPr lvl="1"/>
            <a:endParaRPr lang="en-US" dirty="0"/>
          </a:p>
        </p:txBody>
      </p:sp>
      <p:sp>
        <p:nvSpPr>
          <p:cNvPr id="6" name="TextBox 5"/>
          <p:cNvSpPr txBox="1"/>
          <p:nvPr/>
        </p:nvSpPr>
        <p:spPr>
          <a:xfrm>
            <a:off x="1981200" y="3962400"/>
            <a:ext cx="6248400" cy="954107"/>
          </a:xfrm>
          <a:prstGeom prst="rect">
            <a:avLst/>
          </a:prstGeom>
          <a:noFill/>
        </p:spPr>
        <p:txBody>
          <a:bodyPr wrap="square" rtlCol="0">
            <a:spAutoFit/>
          </a:bodyPr>
          <a:lstStyle/>
          <a:p>
            <a:pPr marL="514350" indent="-514350"/>
            <a:r>
              <a:rPr lang="en-US" sz="2800" dirty="0" smtClean="0"/>
              <a:t>Realized “We were not different” </a:t>
            </a:r>
          </a:p>
          <a:p>
            <a:pPr marL="514350" indent="-514350"/>
            <a:r>
              <a:rPr lang="en-US" sz="2800" dirty="0" smtClean="0"/>
              <a:t>than other programs in the state</a:t>
            </a:r>
            <a:endParaRPr lang="en-US" dirty="0"/>
          </a:p>
        </p:txBody>
      </p:sp>
      <p:sp>
        <p:nvSpPr>
          <p:cNvPr id="5" name="TextBox 4"/>
          <p:cNvSpPr txBox="1"/>
          <p:nvPr/>
        </p:nvSpPr>
        <p:spPr>
          <a:xfrm>
            <a:off x="152400" y="2895600"/>
            <a:ext cx="7162800" cy="523220"/>
          </a:xfrm>
          <a:prstGeom prst="rect">
            <a:avLst/>
          </a:prstGeom>
          <a:noFill/>
        </p:spPr>
        <p:txBody>
          <a:bodyPr wrap="square" rtlCol="0">
            <a:spAutoFit/>
          </a:bodyPr>
          <a:lstStyle/>
          <a:p>
            <a:pPr lvl="4">
              <a:buNone/>
            </a:pPr>
            <a:r>
              <a:rPr lang="en-US" sz="2800" dirty="0" smtClean="0"/>
              <a:t>Followed consultants’ advice</a:t>
            </a:r>
            <a:endParaRPr lang="en-US" dirty="0"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CNHHS:  Program history</a:t>
            </a:r>
            <a:endParaRPr lang="en-US" dirty="0"/>
          </a:p>
        </p:txBody>
      </p:sp>
      <p:sp>
        <p:nvSpPr>
          <p:cNvPr id="3" name="Content Placeholder 2"/>
          <p:cNvSpPr>
            <a:spLocks noGrp="1"/>
          </p:cNvSpPr>
          <p:nvPr>
            <p:ph idx="1"/>
          </p:nvPr>
        </p:nvSpPr>
        <p:spPr>
          <a:xfrm>
            <a:off x="457200" y="1600201"/>
            <a:ext cx="7467600" cy="1447800"/>
          </a:xfrm>
        </p:spPr>
        <p:txBody>
          <a:bodyPr/>
          <a:lstStyle/>
          <a:p>
            <a:endParaRPr lang="en-US" dirty="0" smtClean="0"/>
          </a:p>
          <a:p>
            <a:r>
              <a:rPr lang="en-US" sz="3200" dirty="0" smtClean="0"/>
              <a:t>“Caregivers were stressed out.”</a:t>
            </a:r>
            <a:r>
              <a:rPr lang="en-US" dirty="0" smtClean="0"/>
              <a:t> </a:t>
            </a:r>
          </a:p>
          <a:p>
            <a:endParaRPr lang="en-US" dirty="0" smtClean="0"/>
          </a:p>
        </p:txBody>
      </p:sp>
      <p:sp>
        <p:nvSpPr>
          <p:cNvPr id="4" name="TextBox 3"/>
          <p:cNvSpPr txBox="1"/>
          <p:nvPr/>
        </p:nvSpPr>
        <p:spPr>
          <a:xfrm>
            <a:off x="901038" y="3733800"/>
            <a:ext cx="7284366" cy="1015663"/>
          </a:xfrm>
          <a:prstGeom prst="rect">
            <a:avLst/>
          </a:prstGeom>
          <a:noFill/>
        </p:spPr>
        <p:txBody>
          <a:bodyPr wrap="none" rtlCol="0">
            <a:spAutoFit/>
          </a:bodyPr>
          <a:lstStyle/>
          <a:p>
            <a:r>
              <a:rPr lang="en-US" sz="2800" dirty="0" smtClean="0"/>
              <a:t>Changed focus:  personal care, homemaker </a:t>
            </a:r>
          </a:p>
          <a:p>
            <a:r>
              <a:rPr lang="en-US" sz="2800" dirty="0" smtClean="0"/>
              <a:t>chore services, and extended respite care</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CNHHS:  Program history</a:t>
            </a:r>
            <a:endParaRPr lang="en-US" dirty="0"/>
          </a:p>
        </p:txBody>
      </p:sp>
      <p:sp>
        <p:nvSpPr>
          <p:cNvPr id="3" name="Content Placeholder 2"/>
          <p:cNvSpPr>
            <a:spLocks noGrp="1"/>
          </p:cNvSpPr>
          <p:nvPr>
            <p:ph idx="1"/>
          </p:nvPr>
        </p:nvSpPr>
        <p:spPr>
          <a:xfrm>
            <a:off x="457200" y="1600201"/>
            <a:ext cx="4038600" cy="1447800"/>
          </a:xfrm>
        </p:spPr>
        <p:txBody>
          <a:bodyPr/>
          <a:lstStyle/>
          <a:p>
            <a:endParaRPr lang="en-US" dirty="0" smtClean="0"/>
          </a:p>
          <a:p>
            <a:r>
              <a:rPr lang="en-US" sz="3200" dirty="0" smtClean="0"/>
              <a:t>Available 24/7</a:t>
            </a:r>
            <a:r>
              <a:rPr lang="en-US" dirty="0" smtClean="0"/>
              <a:t> </a:t>
            </a:r>
          </a:p>
          <a:p>
            <a:endParaRPr lang="en-US" dirty="0" smtClean="0"/>
          </a:p>
        </p:txBody>
      </p:sp>
      <p:sp>
        <p:nvSpPr>
          <p:cNvPr id="4" name="TextBox 3"/>
          <p:cNvSpPr txBox="1"/>
          <p:nvPr/>
        </p:nvSpPr>
        <p:spPr>
          <a:xfrm>
            <a:off x="901038" y="3733800"/>
            <a:ext cx="5757282" cy="1077218"/>
          </a:xfrm>
          <a:prstGeom prst="rect">
            <a:avLst/>
          </a:prstGeom>
          <a:noFill/>
        </p:spPr>
        <p:txBody>
          <a:bodyPr wrap="none" rtlCol="0">
            <a:spAutoFit/>
          </a:bodyPr>
          <a:lstStyle/>
          <a:p>
            <a:r>
              <a:rPr lang="en-US" sz="3200" dirty="0" smtClean="0"/>
              <a:t>Does not limit staff provision of</a:t>
            </a:r>
          </a:p>
          <a:p>
            <a:r>
              <a:rPr lang="en-US" sz="3200" dirty="0" smtClean="0"/>
              <a:t>respite or other home care.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CNHHS:  The Key</a:t>
            </a:r>
            <a:endParaRPr lang="en-US" dirty="0"/>
          </a:p>
        </p:txBody>
      </p:sp>
      <p:sp>
        <p:nvSpPr>
          <p:cNvPr id="6" name="TextBox 5"/>
          <p:cNvSpPr txBox="1"/>
          <p:nvPr/>
        </p:nvSpPr>
        <p:spPr>
          <a:xfrm>
            <a:off x="1143000" y="5257800"/>
            <a:ext cx="5867400" cy="1077218"/>
          </a:xfrm>
          <a:prstGeom prst="rect">
            <a:avLst/>
          </a:prstGeom>
          <a:noFill/>
        </p:spPr>
        <p:txBody>
          <a:bodyPr wrap="square" rtlCol="0">
            <a:spAutoFit/>
          </a:bodyPr>
          <a:lstStyle/>
          <a:p>
            <a:pPr marL="514350" indent="-514350"/>
            <a:r>
              <a:rPr lang="en-US" sz="3200" dirty="0" smtClean="0"/>
              <a:t>Began asking one question:  “What do you need?”</a:t>
            </a:r>
            <a:endParaRPr lang="en-US" sz="2000" dirty="0"/>
          </a:p>
        </p:txBody>
      </p:sp>
      <p:sp>
        <p:nvSpPr>
          <p:cNvPr id="5" name="TextBox 4"/>
          <p:cNvSpPr txBox="1"/>
          <p:nvPr/>
        </p:nvSpPr>
        <p:spPr>
          <a:xfrm>
            <a:off x="1371600" y="2057400"/>
            <a:ext cx="5562600" cy="584775"/>
          </a:xfrm>
          <a:prstGeom prst="rect">
            <a:avLst/>
          </a:prstGeom>
          <a:noFill/>
        </p:spPr>
        <p:txBody>
          <a:bodyPr wrap="square" rtlCol="0">
            <a:spAutoFit/>
          </a:bodyPr>
          <a:lstStyle/>
          <a:p>
            <a:r>
              <a:rPr lang="en-US" sz="3200" dirty="0" smtClean="0"/>
              <a:t>Threw all the models out</a:t>
            </a:r>
            <a:endParaRPr lang="en-US" sz="3200" dirty="0"/>
          </a:p>
        </p:txBody>
      </p:sp>
      <p:pic>
        <p:nvPicPr>
          <p:cNvPr id="7" name="Picture 9" descr="C:\Users\Dave\AppData\Local\Microsoft\Windows\Temporary Internet Files\Content.IE5\1CMJ3D6J\MC900290042[1].wmf"/>
          <p:cNvPicPr>
            <a:picLocks noChangeAspect="1" noChangeArrowheads="1"/>
          </p:cNvPicPr>
          <p:nvPr/>
        </p:nvPicPr>
        <p:blipFill>
          <a:blip r:embed="rId3" cstate="print"/>
          <a:srcRect/>
          <a:stretch>
            <a:fillRect/>
          </a:stretch>
        </p:blipFill>
        <p:spPr bwMode="auto">
          <a:xfrm>
            <a:off x="5410200" y="457200"/>
            <a:ext cx="1020762" cy="1268412"/>
          </a:xfrm>
          <a:prstGeom prst="rect">
            <a:avLst/>
          </a:prstGeom>
          <a:noFill/>
        </p:spPr>
      </p:pic>
      <p:pic>
        <p:nvPicPr>
          <p:cNvPr id="7177" name="Picture 9" descr="C:\Users\Dave\AppData\Local\Microsoft\Windows\Temporary Internet Files\Content.IE5\PC52I0ZD\MC900438489[1].jpg"/>
          <p:cNvPicPr>
            <a:picLocks noChangeAspect="1" noChangeArrowheads="1"/>
          </p:cNvPicPr>
          <p:nvPr/>
        </p:nvPicPr>
        <p:blipFill>
          <a:blip r:embed="rId4" cstate="print"/>
          <a:srcRect/>
          <a:stretch>
            <a:fillRect/>
          </a:stretch>
        </p:blipFill>
        <p:spPr bwMode="auto">
          <a:xfrm>
            <a:off x="2743200" y="2819400"/>
            <a:ext cx="1633728" cy="2051931"/>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77"/>
                                        </p:tgtEl>
                                        <p:attrNameLst>
                                          <p:attrName>style.visibility</p:attrName>
                                        </p:attrNameLst>
                                      </p:cBhvr>
                                      <p:to>
                                        <p:strVal val="visible"/>
                                      </p:to>
                                    </p:set>
                                    <p:anim calcmode="lin" valueType="num">
                                      <p:cBhvr>
                                        <p:cTn id="14" dur="500" fill="hold"/>
                                        <p:tgtEl>
                                          <p:spTgt spid="7177"/>
                                        </p:tgtEl>
                                        <p:attrNameLst>
                                          <p:attrName>ppt_w</p:attrName>
                                        </p:attrNameLst>
                                      </p:cBhvr>
                                      <p:tavLst>
                                        <p:tav tm="0">
                                          <p:val>
                                            <p:fltVal val="0"/>
                                          </p:val>
                                        </p:tav>
                                        <p:tav tm="100000">
                                          <p:val>
                                            <p:strVal val="#ppt_w"/>
                                          </p:val>
                                        </p:tav>
                                      </p:tavLst>
                                    </p:anim>
                                    <p:anim calcmode="lin" valueType="num">
                                      <p:cBhvr>
                                        <p:cTn id="15" dur="500" fill="hold"/>
                                        <p:tgtEl>
                                          <p:spTgt spid="7177"/>
                                        </p:tgtEl>
                                        <p:attrNameLst>
                                          <p:attrName>ppt_h</p:attrName>
                                        </p:attrNameLst>
                                      </p:cBhvr>
                                      <p:tavLst>
                                        <p:tav tm="0">
                                          <p:val>
                                            <p:fltVal val="0"/>
                                          </p:val>
                                        </p:tav>
                                        <p:tav tm="100000">
                                          <p:val>
                                            <p:strVal val="#ppt_h"/>
                                          </p:val>
                                        </p:tav>
                                      </p:tavLst>
                                    </p:anim>
                                    <p:animEffect transition="in" filter="fade">
                                      <p:cBhvr>
                                        <p:cTn id="16" dur="500"/>
                                        <p:tgtEl>
                                          <p:spTgt spid="717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6" fill="hold" nodeType="clickEffect">
                                  <p:stCondLst>
                                    <p:cond delay="0"/>
                                  </p:stCondLst>
                                  <p:childTnLst>
                                    <p:anim calcmode="lin" valueType="num">
                                      <p:cBhvr additive="base">
                                        <p:cTn id="20" dur="500"/>
                                        <p:tgtEl>
                                          <p:spTgt spid="7177"/>
                                        </p:tgtEl>
                                        <p:attrNameLst>
                                          <p:attrName>ppt_x</p:attrName>
                                        </p:attrNameLst>
                                      </p:cBhvr>
                                      <p:tavLst>
                                        <p:tav tm="0">
                                          <p:val>
                                            <p:strVal val="ppt_x"/>
                                          </p:val>
                                        </p:tav>
                                        <p:tav tm="100000">
                                          <p:val>
                                            <p:strVal val="1+ppt_w/2"/>
                                          </p:val>
                                        </p:tav>
                                      </p:tavLst>
                                    </p:anim>
                                    <p:anim calcmode="lin" valueType="num">
                                      <p:cBhvr additive="base">
                                        <p:cTn id="21" dur="500"/>
                                        <p:tgtEl>
                                          <p:spTgt spid="7177"/>
                                        </p:tgtEl>
                                        <p:attrNameLst>
                                          <p:attrName>ppt_y</p:attrName>
                                        </p:attrNameLst>
                                      </p:cBhvr>
                                      <p:tavLst>
                                        <p:tav tm="0">
                                          <p:val>
                                            <p:strVal val="ppt_y"/>
                                          </p:val>
                                        </p:tav>
                                        <p:tav tm="100000">
                                          <p:val>
                                            <p:strVal val="1+ppt_h/2"/>
                                          </p:val>
                                        </p:tav>
                                      </p:tavLst>
                                    </p:anim>
                                    <p:set>
                                      <p:cBhvr>
                                        <p:cTn id="22" dur="1" fill="hold">
                                          <p:stCondLst>
                                            <p:cond delay="499"/>
                                          </p:stCondLst>
                                        </p:cTn>
                                        <p:tgtEl>
                                          <p:spTgt spid="71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924800" cy="1143000"/>
          </a:xfrm>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Zuni Home Health Care Agency:</a:t>
            </a:r>
            <a:b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br>
            <a:endParaRPr lang="en-US" dirty="0"/>
          </a:p>
        </p:txBody>
      </p:sp>
      <p:pic>
        <p:nvPicPr>
          <p:cNvPr id="8" name="Picture 9" descr="C:\Users\Dave\AppData\Local\Microsoft\Windows\Temporary Internet Files\Content.IE5\PC52I0ZD\MC900058051[1].wmf"/>
          <p:cNvPicPr>
            <a:picLocks noChangeAspect="1" noChangeArrowheads="1"/>
          </p:cNvPicPr>
          <p:nvPr/>
        </p:nvPicPr>
        <p:blipFill>
          <a:blip r:embed="rId2" cstate="print"/>
          <a:srcRect/>
          <a:stretch>
            <a:fillRect/>
          </a:stretch>
        </p:blipFill>
        <p:spPr bwMode="auto">
          <a:xfrm>
            <a:off x="4876800" y="2362200"/>
            <a:ext cx="2489732" cy="3429000"/>
          </a:xfrm>
          <a:prstGeom prst="rect">
            <a:avLst/>
          </a:prstGeom>
          <a:noFill/>
        </p:spPr>
      </p:pic>
      <p:sp>
        <p:nvSpPr>
          <p:cNvPr id="9" name="TextBox 8"/>
          <p:cNvSpPr txBox="1"/>
          <p:nvPr/>
        </p:nvSpPr>
        <p:spPr>
          <a:xfrm>
            <a:off x="914400" y="2362200"/>
            <a:ext cx="3352800" cy="1569660"/>
          </a:xfrm>
          <a:prstGeom prst="rect">
            <a:avLst/>
          </a:prstGeom>
          <a:noFill/>
        </p:spPr>
        <p:txBody>
          <a:bodyPr wrap="square" rtlCol="0">
            <a:spAutoFit/>
          </a:bodyPr>
          <a:lstStyle/>
          <a:p>
            <a:r>
              <a:rPr lang="en-US" sz="3200" dirty="0" smtClean="0"/>
              <a:t>THE TRIBAL-IHS</a:t>
            </a:r>
          </a:p>
          <a:p>
            <a:r>
              <a:rPr lang="en-US" sz="3200" dirty="0" smtClean="0"/>
              <a:t>PARTNERSHIP</a:t>
            </a:r>
          </a:p>
          <a:p>
            <a:r>
              <a:rPr lang="en-US" sz="3200" dirty="0" smtClean="0"/>
              <a:t>MODEL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1143000"/>
          </a:xfrm>
        </p:spPr>
        <p:txBody>
          <a:bodyPr>
            <a:normAutofit fontScale="90000"/>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Zuni Home Health Care Agency:</a:t>
            </a:r>
            <a:b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br>
            <a:endParaRPr lang="en-US" dirty="0"/>
          </a:p>
        </p:txBody>
      </p:sp>
      <p:sp>
        <p:nvSpPr>
          <p:cNvPr id="3" name="Content Placeholder 2"/>
          <p:cNvSpPr>
            <a:spLocks noGrp="1"/>
          </p:cNvSpPr>
          <p:nvPr>
            <p:ph idx="1"/>
          </p:nvPr>
        </p:nvSpPr>
        <p:spPr>
          <a:xfrm>
            <a:off x="457200" y="1905000"/>
            <a:ext cx="7467600" cy="1676400"/>
          </a:xfrm>
        </p:spPr>
        <p:txBody>
          <a:bodyPr>
            <a:normAutofit/>
          </a:bodyPr>
          <a:lstStyle/>
          <a:p>
            <a:pPr lvl="1"/>
            <a:endParaRPr lang="en-US" dirty="0" smtClean="0"/>
          </a:p>
          <a:p>
            <a:pPr lvl="1">
              <a:buNone/>
            </a:pPr>
            <a:r>
              <a:rPr lang="en-US" sz="2800" dirty="0" smtClean="0"/>
              <a:t>1,350 traditional Zuni &amp; Navajo elders, most within 5 mi.</a:t>
            </a:r>
          </a:p>
          <a:p>
            <a:pPr lvl="1">
              <a:buNone/>
            </a:pPr>
            <a:endParaRPr lang="en-US" sz="2800" dirty="0" smtClean="0"/>
          </a:p>
          <a:p>
            <a:endParaRPr lang="en-US" dirty="0"/>
          </a:p>
        </p:txBody>
      </p:sp>
      <p:sp>
        <p:nvSpPr>
          <p:cNvPr id="4" name="TextBox 3"/>
          <p:cNvSpPr txBox="1"/>
          <p:nvPr/>
        </p:nvSpPr>
        <p:spPr>
          <a:xfrm>
            <a:off x="457201" y="3810001"/>
            <a:ext cx="7772399" cy="1661993"/>
          </a:xfrm>
          <a:prstGeom prst="rect">
            <a:avLst/>
          </a:prstGeom>
          <a:noFill/>
        </p:spPr>
        <p:txBody>
          <a:bodyPr wrap="square" rtlCol="0">
            <a:spAutoFit/>
          </a:bodyPr>
          <a:lstStyle/>
          <a:p>
            <a:pPr lvl="1">
              <a:buNone/>
            </a:pPr>
            <a:r>
              <a:rPr lang="en-US" sz="2800" dirty="0" smtClean="0"/>
              <a:t>Two nurses, several home health aides</a:t>
            </a:r>
          </a:p>
          <a:p>
            <a:pPr lvl="1">
              <a:buNone/>
            </a:pPr>
            <a:endParaRPr lang="en-US" sz="2800" dirty="0" smtClean="0"/>
          </a:p>
          <a:p>
            <a:pPr lvl="1">
              <a:buNone/>
            </a:pPr>
            <a:r>
              <a:rPr lang="en-US" sz="2800" dirty="0" smtClean="0"/>
              <a:t> </a:t>
            </a:r>
          </a:p>
          <a:p>
            <a:endParaRPr lang="en-US" dirty="0"/>
          </a:p>
        </p:txBody>
      </p:sp>
      <p:sp>
        <p:nvSpPr>
          <p:cNvPr id="5" name="TextBox 4"/>
          <p:cNvSpPr txBox="1"/>
          <p:nvPr/>
        </p:nvSpPr>
        <p:spPr>
          <a:xfrm>
            <a:off x="533400" y="4800600"/>
            <a:ext cx="7010252" cy="954107"/>
          </a:xfrm>
          <a:prstGeom prst="rect">
            <a:avLst/>
          </a:prstGeom>
          <a:noFill/>
        </p:spPr>
        <p:txBody>
          <a:bodyPr wrap="none" rtlCol="0">
            <a:spAutoFit/>
          </a:bodyPr>
          <a:lstStyle/>
          <a:p>
            <a:pPr lvl="1">
              <a:buNone/>
            </a:pPr>
            <a:r>
              <a:rPr lang="en-US" sz="2800" dirty="0" smtClean="0"/>
              <a:t>IHS hospital:  37 beds, 12 physicians, </a:t>
            </a:r>
          </a:p>
          <a:p>
            <a:pPr lvl="1">
              <a:buNone/>
            </a:pPr>
            <a:r>
              <a:rPr lang="en-US" sz="2800" dirty="0" smtClean="0"/>
              <a:t>3 PAs, 4 nurses—24 hr. ER, home visits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Zuni Home Health Care Agency</a:t>
            </a:r>
            <a:endParaRPr lang="en-US" dirty="0"/>
          </a:p>
        </p:txBody>
      </p:sp>
      <p:sp>
        <p:nvSpPr>
          <p:cNvPr id="3" name="Content Placeholder 2"/>
          <p:cNvSpPr>
            <a:spLocks noGrp="1"/>
          </p:cNvSpPr>
          <p:nvPr>
            <p:ph idx="1"/>
          </p:nvPr>
        </p:nvSpPr>
        <p:spPr>
          <a:xfrm>
            <a:off x="457200" y="1600201"/>
            <a:ext cx="7467600" cy="1524000"/>
          </a:xfrm>
        </p:spPr>
        <p:txBody>
          <a:bodyPr/>
          <a:lstStyle/>
          <a:p>
            <a:endParaRPr lang="en-US" dirty="0" smtClean="0"/>
          </a:p>
          <a:p>
            <a:r>
              <a:rPr lang="en-US" sz="3200" dirty="0" smtClean="0"/>
              <a:t>The Keys </a:t>
            </a:r>
          </a:p>
          <a:p>
            <a:endParaRPr lang="en-US" dirty="0" smtClean="0"/>
          </a:p>
        </p:txBody>
      </p:sp>
      <p:sp>
        <p:nvSpPr>
          <p:cNvPr id="5" name="Rectangle 4"/>
          <p:cNvSpPr/>
          <p:nvPr/>
        </p:nvSpPr>
        <p:spPr>
          <a:xfrm>
            <a:off x="1676400" y="3276600"/>
            <a:ext cx="4572000" cy="1384995"/>
          </a:xfrm>
          <a:prstGeom prst="rect">
            <a:avLst/>
          </a:prstGeom>
        </p:spPr>
        <p:txBody>
          <a:bodyPr wrap="square">
            <a:spAutoFit/>
          </a:bodyPr>
          <a:lstStyle/>
          <a:p>
            <a:pPr lvl="1"/>
            <a:r>
              <a:rPr lang="en-US" sz="2800" dirty="0" smtClean="0"/>
              <a:t>Respect/consistency with cultural beliefs</a:t>
            </a:r>
          </a:p>
          <a:p>
            <a:pPr lvl="1"/>
            <a:endParaRPr lang="en-US" sz="2800" dirty="0" smtClean="0"/>
          </a:p>
        </p:txBody>
      </p:sp>
      <p:sp>
        <p:nvSpPr>
          <p:cNvPr id="8" name="Rectangle 7"/>
          <p:cNvSpPr/>
          <p:nvPr/>
        </p:nvSpPr>
        <p:spPr>
          <a:xfrm>
            <a:off x="1676400" y="4648200"/>
            <a:ext cx="4572000" cy="954107"/>
          </a:xfrm>
          <a:prstGeom prst="rect">
            <a:avLst/>
          </a:prstGeom>
        </p:spPr>
        <p:txBody>
          <a:bodyPr>
            <a:spAutoFit/>
          </a:bodyPr>
          <a:lstStyle/>
          <a:p>
            <a:pPr lvl="1"/>
            <a:r>
              <a:rPr lang="en-US" sz="2800" dirty="0" smtClean="0"/>
              <a:t>Incorporating EOL care into LTC continuum</a:t>
            </a:r>
            <a:endParaRPr lang="en-US" sz="2800" dirty="0"/>
          </a:p>
        </p:txBody>
      </p:sp>
      <p:pic>
        <p:nvPicPr>
          <p:cNvPr id="9" name="Picture 9" descr="C:\Users\Dave\AppData\Local\Microsoft\Windows\Temporary Internet Files\Content.IE5\1CMJ3D6J\MC900290042[1].wmf"/>
          <p:cNvPicPr>
            <a:picLocks noChangeAspect="1" noChangeArrowheads="1"/>
          </p:cNvPicPr>
          <p:nvPr/>
        </p:nvPicPr>
        <p:blipFill>
          <a:blip r:embed="rId2" cstate="print"/>
          <a:srcRect/>
          <a:stretch>
            <a:fillRect/>
          </a:stretch>
        </p:blipFill>
        <p:spPr bwMode="auto">
          <a:xfrm>
            <a:off x="3505200" y="1676400"/>
            <a:ext cx="1020762" cy="1268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Zuni Home Health Care Agency</a:t>
            </a:r>
            <a:endParaRPr lang="en-US" dirty="0"/>
          </a:p>
        </p:txBody>
      </p:sp>
      <p:sp>
        <p:nvSpPr>
          <p:cNvPr id="3" name="Content Placeholder 2"/>
          <p:cNvSpPr>
            <a:spLocks noGrp="1"/>
          </p:cNvSpPr>
          <p:nvPr>
            <p:ph idx="1"/>
          </p:nvPr>
        </p:nvSpPr>
        <p:spPr>
          <a:xfrm>
            <a:off x="457200" y="1600201"/>
            <a:ext cx="7467600" cy="1905000"/>
          </a:xfrm>
        </p:spPr>
        <p:txBody>
          <a:bodyPr>
            <a:normAutofit/>
          </a:bodyPr>
          <a:lstStyle/>
          <a:p>
            <a:endParaRPr lang="en-US" dirty="0" smtClean="0"/>
          </a:p>
          <a:p>
            <a:r>
              <a:rPr lang="en-US" dirty="0" smtClean="0"/>
              <a:t>First inter-disciplinary team effort for Indian Country EOL</a:t>
            </a:r>
          </a:p>
          <a:p>
            <a:pPr lvl="1"/>
            <a:endParaRPr lang="en-US" dirty="0" smtClean="0"/>
          </a:p>
        </p:txBody>
      </p:sp>
      <p:sp>
        <p:nvSpPr>
          <p:cNvPr id="4" name="TextBox 3"/>
          <p:cNvSpPr txBox="1"/>
          <p:nvPr/>
        </p:nvSpPr>
        <p:spPr>
          <a:xfrm>
            <a:off x="762000" y="3657600"/>
            <a:ext cx="6781800" cy="1138773"/>
          </a:xfrm>
          <a:prstGeom prst="rect">
            <a:avLst/>
          </a:prstGeom>
          <a:noFill/>
        </p:spPr>
        <p:txBody>
          <a:bodyPr wrap="square" rtlCol="0">
            <a:spAutoFit/>
          </a:bodyPr>
          <a:lstStyle/>
          <a:p>
            <a:endParaRPr lang="en-US" dirty="0" smtClean="0"/>
          </a:p>
          <a:p>
            <a:r>
              <a:rPr lang="en-US" sz="3000" dirty="0" smtClean="0"/>
              <a:t>Served 76 patients in 9 years</a:t>
            </a:r>
          </a:p>
          <a:p>
            <a:endParaRPr lang="en-US" dirty="0" smtClean="0"/>
          </a:p>
        </p:txBody>
      </p:sp>
      <p:sp>
        <p:nvSpPr>
          <p:cNvPr id="5" name="TextBox 4"/>
          <p:cNvSpPr txBox="1"/>
          <p:nvPr/>
        </p:nvSpPr>
        <p:spPr>
          <a:xfrm>
            <a:off x="762000" y="5410200"/>
            <a:ext cx="6553200" cy="553998"/>
          </a:xfrm>
          <a:prstGeom prst="rect">
            <a:avLst/>
          </a:prstGeom>
          <a:noFill/>
        </p:spPr>
        <p:txBody>
          <a:bodyPr wrap="square" rtlCol="0">
            <a:spAutoFit/>
          </a:bodyPr>
          <a:lstStyle/>
          <a:p>
            <a:r>
              <a:rPr lang="en-US" sz="3000" dirty="0" smtClean="0"/>
              <a:t>90% of patients now complete 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bg1"/>
            </a:solidFill>
          </a:ln>
          <a:effectLst>
            <a:innerShdw blurRad="114300">
              <a:prstClr val="black"/>
            </a:innerShdw>
          </a:effectLst>
        </p:spPr>
        <p:txBody>
          <a:bodyPr/>
          <a:lstStyle/>
          <a:p>
            <a:r>
              <a:rPr lang="en-US"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P</a:t>
            </a:r>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aradigm change</a:t>
            </a:r>
            <a:endParaRPr lang="en-US" dirty="0"/>
          </a:p>
        </p:txBody>
      </p:sp>
      <p:sp>
        <p:nvSpPr>
          <p:cNvPr id="3" name="Content Placeholder 2"/>
          <p:cNvSpPr>
            <a:spLocks noGrp="1"/>
          </p:cNvSpPr>
          <p:nvPr>
            <p:ph idx="1"/>
          </p:nvPr>
        </p:nvSpPr>
        <p:spPr/>
        <p:txBody>
          <a:bodyPr/>
          <a:lstStyle/>
          <a:p>
            <a:r>
              <a:rPr lang="en-US" dirty="0" smtClean="0"/>
              <a:t>Who’s an Indian elder?</a:t>
            </a:r>
            <a:endParaRPr lang="en-US" dirty="0"/>
          </a:p>
        </p:txBody>
      </p:sp>
      <p:pic>
        <p:nvPicPr>
          <p:cNvPr id="4" name="Picture 3" descr="winterhorses"/>
          <p:cNvPicPr>
            <a:picLocks noChangeAspect="1" noChangeArrowheads="1"/>
          </p:cNvPicPr>
          <p:nvPr/>
        </p:nvPicPr>
        <p:blipFill>
          <a:blip r:embed="rId2" cstate="print"/>
          <a:srcRect/>
          <a:stretch>
            <a:fillRect/>
          </a:stretch>
        </p:blipFill>
        <p:spPr>
          <a:xfrm>
            <a:off x="2057400" y="3048000"/>
            <a:ext cx="3680637" cy="251218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Zuni Home Health Care Agency</a:t>
            </a:r>
            <a:endParaRPr lang="en-US" dirty="0"/>
          </a:p>
        </p:txBody>
      </p:sp>
      <p:sp>
        <p:nvSpPr>
          <p:cNvPr id="3" name="Content Placeholder 2"/>
          <p:cNvSpPr>
            <a:spLocks noGrp="1"/>
          </p:cNvSpPr>
          <p:nvPr>
            <p:ph idx="1"/>
          </p:nvPr>
        </p:nvSpPr>
        <p:spPr>
          <a:xfrm>
            <a:off x="457200" y="1600201"/>
            <a:ext cx="7467600" cy="1676400"/>
          </a:xfrm>
        </p:spPr>
        <p:txBody>
          <a:bodyPr>
            <a:normAutofit/>
          </a:bodyPr>
          <a:lstStyle/>
          <a:p>
            <a:endParaRPr lang="en-US" dirty="0" smtClean="0"/>
          </a:p>
          <a:p>
            <a:r>
              <a:rPr lang="en-US" sz="3200" dirty="0" smtClean="0"/>
              <a:t>Most patients do not want to die at home</a:t>
            </a:r>
          </a:p>
          <a:p>
            <a:endParaRPr lang="en-US" dirty="0" smtClean="0"/>
          </a:p>
          <a:p>
            <a:endParaRPr lang="en-US" dirty="0" smtClean="0"/>
          </a:p>
          <a:p>
            <a:endParaRPr lang="en-US" dirty="0" smtClean="0"/>
          </a:p>
          <a:p>
            <a:pPr lvl="1"/>
            <a:endParaRPr lang="en-US" dirty="0" smtClean="0"/>
          </a:p>
        </p:txBody>
      </p:sp>
      <p:sp>
        <p:nvSpPr>
          <p:cNvPr id="4" name="TextBox 3"/>
          <p:cNvSpPr txBox="1"/>
          <p:nvPr/>
        </p:nvSpPr>
        <p:spPr>
          <a:xfrm>
            <a:off x="838200" y="3352800"/>
            <a:ext cx="7162800" cy="1569660"/>
          </a:xfrm>
          <a:prstGeom prst="rect">
            <a:avLst/>
          </a:prstGeom>
          <a:noFill/>
        </p:spPr>
        <p:txBody>
          <a:bodyPr wrap="square" rtlCol="0">
            <a:spAutoFit/>
          </a:bodyPr>
          <a:lstStyle/>
          <a:p>
            <a:r>
              <a:rPr lang="en-US" sz="3200" dirty="0" smtClean="0"/>
              <a:t>Success built on family members’ trust of home health care and hospital professionals.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Palliative Care Program</a:t>
            </a:r>
            <a:endParaRPr lang="en-US" dirty="0"/>
          </a:p>
        </p:txBody>
      </p:sp>
      <p:graphicFrame>
        <p:nvGraphicFramePr>
          <p:cNvPr id="1026" name="Object 2"/>
          <p:cNvGraphicFramePr>
            <a:graphicFrameLocks/>
          </p:cNvGraphicFramePr>
          <p:nvPr>
            <p:ph idx="1"/>
          </p:nvPr>
        </p:nvGraphicFramePr>
        <p:xfrm>
          <a:off x="5105400" y="2590800"/>
          <a:ext cx="2960688" cy="3662363"/>
        </p:xfrm>
        <a:graphic>
          <a:graphicData uri="http://schemas.openxmlformats.org/presentationml/2006/ole">
            <p:oleObj spid="_x0000_s34818" name="Clip" r:id="rId3" imgW="2960640" imgH="3662280" progId="">
              <p:embed/>
            </p:oleObj>
          </a:graphicData>
        </a:graphic>
      </p:graphicFrame>
      <p:sp>
        <p:nvSpPr>
          <p:cNvPr id="5" name="TextBox 4"/>
          <p:cNvSpPr txBox="1"/>
          <p:nvPr/>
        </p:nvSpPr>
        <p:spPr>
          <a:xfrm>
            <a:off x="685800" y="3124200"/>
            <a:ext cx="3962400" cy="1569660"/>
          </a:xfrm>
          <a:prstGeom prst="rect">
            <a:avLst/>
          </a:prstGeom>
          <a:noFill/>
        </p:spPr>
        <p:txBody>
          <a:bodyPr wrap="square" rtlCol="0">
            <a:spAutoFit/>
          </a:bodyPr>
          <a:lstStyle/>
          <a:p>
            <a:r>
              <a:rPr lang="en-US" sz="3200" dirty="0" smtClean="0"/>
              <a:t>THE URBAN INSTITUTIONAL MODEL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7467600" cy="762000"/>
          </a:xfrm>
        </p:spPr>
        <p:txBody>
          <a:bodyPr/>
          <a:lstStyle/>
          <a:p>
            <a:r>
              <a:rPr lang="en-US" dirty="0" smtClean="0"/>
              <a:t>Albuquerque, pop. 500,000</a:t>
            </a:r>
          </a:p>
          <a:p>
            <a:endParaRPr lang="en-US" dirty="0" smtClean="0"/>
          </a:p>
          <a:p>
            <a:endParaRPr lang="en-US" dirty="0" smtClean="0"/>
          </a:p>
          <a:p>
            <a:endParaRPr lang="en-US" dirty="0" smtClean="0"/>
          </a:p>
          <a:p>
            <a:endParaRPr lang="en-US" dirty="0"/>
          </a:p>
        </p:txBody>
      </p:sp>
      <p:sp>
        <p:nvSpPr>
          <p:cNvPr id="4" name="Title 3"/>
          <p:cNvSpPr txBox="1">
            <a:spLocks noGrp="1"/>
          </p:cNvSpPr>
          <p:nvPr>
            <p:ph type="title"/>
          </p:nvPr>
        </p:nvSpPr>
        <p:spPr>
          <a:xfrm>
            <a:off x="457200" y="461418"/>
            <a:ext cx="7467600" cy="769441"/>
          </a:xfrm>
          <a:prstGeom prst="rect">
            <a:avLst/>
          </a:prstGeom>
          <a:noFill/>
        </p:spPr>
        <p:txBody>
          <a:bodyPr wrap="square" rtlCol="0">
            <a:spAutoFit/>
          </a:bodyPr>
          <a:lstStyle/>
          <a:p>
            <a:r>
              <a:rPr lang="en-US" sz="4400"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Palliative Care Program</a:t>
            </a:r>
            <a:endParaRPr lang="en-US" sz="4400" dirty="0"/>
          </a:p>
        </p:txBody>
      </p:sp>
      <p:sp>
        <p:nvSpPr>
          <p:cNvPr id="5" name="TextBox 4"/>
          <p:cNvSpPr txBox="1"/>
          <p:nvPr/>
        </p:nvSpPr>
        <p:spPr>
          <a:xfrm>
            <a:off x="838200" y="3200400"/>
            <a:ext cx="7010400" cy="1508105"/>
          </a:xfrm>
          <a:prstGeom prst="rect">
            <a:avLst/>
          </a:prstGeom>
          <a:noFill/>
        </p:spPr>
        <p:txBody>
          <a:bodyPr wrap="square" rtlCol="0">
            <a:spAutoFit/>
          </a:bodyPr>
          <a:lstStyle/>
          <a:p>
            <a:r>
              <a:rPr lang="en-US" sz="2800" dirty="0" smtClean="0"/>
              <a:t>470 bed hospital, only Level 1 Trauma Center in state</a:t>
            </a:r>
          </a:p>
          <a:p>
            <a:endParaRPr lang="en-US" dirty="0" smtClean="0"/>
          </a:p>
          <a:p>
            <a:endParaRPr lang="en-US" dirty="0"/>
          </a:p>
        </p:txBody>
      </p:sp>
      <p:sp>
        <p:nvSpPr>
          <p:cNvPr id="6" name="TextBox 5"/>
          <p:cNvSpPr txBox="1"/>
          <p:nvPr/>
        </p:nvSpPr>
        <p:spPr>
          <a:xfrm>
            <a:off x="762000" y="4724400"/>
            <a:ext cx="8534400" cy="954107"/>
          </a:xfrm>
          <a:prstGeom prst="rect">
            <a:avLst/>
          </a:prstGeom>
          <a:noFill/>
        </p:spPr>
        <p:txBody>
          <a:bodyPr wrap="square" rtlCol="0">
            <a:spAutoFit/>
          </a:bodyPr>
          <a:lstStyle/>
          <a:p>
            <a:r>
              <a:rPr lang="en-US" sz="2800" dirty="0" smtClean="0"/>
              <a:t>Highest (10.3%) AI/AN admissions of any </a:t>
            </a:r>
          </a:p>
          <a:p>
            <a:r>
              <a:rPr lang="en-US" sz="2800" dirty="0" smtClean="0"/>
              <a:t>academic hospital in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Palliative Care Program</a:t>
            </a:r>
            <a:endParaRPr lang="en-US" dirty="0"/>
          </a:p>
        </p:txBody>
      </p:sp>
      <p:sp>
        <p:nvSpPr>
          <p:cNvPr id="7" name="Rectangle 6"/>
          <p:cNvSpPr/>
          <p:nvPr/>
        </p:nvSpPr>
        <p:spPr>
          <a:xfrm>
            <a:off x="228600" y="1752600"/>
            <a:ext cx="8534400" cy="2677656"/>
          </a:xfrm>
          <a:prstGeom prst="rect">
            <a:avLst/>
          </a:prstGeom>
        </p:spPr>
        <p:txBody>
          <a:bodyPr wrap="square">
            <a:spAutoFit/>
          </a:bodyPr>
          <a:lstStyle/>
          <a:p>
            <a:r>
              <a:rPr lang="en-US" sz="2800" dirty="0" smtClean="0"/>
              <a:t>Patients by ethnicity</a:t>
            </a:r>
          </a:p>
          <a:p>
            <a:endParaRPr lang="en-US" sz="2800" b="1" dirty="0" smtClean="0"/>
          </a:p>
          <a:p>
            <a:pPr lvl="1"/>
            <a:r>
              <a:rPr lang="en-US" sz="2800" dirty="0" smtClean="0"/>
              <a:t>AI/AN		10.3% (Navajo, Pueblo, Apache, </a:t>
            </a:r>
          </a:p>
          <a:p>
            <a:pPr lvl="1"/>
            <a:r>
              <a:rPr lang="en-US" sz="2800" dirty="0" smtClean="0"/>
              <a:t>				   urban) </a:t>
            </a:r>
          </a:p>
          <a:p>
            <a:pPr lvl="1"/>
            <a:r>
              <a:rPr lang="en-US" sz="2800" dirty="0" smtClean="0"/>
              <a:t>White		43%</a:t>
            </a:r>
          </a:p>
          <a:p>
            <a:pPr lvl="1"/>
            <a:r>
              <a:rPr lang="en-US" sz="2800" dirty="0" smtClean="0"/>
              <a:t>Hispanic		39%</a:t>
            </a:r>
            <a:endParaRPr lang="en-US" sz="2800" dirty="0"/>
          </a:p>
        </p:txBody>
      </p:sp>
      <p:sp>
        <p:nvSpPr>
          <p:cNvPr id="8" name="TextBox 7"/>
          <p:cNvSpPr txBox="1"/>
          <p:nvPr/>
        </p:nvSpPr>
        <p:spPr>
          <a:xfrm>
            <a:off x="533400" y="5105400"/>
            <a:ext cx="6078331" cy="523220"/>
          </a:xfrm>
          <a:prstGeom prst="rect">
            <a:avLst/>
          </a:prstGeom>
          <a:noFill/>
        </p:spPr>
        <p:txBody>
          <a:bodyPr wrap="none" rtlCol="0">
            <a:spAutoFit/>
          </a:bodyPr>
          <a:lstStyle/>
          <a:p>
            <a:r>
              <a:rPr lang="en-US" sz="2800" dirty="0" smtClean="0"/>
              <a:t>43% of AI/AN patients die in hospital.</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Palliative Care Program</a:t>
            </a:r>
            <a:endParaRPr lang="en-US" dirty="0"/>
          </a:p>
        </p:txBody>
      </p:sp>
      <p:sp>
        <p:nvSpPr>
          <p:cNvPr id="7" name="Rectangle 6"/>
          <p:cNvSpPr/>
          <p:nvPr/>
        </p:nvSpPr>
        <p:spPr>
          <a:xfrm>
            <a:off x="609600" y="2057400"/>
            <a:ext cx="8534400" cy="1815882"/>
          </a:xfrm>
          <a:prstGeom prst="rect">
            <a:avLst/>
          </a:prstGeom>
        </p:spPr>
        <p:txBody>
          <a:bodyPr wrap="square">
            <a:spAutoFit/>
          </a:bodyPr>
          <a:lstStyle/>
          <a:p>
            <a:r>
              <a:rPr lang="en-US" sz="2800" dirty="0" smtClean="0"/>
              <a:t>Two-year-old Palliative Care Program</a:t>
            </a:r>
          </a:p>
          <a:p>
            <a:endParaRPr lang="en-US" sz="2800" dirty="0" smtClean="0"/>
          </a:p>
          <a:p>
            <a:endParaRPr lang="en-US" sz="2800" dirty="0" smtClean="0"/>
          </a:p>
          <a:p>
            <a:endParaRPr lang="en-US" sz="2800" dirty="0"/>
          </a:p>
        </p:txBody>
      </p:sp>
      <p:sp>
        <p:nvSpPr>
          <p:cNvPr id="4" name="TextBox 3"/>
          <p:cNvSpPr txBox="1"/>
          <p:nvPr/>
        </p:nvSpPr>
        <p:spPr>
          <a:xfrm>
            <a:off x="609600" y="3048000"/>
            <a:ext cx="8075031" cy="1661993"/>
          </a:xfrm>
          <a:prstGeom prst="rect">
            <a:avLst/>
          </a:prstGeom>
          <a:noFill/>
        </p:spPr>
        <p:txBody>
          <a:bodyPr wrap="none" rtlCol="0">
            <a:spAutoFit/>
          </a:bodyPr>
          <a:lstStyle/>
          <a:p>
            <a:r>
              <a:rPr lang="en-US" sz="2800" dirty="0" smtClean="0"/>
              <a:t>Two M.D.’s, nurse practitioner, part-time chaplain,</a:t>
            </a:r>
          </a:p>
          <a:p>
            <a:r>
              <a:rPr lang="en-US" sz="2800" dirty="0" smtClean="0"/>
              <a:t>Arts in Medicine team, occasional Fellows in </a:t>
            </a:r>
          </a:p>
          <a:p>
            <a:r>
              <a:rPr lang="en-US" sz="2800" dirty="0" smtClean="0"/>
              <a:t>gerontology or oncology.</a:t>
            </a:r>
          </a:p>
          <a:p>
            <a:endParaRPr lang="en-US" dirty="0" smtClean="0"/>
          </a:p>
        </p:txBody>
      </p:sp>
      <p:sp>
        <p:nvSpPr>
          <p:cNvPr id="5" name="TextBox 4"/>
          <p:cNvSpPr txBox="1"/>
          <p:nvPr/>
        </p:nvSpPr>
        <p:spPr>
          <a:xfrm>
            <a:off x="685800" y="5105400"/>
            <a:ext cx="4003019" cy="523220"/>
          </a:xfrm>
          <a:prstGeom prst="rect">
            <a:avLst/>
          </a:prstGeom>
          <a:noFill/>
        </p:spPr>
        <p:txBody>
          <a:bodyPr wrap="none" rtlCol="0">
            <a:spAutoFit/>
          </a:bodyPr>
          <a:lstStyle/>
          <a:p>
            <a:r>
              <a:rPr lang="en-US" sz="2800" dirty="0" smtClean="0"/>
              <a:t>High levels of expertise.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Palliative Care Program</a:t>
            </a:r>
            <a:endParaRPr lang="en-US" dirty="0"/>
          </a:p>
        </p:txBody>
      </p:sp>
      <p:sp>
        <p:nvSpPr>
          <p:cNvPr id="7" name="Rectangle 6"/>
          <p:cNvSpPr/>
          <p:nvPr/>
        </p:nvSpPr>
        <p:spPr>
          <a:xfrm>
            <a:off x="762000" y="2057400"/>
            <a:ext cx="8534400" cy="1815882"/>
          </a:xfrm>
          <a:prstGeom prst="rect">
            <a:avLst/>
          </a:prstGeom>
        </p:spPr>
        <p:txBody>
          <a:bodyPr wrap="square">
            <a:spAutoFit/>
          </a:bodyPr>
          <a:lstStyle/>
          <a:p>
            <a:r>
              <a:rPr lang="en-US" sz="2800" dirty="0" smtClean="0"/>
              <a:t>“All our patients come to us in crisis, </a:t>
            </a:r>
          </a:p>
          <a:p>
            <a:r>
              <a:rPr lang="en-US" sz="2800" dirty="0" smtClean="0"/>
              <a:t>with urgent needs.”</a:t>
            </a:r>
          </a:p>
          <a:p>
            <a:endParaRPr lang="en-US" sz="2800" dirty="0" smtClean="0"/>
          </a:p>
          <a:p>
            <a:endParaRPr lang="en-US" sz="2800" dirty="0" smtClean="0"/>
          </a:p>
        </p:txBody>
      </p:sp>
      <p:sp>
        <p:nvSpPr>
          <p:cNvPr id="4" name="TextBox 3"/>
          <p:cNvSpPr txBox="1"/>
          <p:nvPr/>
        </p:nvSpPr>
        <p:spPr>
          <a:xfrm>
            <a:off x="762000" y="3733800"/>
            <a:ext cx="7010400" cy="1815882"/>
          </a:xfrm>
          <a:prstGeom prst="rect">
            <a:avLst/>
          </a:prstGeom>
          <a:noFill/>
        </p:spPr>
        <p:txBody>
          <a:bodyPr wrap="square" rtlCol="0">
            <a:spAutoFit/>
          </a:bodyPr>
          <a:lstStyle/>
          <a:p>
            <a:r>
              <a:rPr lang="en-US" sz="2800" dirty="0" smtClean="0"/>
              <a:t>“We don’t worry about ADs or paperwork.  </a:t>
            </a:r>
          </a:p>
          <a:p>
            <a:r>
              <a:rPr lang="en-US" sz="2800" dirty="0" smtClean="0"/>
              <a:t>The trick is to set some Goals of Care, </a:t>
            </a:r>
          </a:p>
          <a:p>
            <a:r>
              <a:rPr lang="en-US" sz="2800" dirty="0" smtClean="0"/>
              <a:t>then get them translated into actual care.”</a:t>
            </a:r>
          </a:p>
          <a:p>
            <a:r>
              <a:rPr lang="en-US" sz="2800" dirty="0" smtClean="0"/>
              <a:t>				       </a:t>
            </a:r>
            <a:r>
              <a:rPr lang="en-US" sz="2000" dirty="0" smtClean="0"/>
              <a:t>--Judith Kitzes, M.D.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UNMH Program Results</a:t>
            </a:r>
            <a:endParaRPr lang="en-US" dirty="0"/>
          </a:p>
        </p:txBody>
      </p:sp>
      <p:sp>
        <p:nvSpPr>
          <p:cNvPr id="5" name="TextBox 4"/>
          <p:cNvSpPr txBox="1"/>
          <p:nvPr/>
        </p:nvSpPr>
        <p:spPr>
          <a:xfrm>
            <a:off x="3810000" y="2286000"/>
            <a:ext cx="4343400" cy="1384995"/>
          </a:xfrm>
          <a:prstGeom prst="rect">
            <a:avLst/>
          </a:prstGeom>
          <a:noFill/>
        </p:spPr>
        <p:txBody>
          <a:bodyPr wrap="square" rtlCol="0">
            <a:spAutoFit/>
          </a:bodyPr>
          <a:lstStyle/>
          <a:p>
            <a:r>
              <a:rPr lang="en-US" sz="2800" dirty="0" smtClean="0"/>
              <a:t>AI/AN patient preference </a:t>
            </a:r>
          </a:p>
          <a:p>
            <a:r>
              <a:rPr lang="en-US" sz="2800" dirty="0" smtClean="0"/>
              <a:t>for DNRs increased from </a:t>
            </a:r>
          </a:p>
          <a:p>
            <a:r>
              <a:rPr lang="en-US" sz="2800" dirty="0" smtClean="0"/>
              <a:t>22% to 62%.</a:t>
            </a:r>
            <a:endParaRPr lang="en-US" sz="3200" dirty="0"/>
          </a:p>
        </p:txBody>
      </p:sp>
      <p:sp>
        <p:nvSpPr>
          <p:cNvPr id="8" name="TextBox 7"/>
          <p:cNvSpPr txBox="1"/>
          <p:nvPr/>
        </p:nvSpPr>
        <p:spPr>
          <a:xfrm>
            <a:off x="3810000" y="4343400"/>
            <a:ext cx="4038600" cy="1384995"/>
          </a:xfrm>
          <a:prstGeom prst="rect">
            <a:avLst/>
          </a:prstGeom>
          <a:noFill/>
        </p:spPr>
        <p:txBody>
          <a:bodyPr wrap="square" rtlCol="0">
            <a:spAutoFit/>
          </a:bodyPr>
          <a:lstStyle/>
          <a:p>
            <a:r>
              <a:rPr lang="en-US" sz="2800" dirty="0" smtClean="0"/>
              <a:t>Family EOL meetings increased from </a:t>
            </a:r>
          </a:p>
          <a:p>
            <a:r>
              <a:rPr lang="en-US" sz="2800" dirty="0" smtClean="0"/>
              <a:t>30% to 76%.</a:t>
            </a:r>
            <a:endParaRPr lang="en-US" sz="2800" dirty="0"/>
          </a:p>
        </p:txBody>
      </p:sp>
      <p:pic>
        <p:nvPicPr>
          <p:cNvPr id="6" name="Picture 2" descr="D:\Tiffs\SCAN16.TIF"/>
          <p:cNvPicPr>
            <a:picLocks noChangeAspect="1" noChangeArrowheads="1"/>
          </p:cNvPicPr>
          <p:nvPr/>
        </p:nvPicPr>
        <p:blipFill>
          <a:blip r:embed="rId2" cstate="print"/>
          <a:srcRect t="11765" r="11772"/>
          <a:stretch>
            <a:fillRect/>
          </a:stretch>
        </p:blipFill>
        <p:spPr bwMode="auto">
          <a:xfrm>
            <a:off x="533400" y="1905000"/>
            <a:ext cx="2130866"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What they’re doing . . .</a:t>
            </a:r>
            <a:endParaRPr lang="en-US" dirty="0"/>
          </a:p>
        </p:txBody>
      </p:sp>
      <p:sp>
        <p:nvSpPr>
          <p:cNvPr id="5" name="TextBox 4"/>
          <p:cNvSpPr txBox="1"/>
          <p:nvPr/>
        </p:nvSpPr>
        <p:spPr>
          <a:xfrm>
            <a:off x="914400" y="2209800"/>
            <a:ext cx="5719836" cy="584775"/>
          </a:xfrm>
          <a:prstGeom prst="rect">
            <a:avLst/>
          </a:prstGeom>
          <a:noFill/>
        </p:spPr>
        <p:txBody>
          <a:bodyPr wrap="none" rtlCol="0">
            <a:spAutoFit/>
          </a:bodyPr>
          <a:lstStyle/>
          <a:p>
            <a:r>
              <a:rPr lang="en-US" sz="3200" dirty="0" smtClean="0"/>
              <a:t>Using multi-disciplinary teams.</a:t>
            </a:r>
            <a:endParaRPr lang="en-US" sz="3600" dirty="0"/>
          </a:p>
        </p:txBody>
      </p:sp>
      <p:sp>
        <p:nvSpPr>
          <p:cNvPr id="8" name="TextBox 7"/>
          <p:cNvSpPr txBox="1"/>
          <p:nvPr/>
        </p:nvSpPr>
        <p:spPr>
          <a:xfrm>
            <a:off x="914400" y="3505200"/>
            <a:ext cx="4572000" cy="584775"/>
          </a:xfrm>
          <a:prstGeom prst="rect">
            <a:avLst/>
          </a:prstGeom>
          <a:noFill/>
        </p:spPr>
        <p:txBody>
          <a:bodyPr wrap="square" rtlCol="0">
            <a:spAutoFit/>
          </a:bodyPr>
          <a:lstStyle/>
          <a:p>
            <a:r>
              <a:rPr lang="en-US" sz="3200" dirty="0" smtClean="0"/>
              <a:t>Consulting frequently.</a:t>
            </a:r>
            <a:endParaRPr lang="en-US" sz="3200" dirty="0"/>
          </a:p>
        </p:txBody>
      </p:sp>
      <p:sp>
        <p:nvSpPr>
          <p:cNvPr id="6" name="TextBox 5"/>
          <p:cNvSpPr txBox="1"/>
          <p:nvPr/>
        </p:nvSpPr>
        <p:spPr>
          <a:xfrm>
            <a:off x="914400" y="4800600"/>
            <a:ext cx="5486400" cy="1354217"/>
          </a:xfrm>
          <a:prstGeom prst="rect">
            <a:avLst/>
          </a:prstGeom>
          <a:noFill/>
        </p:spPr>
        <p:txBody>
          <a:bodyPr wrap="square" rtlCol="0">
            <a:spAutoFit/>
          </a:bodyPr>
          <a:lstStyle/>
          <a:p>
            <a:r>
              <a:rPr lang="en-US" sz="3200" dirty="0" smtClean="0"/>
              <a:t>Bringing no agenda, </a:t>
            </a:r>
          </a:p>
          <a:p>
            <a:r>
              <a:rPr lang="en-US" sz="3200" dirty="0" smtClean="0"/>
              <a:t>no assumptions.</a:t>
            </a:r>
          </a:p>
          <a:p>
            <a:endParaRPr lang="en-US" dirty="0"/>
          </a:p>
        </p:txBody>
      </p:sp>
      <p:pic>
        <p:nvPicPr>
          <p:cNvPr id="7" name="Picture 2" descr="E:\PFiles\MSOffice\Clipart\standard\stddir1\bd06500_.wmf"/>
          <p:cNvPicPr>
            <a:picLocks noChangeAspect="1" noChangeArrowheads="1"/>
          </p:cNvPicPr>
          <p:nvPr/>
        </p:nvPicPr>
        <p:blipFill>
          <a:blip r:embed="rId2" cstate="print"/>
          <a:srcRect/>
          <a:stretch>
            <a:fillRect/>
          </a:stretch>
        </p:blipFill>
        <p:spPr bwMode="auto">
          <a:xfrm>
            <a:off x="5528244" y="3810000"/>
            <a:ext cx="2260031"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What they’re doing . . .</a:t>
            </a:r>
            <a:endParaRPr lang="en-US" dirty="0"/>
          </a:p>
        </p:txBody>
      </p:sp>
      <p:sp>
        <p:nvSpPr>
          <p:cNvPr id="5" name="TextBox 4"/>
          <p:cNvSpPr txBox="1"/>
          <p:nvPr/>
        </p:nvSpPr>
        <p:spPr>
          <a:xfrm>
            <a:off x="914400" y="2209800"/>
            <a:ext cx="3759362" cy="584775"/>
          </a:xfrm>
          <a:prstGeom prst="rect">
            <a:avLst/>
          </a:prstGeom>
          <a:noFill/>
        </p:spPr>
        <p:txBody>
          <a:bodyPr wrap="none" rtlCol="0">
            <a:spAutoFit/>
          </a:bodyPr>
          <a:lstStyle/>
          <a:p>
            <a:r>
              <a:rPr lang="en-US" sz="3200" dirty="0" smtClean="0"/>
              <a:t>Letting patient lead!</a:t>
            </a:r>
            <a:endParaRPr lang="en-US" sz="3600" dirty="0"/>
          </a:p>
        </p:txBody>
      </p:sp>
      <p:sp>
        <p:nvSpPr>
          <p:cNvPr id="8" name="TextBox 7"/>
          <p:cNvSpPr txBox="1"/>
          <p:nvPr/>
        </p:nvSpPr>
        <p:spPr>
          <a:xfrm>
            <a:off x="914400" y="3505200"/>
            <a:ext cx="7239000" cy="584775"/>
          </a:xfrm>
          <a:prstGeom prst="rect">
            <a:avLst/>
          </a:prstGeom>
          <a:noFill/>
        </p:spPr>
        <p:txBody>
          <a:bodyPr wrap="square" rtlCol="0">
            <a:spAutoFit/>
          </a:bodyPr>
          <a:lstStyle/>
          <a:p>
            <a:r>
              <a:rPr lang="en-US" sz="3200" dirty="0" smtClean="0"/>
              <a:t>Hiring carefully for skills &amp; personality.</a:t>
            </a:r>
            <a:endParaRPr lang="en-US" sz="3200" dirty="0"/>
          </a:p>
        </p:txBody>
      </p:sp>
      <p:sp>
        <p:nvSpPr>
          <p:cNvPr id="6" name="TextBox 5"/>
          <p:cNvSpPr txBox="1"/>
          <p:nvPr/>
        </p:nvSpPr>
        <p:spPr>
          <a:xfrm>
            <a:off x="990600" y="4953000"/>
            <a:ext cx="6553200" cy="861774"/>
          </a:xfrm>
          <a:prstGeom prst="rect">
            <a:avLst/>
          </a:prstGeom>
          <a:noFill/>
        </p:spPr>
        <p:txBody>
          <a:bodyPr wrap="square" rtlCol="0">
            <a:spAutoFit/>
          </a:bodyPr>
          <a:lstStyle/>
          <a:p>
            <a:r>
              <a:rPr lang="en-US" sz="3200" dirty="0" smtClean="0"/>
              <a:t>“Empathy transcends barriers.”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467600" cy="1143000"/>
          </a:xfrm>
        </p:spPr>
        <p:txBody>
          <a:bodyPr/>
          <a:lstStyle/>
          <a:p>
            <a:r>
              <a:rPr lang="en-US" dirty="0" smtClean="0"/>
              <a:t>Thank you!</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4038600" y="914400"/>
            <a:ext cx="3117850" cy="3352800"/>
          </a:xfrm>
          <a:prstGeom prst="rect">
            <a:avLst/>
          </a:prstGeom>
          <a:noFill/>
          <a:ln w="12700">
            <a:noFill/>
            <a:miter lim="800000"/>
            <a:headEnd type="none" w="sm" len="sm"/>
            <a:tailEnd type="none" w="sm" len="sm"/>
          </a:ln>
          <a:effectLst/>
        </p:spPr>
      </p:pic>
      <p:sp>
        <p:nvSpPr>
          <p:cNvPr id="5" name="Rectangle 4"/>
          <p:cNvSpPr/>
          <p:nvPr/>
        </p:nvSpPr>
        <p:spPr>
          <a:xfrm>
            <a:off x="533400" y="4191000"/>
            <a:ext cx="4572000" cy="1754326"/>
          </a:xfrm>
          <a:prstGeom prst="rect">
            <a:avLst/>
          </a:prstGeom>
        </p:spPr>
        <p:txBody>
          <a:bodyPr>
            <a:spAutoFit/>
          </a:bodyPr>
          <a:lstStyle/>
          <a:p>
            <a:r>
              <a:rPr lang="en-US" dirty="0" smtClean="0"/>
              <a:t>Dave Baldridge</a:t>
            </a:r>
          </a:p>
          <a:p>
            <a:r>
              <a:rPr lang="en-US" dirty="0" smtClean="0"/>
              <a:t>	&lt;dave@nipcinfo.com&gt;	National Indian Project Center</a:t>
            </a:r>
          </a:p>
          <a:p>
            <a:r>
              <a:rPr lang="en-US" dirty="0" smtClean="0"/>
              <a:t>	Health Benefits ABCs</a:t>
            </a:r>
          </a:p>
          <a:p>
            <a:r>
              <a:rPr lang="en-US" dirty="0" smtClean="0"/>
              <a:t>	CDC Division of Healthy Aging</a:t>
            </a:r>
          </a:p>
          <a:p>
            <a:r>
              <a:rPr lang="en-US" dirty="0" smtClean="0"/>
              <a:t>	IHS Elder Care Initiative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“B</a:t>
            </a:r>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ut she won’t talk about it.”</a:t>
            </a:r>
            <a:endParaRPr lang="en-US" dirty="0">
              <a:solidFill>
                <a:srgbClr val="00B0F0"/>
              </a:solidFill>
            </a:endParaRPr>
          </a:p>
        </p:txBody>
      </p:sp>
      <p:pic>
        <p:nvPicPr>
          <p:cNvPr id="6" name="Picture 2" descr="D:\Tiffs\PIC10.TIF"/>
          <p:cNvPicPr>
            <a:picLocks noGrp="1" noChangeAspect="1" noChangeArrowheads="1"/>
          </p:cNvPicPr>
          <p:nvPr>
            <p:ph idx="1"/>
          </p:nvPr>
        </p:nvPicPr>
        <p:blipFill>
          <a:blip r:embed="rId2" cstate="print">
            <a:lum contrast="48000"/>
          </a:blip>
          <a:srcRect l="18086" t="20001" b="-1904"/>
          <a:stretch>
            <a:fillRect/>
          </a:stretch>
        </p:blipFill>
        <p:spPr bwMode="auto">
          <a:xfrm>
            <a:off x="2680473" y="2212434"/>
            <a:ext cx="3021054" cy="330149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ww.gballard.net/photoshop/photoshop_images/Homeland_Securit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IHS Emergency Services</a:t>
            </a:r>
          </a:p>
        </p:txBody>
      </p:sp>
      <p:sp>
        <p:nvSpPr>
          <p:cNvPr id="4099" name="Rectangle 3"/>
          <p:cNvSpPr>
            <a:spLocks noGrp="1" noChangeArrowheads="1"/>
          </p:cNvSpPr>
          <p:nvPr>
            <p:ph type="body" idx="1"/>
          </p:nvPr>
        </p:nvSpPr>
        <p:spPr/>
        <p:txBody>
          <a:bodyPr/>
          <a:lstStyle/>
          <a:p>
            <a:pPr eaLnBrk="1" hangingPunct="1">
              <a:defRPr/>
            </a:pPr>
            <a:r>
              <a:rPr lang="en-US" sz="2800" smtClean="0"/>
              <a:t>Staff function in the Office of the Director, Office of Clinical and Preventive Services</a:t>
            </a:r>
          </a:p>
          <a:p>
            <a:pPr eaLnBrk="1" hangingPunct="1">
              <a:buFont typeface="Wingdings" pitchFamily="2" charset="2"/>
              <a:buNone/>
              <a:defRPr/>
            </a:pPr>
            <a:endParaRPr lang="en-US" sz="2800" smtClean="0"/>
          </a:p>
          <a:p>
            <a:pPr eaLnBrk="1" hangingPunct="1">
              <a:defRPr/>
            </a:pPr>
            <a:r>
              <a:rPr lang="en-US" sz="2800" smtClean="0"/>
              <a:t>Responsibilities:</a:t>
            </a:r>
          </a:p>
          <a:p>
            <a:pPr lvl="1" eaLnBrk="1" hangingPunct="1">
              <a:defRPr/>
            </a:pPr>
            <a:r>
              <a:rPr lang="en-US" sz="2400" smtClean="0"/>
              <a:t>Trauma Services</a:t>
            </a:r>
          </a:p>
          <a:p>
            <a:pPr lvl="1" eaLnBrk="1" hangingPunct="1">
              <a:defRPr/>
            </a:pPr>
            <a:r>
              <a:rPr lang="en-US" sz="2400" smtClean="0"/>
              <a:t>Emergency Medical Services</a:t>
            </a:r>
          </a:p>
          <a:p>
            <a:pPr lvl="1" eaLnBrk="1" hangingPunct="1">
              <a:defRPr/>
            </a:pPr>
            <a:r>
              <a:rPr lang="en-US" sz="2400" smtClean="0"/>
              <a:t>Physical Security</a:t>
            </a:r>
          </a:p>
          <a:p>
            <a:pPr lvl="1" eaLnBrk="1" hangingPunct="1">
              <a:defRPr/>
            </a:pPr>
            <a:r>
              <a:rPr lang="en-US" sz="2400" smtClean="0"/>
              <a:t>Emergency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305800" cy="6740307"/>
          </a:xfrm>
          <a:prstGeom prst="rect">
            <a:avLst/>
          </a:prstGeom>
        </p:spPr>
        <p:txBody>
          <a:bodyPr wrap="square">
            <a:spAutoFit/>
          </a:bodyPr>
          <a:lstStyle/>
          <a:p>
            <a:pPr>
              <a:buFont typeface="Arial" pitchFamily="34" charset="0"/>
              <a:buChar char="•"/>
            </a:pPr>
            <a:r>
              <a:rPr lang="en-US" sz="2200" dirty="0" smtClean="0"/>
              <a:t>  </a:t>
            </a:r>
            <a:r>
              <a:rPr lang="en-US" sz="2200" b="1" dirty="0" smtClean="0">
                <a:solidFill>
                  <a:srgbClr val="FF0000"/>
                </a:solidFill>
              </a:rPr>
              <a:t>Outbreaks</a:t>
            </a:r>
            <a:r>
              <a:rPr lang="en-US" sz="2200" dirty="0" smtClean="0"/>
              <a:t>: flu epidemics, viruses, or other contagious diseases; food-borne outbreaks such as salmonella or E. coli.</a:t>
            </a:r>
          </a:p>
          <a:p>
            <a:pPr>
              <a:buFont typeface="Arial" pitchFamily="34" charset="0"/>
              <a:buChar char="•"/>
            </a:pPr>
            <a:endParaRPr lang="en-US" sz="2200" b="1" dirty="0" smtClean="0">
              <a:solidFill>
                <a:srgbClr val="FF0000"/>
              </a:solidFill>
            </a:endParaRPr>
          </a:p>
          <a:p>
            <a:pPr>
              <a:buFont typeface="Arial" pitchFamily="34" charset="0"/>
              <a:buChar char="•"/>
            </a:pPr>
            <a:r>
              <a:rPr lang="en-US" sz="2200" b="1" dirty="0" smtClean="0"/>
              <a:t> </a:t>
            </a:r>
            <a:r>
              <a:rPr lang="en-US" sz="2200" b="1" dirty="0" smtClean="0">
                <a:solidFill>
                  <a:srgbClr val="FF0000"/>
                </a:solidFill>
              </a:rPr>
              <a:t> Natural Disasters</a:t>
            </a:r>
            <a:r>
              <a:rPr lang="en-US" sz="2200" dirty="0" smtClean="0"/>
              <a:t>: earthquakes, extreme heat, floods, hurricanes, landslides and mudslides, tornadoes, tsunamis, volcanoes, wildfires, and winter weather. </a:t>
            </a:r>
          </a:p>
          <a:p>
            <a:pPr>
              <a:buFont typeface="Arial" pitchFamily="34" charset="0"/>
              <a:buChar char="•"/>
            </a:pPr>
            <a:endParaRPr lang="en-US" sz="2200" b="1" dirty="0" smtClean="0">
              <a:solidFill>
                <a:srgbClr val="FF0000"/>
              </a:solidFill>
            </a:endParaRPr>
          </a:p>
          <a:p>
            <a:pPr>
              <a:buFont typeface="Arial" pitchFamily="34" charset="0"/>
              <a:buChar char="•"/>
            </a:pPr>
            <a:r>
              <a:rPr lang="en-US" sz="2200" b="1" dirty="0" smtClean="0"/>
              <a:t>  </a:t>
            </a:r>
            <a:r>
              <a:rPr lang="en-US" sz="2200" b="1" dirty="0" smtClean="0">
                <a:solidFill>
                  <a:srgbClr val="FF0000"/>
                </a:solidFill>
              </a:rPr>
              <a:t>Chemical / Radiation Emergency</a:t>
            </a:r>
            <a:r>
              <a:rPr lang="en-US" sz="2200" dirty="0" smtClean="0"/>
              <a:t> : industrial accident, or intentional such as in the case of a terrorist attack.</a:t>
            </a:r>
          </a:p>
          <a:p>
            <a:pPr>
              <a:buFont typeface="Arial" pitchFamily="34" charset="0"/>
              <a:buChar char="•"/>
            </a:pPr>
            <a:endParaRPr lang="en-US" sz="2200" dirty="0" smtClean="0"/>
          </a:p>
          <a:p>
            <a:pPr>
              <a:buFont typeface="Arial" pitchFamily="34" charset="0"/>
              <a:buChar char="•"/>
            </a:pPr>
            <a:r>
              <a:rPr lang="en-US" sz="2200" dirty="0" smtClean="0"/>
              <a:t>  </a:t>
            </a:r>
            <a:r>
              <a:rPr lang="en-US" sz="2200" b="1" dirty="0" smtClean="0">
                <a:solidFill>
                  <a:srgbClr val="FF0000"/>
                </a:solidFill>
              </a:rPr>
              <a:t>Mass Casualties</a:t>
            </a:r>
            <a:r>
              <a:rPr lang="en-US" sz="2200" dirty="0" smtClean="0"/>
              <a:t>: fires, explosions, mass transit accidents such as train crashes or bridge collapses .</a:t>
            </a:r>
          </a:p>
          <a:p>
            <a:pPr>
              <a:buFont typeface="Arial" pitchFamily="34" charset="0"/>
              <a:buChar char="•"/>
            </a:pPr>
            <a:endParaRPr lang="en-US" sz="2200" dirty="0" smtClean="0"/>
          </a:p>
          <a:p>
            <a:pPr>
              <a:buFont typeface="Arial" pitchFamily="34" charset="0"/>
              <a:buChar char="•"/>
            </a:pPr>
            <a:r>
              <a:rPr lang="en-US" sz="2200" dirty="0" smtClean="0"/>
              <a:t> </a:t>
            </a:r>
            <a:r>
              <a:rPr lang="en-US" sz="2200" b="1" dirty="0" smtClean="0">
                <a:solidFill>
                  <a:srgbClr val="FF0000"/>
                </a:solidFill>
              </a:rPr>
              <a:t>Terrorism / Bioterrorism</a:t>
            </a:r>
            <a:r>
              <a:rPr lang="en-US" sz="2200" dirty="0" smtClean="0"/>
              <a:t>: Deliberate act of murder and destruction directed towards civilians. Deliberate release of viruses, bacteria, radiation, or other agents used to cause illness or death in people, animals, or plants. These agents can be spread through the air, water, contact, or in food.</a:t>
            </a:r>
          </a:p>
          <a:p>
            <a:pPr>
              <a:buFont typeface="Arial" pitchFamily="34" charset="0"/>
              <a:buChar char="•"/>
            </a:pPr>
            <a:endParaRPr lang="en-US" dirty="0" smtClean="0"/>
          </a:p>
          <a:p>
            <a:endParaRPr lang="en-US" dirty="0"/>
          </a:p>
        </p:txBody>
      </p:sp>
      <p:sp>
        <p:nvSpPr>
          <p:cNvPr id="6" name="Rectangle 5"/>
          <p:cNvSpPr/>
          <p:nvPr/>
        </p:nvSpPr>
        <p:spPr>
          <a:xfrm>
            <a:off x="2209800" y="152400"/>
            <a:ext cx="4449423" cy="584775"/>
          </a:xfrm>
          <a:prstGeom prst="rect">
            <a:avLst/>
          </a:prstGeom>
        </p:spPr>
        <p:txBody>
          <a:bodyPr wrap="none">
            <a:spAutoFit/>
          </a:bodyPr>
          <a:lstStyle/>
          <a:p>
            <a:pPr algn="ctr">
              <a:buNone/>
            </a:pPr>
            <a:r>
              <a:rPr lang="en-US" sz="3200" b="1" dirty="0" smtClean="0"/>
              <a:t>Emergency Preparedness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pPr eaLnBrk="1" hangingPunct="1"/>
            <a:r>
              <a:rPr lang="en-US" sz="4000" dirty="0" smtClean="0">
                <a:effectLst/>
              </a:rPr>
              <a:t>Examples of published </a:t>
            </a:r>
            <a:r>
              <a:rPr lang="en-US" sz="4000" b="1" dirty="0" smtClean="0">
                <a:solidFill>
                  <a:srgbClr val="FF0000"/>
                </a:solidFill>
                <a:effectLst/>
              </a:rPr>
              <a:t>outbreaks</a:t>
            </a:r>
            <a:r>
              <a:rPr lang="en-US" sz="4000" dirty="0" smtClean="0">
                <a:effectLst/>
              </a:rPr>
              <a:t/>
            </a:r>
            <a:br>
              <a:rPr lang="en-US" sz="4000" dirty="0" smtClean="0">
                <a:effectLst/>
              </a:rPr>
            </a:br>
            <a:r>
              <a:rPr lang="en-US" sz="4000" dirty="0" smtClean="0">
                <a:effectLst/>
              </a:rPr>
              <a:t>among American Indians</a:t>
            </a:r>
          </a:p>
        </p:txBody>
      </p:sp>
      <p:sp>
        <p:nvSpPr>
          <p:cNvPr id="22532" name="Rectangle 3"/>
          <p:cNvSpPr>
            <a:spLocks noGrp="1" noChangeArrowheads="1"/>
          </p:cNvSpPr>
          <p:nvPr>
            <p:ph type="body" idx="1"/>
          </p:nvPr>
        </p:nvSpPr>
        <p:spPr/>
        <p:txBody>
          <a:bodyPr>
            <a:normAutofit/>
          </a:bodyPr>
          <a:lstStyle/>
          <a:p>
            <a:pPr eaLnBrk="1" hangingPunct="1">
              <a:lnSpc>
                <a:spcPct val="90000"/>
              </a:lnSpc>
            </a:pPr>
            <a:r>
              <a:rPr lang="en-US" dirty="0" smtClean="0">
                <a:effectLst/>
              </a:rPr>
              <a:t>1982-1991 Community-acquired </a:t>
            </a:r>
            <a:r>
              <a:rPr lang="en-US" dirty="0" smtClean="0">
                <a:solidFill>
                  <a:srgbClr val="0070C0"/>
                </a:solidFill>
                <a:effectLst/>
              </a:rPr>
              <a:t>invasive group A strep </a:t>
            </a:r>
            <a:r>
              <a:rPr lang="en-US" dirty="0" smtClean="0">
                <a:effectLst/>
              </a:rPr>
              <a:t>infections in Zuni Indians</a:t>
            </a:r>
          </a:p>
          <a:p>
            <a:pPr>
              <a:lnSpc>
                <a:spcPct val="90000"/>
              </a:lnSpc>
            </a:pPr>
            <a:r>
              <a:rPr lang="en-US" dirty="0" smtClean="0"/>
              <a:t>1991 Outbreak of </a:t>
            </a:r>
            <a:r>
              <a:rPr lang="en-US" dirty="0" smtClean="0">
                <a:solidFill>
                  <a:srgbClr val="0070C0"/>
                </a:solidFill>
              </a:rPr>
              <a:t>gastroenteritis</a:t>
            </a:r>
            <a:r>
              <a:rPr lang="en-US" dirty="0" smtClean="0"/>
              <a:t> in Galena, Alaska </a:t>
            </a:r>
          </a:p>
          <a:p>
            <a:pPr eaLnBrk="1" hangingPunct="1">
              <a:lnSpc>
                <a:spcPct val="90000"/>
              </a:lnSpc>
            </a:pPr>
            <a:r>
              <a:rPr lang="en-US" dirty="0" smtClean="0">
                <a:effectLst/>
              </a:rPr>
              <a:t>1993 Four Corners </a:t>
            </a:r>
            <a:r>
              <a:rPr lang="en-US" dirty="0" smtClean="0">
                <a:solidFill>
                  <a:srgbClr val="0070C0"/>
                </a:solidFill>
                <a:effectLst/>
              </a:rPr>
              <a:t>hantavirus</a:t>
            </a:r>
            <a:r>
              <a:rPr lang="en-US" dirty="0" smtClean="0">
                <a:effectLst/>
              </a:rPr>
              <a:t> outbreak</a:t>
            </a:r>
          </a:p>
          <a:p>
            <a:pPr>
              <a:lnSpc>
                <a:spcPct val="90000"/>
              </a:lnSpc>
            </a:pPr>
            <a:r>
              <a:rPr lang="en-US" dirty="0" smtClean="0">
                <a:effectLst/>
              </a:rPr>
              <a:t>2001</a:t>
            </a:r>
            <a:r>
              <a:rPr lang="en-US" dirty="0" smtClean="0">
                <a:solidFill>
                  <a:schemeClr val="accent1"/>
                </a:solidFill>
                <a:effectLst/>
              </a:rPr>
              <a:t> </a:t>
            </a:r>
            <a:r>
              <a:rPr lang="en-US" dirty="0" smtClean="0">
                <a:solidFill>
                  <a:srgbClr val="0070C0"/>
                </a:solidFill>
              </a:rPr>
              <a:t>Tuberculosis</a:t>
            </a:r>
            <a:r>
              <a:rPr lang="en-US" b="1" dirty="0" smtClean="0"/>
              <a:t> </a:t>
            </a:r>
            <a:r>
              <a:rPr lang="en-US" dirty="0" smtClean="0">
                <a:effectLst/>
              </a:rPr>
              <a:t>outbreak on an American Indian reservation, Montana</a:t>
            </a:r>
          </a:p>
          <a:p>
            <a:pPr>
              <a:lnSpc>
                <a:spcPct val="90000"/>
              </a:lnSpc>
            </a:pPr>
            <a:r>
              <a:rPr lang="en-US" dirty="0" smtClean="0"/>
              <a:t>2009 </a:t>
            </a:r>
            <a:r>
              <a:rPr lang="en-US" dirty="0" smtClean="0">
                <a:solidFill>
                  <a:srgbClr val="0070C0"/>
                </a:solidFill>
              </a:rPr>
              <a:t>Syphilis</a:t>
            </a:r>
            <a:r>
              <a:rPr lang="en-US" dirty="0" smtClean="0"/>
              <a:t> Outbreak among American Indians — Arizona </a:t>
            </a:r>
            <a:endParaRPr lang="en-US" dirty="0" smtClean="0">
              <a:effectLst/>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great_alaska_earthquake_fourth_ave_anchorage"/>
          <p:cNvPicPr>
            <a:picLocks noChangeAspect="1" noChangeArrowheads="1"/>
          </p:cNvPicPr>
          <p:nvPr/>
        </p:nvPicPr>
        <p:blipFill>
          <a:blip r:embed="rId2" cstate="print"/>
          <a:srcRect/>
          <a:stretch>
            <a:fillRect/>
          </a:stretch>
        </p:blipFill>
        <p:spPr bwMode="auto">
          <a:xfrm>
            <a:off x="0" y="-184875"/>
            <a:ext cx="9144000" cy="7042875"/>
          </a:xfrm>
          <a:prstGeom prst="rect">
            <a:avLst/>
          </a:prstGeom>
          <a:noFill/>
        </p:spPr>
      </p:pic>
      <p:sp>
        <p:nvSpPr>
          <p:cNvPr id="5" name="Rectangle 4"/>
          <p:cNvSpPr/>
          <p:nvPr/>
        </p:nvSpPr>
        <p:spPr>
          <a:xfrm>
            <a:off x="152400" y="0"/>
            <a:ext cx="8763000" cy="707886"/>
          </a:xfrm>
          <a:prstGeom prst="rect">
            <a:avLst/>
          </a:prstGeom>
          <a:solidFill>
            <a:schemeClr val="bg1"/>
          </a:solidFill>
        </p:spPr>
        <p:txBody>
          <a:bodyPr wrap="square">
            <a:spAutoFit/>
          </a:bodyPr>
          <a:lstStyle/>
          <a:p>
            <a:pPr algn="ctr"/>
            <a:r>
              <a:rPr lang="en-US" sz="2000" b="1" dirty="0" smtClean="0"/>
              <a:t>1964</a:t>
            </a:r>
          </a:p>
          <a:p>
            <a:pPr algn="ctr"/>
            <a:r>
              <a:rPr lang="en-US" sz="2000" b="1" dirty="0" smtClean="0"/>
              <a:t>Anchorage AK, 9.2 Earthquake, 131 die the most violent earthquake in US history</a:t>
            </a:r>
            <a:endParaRPr lang="en-US" b="1" dirty="0"/>
          </a:p>
        </p:txBody>
      </p:sp>
      <p:sp>
        <p:nvSpPr>
          <p:cNvPr id="6" name="Rectangle 5"/>
          <p:cNvSpPr/>
          <p:nvPr/>
        </p:nvSpPr>
        <p:spPr>
          <a:xfrm>
            <a:off x="171713" y="-76200"/>
            <a:ext cx="2723887" cy="523220"/>
          </a:xfrm>
          <a:prstGeom prst="rect">
            <a:avLst/>
          </a:prstGeom>
        </p:spPr>
        <p:txBody>
          <a:bodyPr wrap="none">
            <a:spAutoFit/>
          </a:bodyPr>
          <a:lstStyle/>
          <a:p>
            <a:r>
              <a:rPr lang="en-US" sz="2800" b="1" dirty="0" smtClean="0">
                <a:solidFill>
                  <a:srgbClr val="FF0000"/>
                </a:solidFill>
              </a:rPr>
              <a:t>Natural Disasters</a:t>
            </a: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schmidtysays.com/wp-content/uploads/2011/03/090125.Northridge.EQ2_.jpg"/>
          <p:cNvPicPr>
            <a:picLocks noChangeAspect="1" noChangeArrowheads="1"/>
          </p:cNvPicPr>
          <p:nvPr/>
        </p:nvPicPr>
        <p:blipFill>
          <a:blip r:embed="rId2" cstate="print"/>
          <a:srcRect/>
          <a:stretch>
            <a:fillRect/>
          </a:stretch>
        </p:blipFill>
        <p:spPr bwMode="auto">
          <a:xfrm>
            <a:off x="0" y="0"/>
            <a:ext cx="9084833" cy="6858000"/>
          </a:xfrm>
          <a:prstGeom prst="rect">
            <a:avLst/>
          </a:prstGeom>
          <a:noFill/>
        </p:spPr>
      </p:pic>
      <p:sp>
        <p:nvSpPr>
          <p:cNvPr id="5" name="Rectangle 4"/>
          <p:cNvSpPr/>
          <p:nvPr/>
        </p:nvSpPr>
        <p:spPr>
          <a:xfrm>
            <a:off x="152400" y="158115"/>
            <a:ext cx="8763000" cy="707886"/>
          </a:xfrm>
          <a:prstGeom prst="rect">
            <a:avLst/>
          </a:prstGeom>
          <a:solidFill>
            <a:schemeClr val="bg1"/>
          </a:solidFill>
        </p:spPr>
        <p:txBody>
          <a:bodyPr wrap="square">
            <a:spAutoFit/>
          </a:bodyPr>
          <a:lstStyle/>
          <a:p>
            <a:pPr algn="ctr"/>
            <a:r>
              <a:rPr lang="en-US" sz="2000" b="1" dirty="0" smtClean="0"/>
              <a:t>1994,</a:t>
            </a:r>
          </a:p>
          <a:p>
            <a:pPr algn="ctr"/>
            <a:r>
              <a:rPr lang="en-US" sz="2000" b="1" dirty="0" smtClean="0"/>
              <a:t> Northridge CA, 6.7 earthquake, 57 die</a:t>
            </a:r>
            <a:endParaRPr lang="en-US" b="1" dirty="0"/>
          </a:p>
        </p:txBody>
      </p:sp>
      <p:sp>
        <p:nvSpPr>
          <p:cNvPr id="6" name="Rectangle 5"/>
          <p:cNvSpPr/>
          <p:nvPr/>
        </p:nvSpPr>
        <p:spPr>
          <a:xfrm>
            <a:off x="171713" y="0"/>
            <a:ext cx="2723887" cy="523220"/>
          </a:xfrm>
          <a:prstGeom prst="rect">
            <a:avLst/>
          </a:prstGeom>
        </p:spPr>
        <p:txBody>
          <a:bodyPr wrap="none">
            <a:spAutoFit/>
          </a:bodyPr>
          <a:lstStyle/>
          <a:p>
            <a:r>
              <a:rPr lang="en-US" sz="2800" b="1" dirty="0" smtClean="0">
                <a:solidFill>
                  <a:srgbClr val="FF0000"/>
                </a:solidFill>
              </a:rPr>
              <a:t>Natural Disasters</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8991600" cy="5478423"/>
          </a:xfrm>
          <a:prstGeom prst="rect">
            <a:avLst/>
          </a:prstGeom>
        </p:spPr>
        <p:txBody>
          <a:bodyPr wrap="square">
            <a:spAutoFit/>
          </a:bodyPr>
          <a:lstStyle/>
          <a:p>
            <a:pPr algn="ctr"/>
            <a:r>
              <a:rPr lang="en-US" sz="3600" i="1" dirty="0" smtClean="0">
                <a:solidFill>
                  <a:srgbClr val="FF0000"/>
                </a:solidFill>
              </a:rPr>
              <a:t>Research Priorities in Emergency Preparedness and Response for Public Health Systems</a:t>
            </a:r>
            <a:r>
              <a:rPr lang="en-US" sz="3600" dirty="0" smtClean="0">
                <a:solidFill>
                  <a:srgbClr val="FF0000"/>
                </a:solidFill>
              </a:rPr>
              <a:t> </a:t>
            </a:r>
          </a:p>
          <a:p>
            <a:r>
              <a:rPr lang="en-US" dirty="0" smtClean="0"/>
              <a:t>The Institute of Medicine (IOM) at the request of CDC’s Coordinating Officer for Terrorism Preparedness and Emergency Response (COTPER)</a:t>
            </a:r>
          </a:p>
          <a:p>
            <a:endParaRPr lang="en-US" dirty="0" smtClean="0"/>
          </a:p>
          <a:p>
            <a:endParaRPr lang="en-US" dirty="0" smtClean="0"/>
          </a:p>
          <a:p>
            <a:endParaRPr lang="en-US" dirty="0" smtClean="0"/>
          </a:p>
          <a:p>
            <a:endParaRPr lang="en-US" dirty="0" smtClean="0"/>
          </a:p>
          <a:p>
            <a:endParaRPr lang="en-US" dirty="0" smtClean="0"/>
          </a:p>
          <a:p>
            <a:endParaRPr lang="en-US" sz="2400" dirty="0" smtClean="0"/>
          </a:p>
          <a:p>
            <a:r>
              <a:rPr lang="en-US" sz="2400" dirty="0" smtClean="0"/>
              <a:t>Four top-priority research areas:</a:t>
            </a:r>
          </a:p>
          <a:p>
            <a:pPr>
              <a:buFont typeface="Arial" pitchFamily="34" charset="0"/>
              <a:buChar char="•"/>
            </a:pPr>
            <a:r>
              <a:rPr lang="en-US" sz="2400" dirty="0" smtClean="0">
                <a:solidFill>
                  <a:srgbClr val="FF0000"/>
                </a:solidFill>
              </a:rPr>
              <a:t>enhancing the usefulness of training;</a:t>
            </a:r>
          </a:p>
          <a:p>
            <a:pPr>
              <a:buFont typeface="Arial" pitchFamily="34" charset="0"/>
              <a:buChar char="•"/>
            </a:pPr>
            <a:r>
              <a:rPr lang="en-US" sz="2400" dirty="0" smtClean="0">
                <a:solidFill>
                  <a:srgbClr val="FF0000"/>
                </a:solidFill>
              </a:rPr>
              <a:t>improving timely emergency communications;</a:t>
            </a:r>
          </a:p>
          <a:p>
            <a:pPr>
              <a:buFont typeface="Arial" pitchFamily="34" charset="0"/>
              <a:buChar char="•"/>
            </a:pPr>
            <a:r>
              <a:rPr lang="en-US" sz="2400" dirty="0" smtClean="0">
                <a:solidFill>
                  <a:srgbClr val="FF0000"/>
                </a:solidFill>
              </a:rPr>
              <a:t>creating /maintaining sustainable response systems; and</a:t>
            </a:r>
          </a:p>
          <a:p>
            <a:pPr>
              <a:buFont typeface="Arial" pitchFamily="34" charset="0"/>
              <a:buChar char="•"/>
            </a:pPr>
            <a:r>
              <a:rPr lang="en-US" sz="2400" dirty="0" smtClean="0">
                <a:solidFill>
                  <a:srgbClr val="FF0000"/>
                </a:solidFill>
              </a:rPr>
              <a:t>generating effectiveness criteria and </a:t>
            </a:r>
            <a:r>
              <a:rPr lang="en-US" sz="3200" dirty="0" smtClean="0"/>
              <a:t>metrics</a:t>
            </a:r>
            <a:r>
              <a:rPr lang="en-US" sz="2400" dirty="0" smtClean="0">
                <a:solidFill>
                  <a:srgbClr val="FF0000"/>
                </a:solidFill>
              </a:rPr>
              <a:t>.</a:t>
            </a:r>
            <a:endParaRPr lang="en-US" sz="2400" dirty="0">
              <a:solidFill>
                <a:srgbClr val="FF0000"/>
              </a:solidFill>
            </a:endParaRPr>
          </a:p>
        </p:txBody>
      </p:sp>
      <p:pic>
        <p:nvPicPr>
          <p:cNvPr id="36866" name="Picture 2" descr="http://images.nap.edu/images/cover.php?id=12136"/>
          <p:cNvPicPr>
            <a:picLocks noChangeAspect="1" noChangeArrowheads="1"/>
          </p:cNvPicPr>
          <p:nvPr/>
        </p:nvPicPr>
        <p:blipFill>
          <a:blip r:embed="rId2" cstate="print"/>
          <a:srcRect/>
          <a:stretch>
            <a:fillRect/>
          </a:stretch>
        </p:blipFill>
        <p:spPr bwMode="auto">
          <a:xfrm>
            <a:off x="6705600" y="2209800"/>
            <a:ext cx="2143124" cy="27432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20" name="Rectangle 4"/>
          <p:cNvSpPr>
            <a:spLocks noGrp="1" noChangeArrowheads="1"/>
          </p:cNvSpPr>
          <p:nvPr>
            <p:ph type="body" idx="1"/>
          </p:nvPr>
        </p:nvSpPr>
        <p:spPr>
          <a:xfrm>
            <a:off x="457200" y="1600200"/>
            <a:ext cx="8382000" cy="4343400"/>
          </a:xfrm>
        </p:spPr>
        <p:txBody>
          <a:bodyPr>
            <a:noAutofit/>
          </a:bodyPr>
          <a:lstStyle/>
          <a:p>
            <a:pPr eaLnBrk="1" hangingPunct="1">
              <a:lnSpc>
                <a:spcPct val="90000"/>
              </a:lnSpc>
              <a:buNone/>
            </a:pPr>
            <a:r>
              <a:rPr lang="en-US" dirty="0" smtClean="0">
                <a:solidFill>
                  <a:schemeClr val="tx2"/>
                </a:solidFill>
                <a:effectLst/>
                <a:latin typeface="Quorum Md BT" pitchFamily="34" charset="0"/>
              </a:rPr>
              <a:t>To Enhance:</a:t>
            </a:r>
          </a:p>
          <a:p>
            <a:pPr eaLnBrk="1" hangingPunct="1">
              <a:lnSpc>
                <a:spcPct val="90000"/>
              </a:lnSpc>
            </a:pPr>
            <a:r>
              <a:rPr lang="en-US" dirty="0" smtClean="0">
                <a:effectLst/>
                <a:latin typeface="Quorum Md BT" pitchFamily="34" charset="0"/>
              </a:rPr>
              <a:t>Surveillance and Epidemiology</a:t>
            </a:r>
          </a:p>
          <a:p>
            <a:pPr eaLnBrk="1" hangingPunct="1">
              <a:lnSpc>
                <a:spcPct val="90000"/>
              </a:lnSpc>
            </a:pPr>
            <a:r>
              <a:rPr lang="en-US" dirty="0" smtClean="0">
                <a:effectLst/>
                <a:latin typeface="Quorum Md BT" pitchFamily="34" charset="0"/>
              </a:rPr>
              <a:t>Preparedness and Response</a:t>
            </a:r>
          </a:p>
          <a:p>
            <a:pPr eaLnBrk="1" hangingPunct="1">
              <a:lnSpc>
                <a:spcPct val="90000"/>
              </a:lnSpc>
            </a:pPr>
            <a:r>
              <a:rPr lang="en-US" dirty="0" smtClean="0">
                <a:solidFill>
                  <a:srgbClr val="FF0000"/>
                </a:solidFill>
                <a:effectLst/>
                <a:latin typeface="Quorum Md BT" pitchFamily="34" charset="0"/>
              </a:rPr>
              <a:t>Information Technology</a:t>
            </a:r>
          </a:p>
          <a:p>
            <a:pPr eaLnBrk="1" hangingPunct="1">
              <a:lnSpc>
                <a:spcPct val="90000"/>
              </a:lnSpc>
            </a:pPr>
            <a:r>
              <a:rPr lang="en-US" dirty="0" smtClean="0">
                <a:effectLst/>
                <a:latin typeface="Quorum Md BT" pitchFamily="34" charset="0"/>
              </a:rPr>
              <a:t>Laboratory Capacity</a:t>
            </a:r>
          </a:p>
          <a:p>
            <a:pPr eaLnBrk="1" hangingPunct="1">
              <a:lnSpc>
                <a:spcPct val="90000"/>
              </a:lnSpc>
              <a:buNone/>
            </a:pPr>
            <a:r>
              <a:rPr lang="en-US" dirty="0" smtClean="0">
                <a:solidFill>
                  <a:schemeClr val="tx2"/>
                </a:solidFill>
                <a:latin typeface="Quorum Md BT" pitchFamily="34" charset="0"/>
              </a:rPr>
              <a:t>and </a:t>
            </a:r>
            <a:endParaRPr lang="en-US" dirty="0" smtClean="0">
              <a:solidFill>
                <a:schemeClr val="tx2"/>
              </a:solidFill>
              <a:effectLst/>
              <a:latin typeface="Quorum Md BT" pitchFamily="34" charset="0"/>
            </a:endParaRPr>
          </a:p>
          <a:p>
            <a:pPr eaLnBrk="1" hangingPunct="1">
              <a:lnSpc>
                <a:spcPct val="90000"/>
              </a:lnSpc>
            </a:pPr>
            <a:r>
              <a:rPr lang="en-US" dirty="0" smtClean="0">
                <a:effectLst/>
                <a:latin typeface="Quorum Md BT" pitchFamily="34" charset="0"/>
              </a:rPr>
              <a:t>Stockpile of Vaccines and Antibiotics</a:t>
            </a:r>
          </a:p>
          <a:p>
            <a:pPr lvl="1" eaLnBrk="1" hangingPunct="1">
              <a:lnSpc>
                <a:spcPct val="90000"/>
              </a:lnSpc>
              <a:buFont typeface="Wingdings" pitchFamily="2" charset="2"/>
              <a:buNone/>
            </a:pPr>
            <a:r>
              <a:rPr lang="en-US" sz="2400" dirty="0" smtClean="0">
                <a:effectLst/>
                <a:latin typeface="Quorum Md BT" pitchFamily="34" charset="0"/>
              </a:rPr>
              <a:t>(Strategic National Stockpile - SNS)</a:t>
            </a:r>
            <a:endParaRPr lang="en-US" sz="2400" dirty="0" smtClean="0">
              <a:effectLst/>
            </a:endParaRPr>
          </a:p>
        </p:txBody>
      </p:sp>
      <p:sp>
        <p:nvSpPr>
          <p:cNvPr id="12296" name="Text Box 8"/>
          <p:cNvSpPr txBox="1">
            <a:spLocks noChangeArrowheads="1"/>
          </p:cNvSpPr>
          <p:nvPr/>
        </p:nvSpPr>
        <p:spPr bwMode="auto">
          <a:xfrm>
            <a:off x="533400" y="533400"/>
            <a:ext cx="8077200" cy="762000"/>
          </a:xfrm>
          <a:prstGeom prst="rect">
            <a:avLst/>
          </a:prstGeom>
          <a:noFill/>
          <a:ln w="9525">
            <a:noFill/>
            <a:miter lim="800000"/>
            <a:headEnd/>
            <a:tailEnd/>
          </a:ln>
        </p:spPr>
        <p:txBody>
          <a:bodyPr>
            <a:spAutoFit/>
          </a:bodyPr>
          <a:lstStyle/>
          <a:p>
            <a:pPr algn="ctr"/>
            <a:r>
              <a:rPr lang="en-US" sz="4400">
                <a:solidFill>
                  <a:schemeClr val="tx2"/>
                </a:solidFill>
              </a:rPr>
              <a:t> CDC Priorities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xEl>
                                              <p:pRg st="0" end="0"/>
                                            </p:txEl>
                                          </p:spTgt>
                                        </p:tgtEl>
                                        <p:attrNameLst>
                                          <p:attrName>style.visibility</p:attrName>
                                        </p:attrNameLst>
                                      </p:cBhvr>
                                      <p:to>
                                        <p:strVal val="visible"/>
                                      </p:to>
                                    </p:set>
                                  </p:childTnLst>
                                  <p:subTnLst>
                                    <p:animClr>
                                      <p:cBhvr override="childStyle">
                                        <p:cTn dur="1" fill="hold" display="0" masterRel="nextClick" afterEffect="1"/>
                                        <p:tgtEl>
                                          <p:spTgt spid="367620">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20">
                                            <p:txEl>
                                              <p:pRg st="1" end="1"/>
                                            </p:txEl>
                                          </p:spTgt>
                                        </p:tgtEl>
                                        <p:attrNameLst>
                                          <p:attrName>style.visibility</p:attrName>
                                        </p:attrNameLst>
                                      </p:cBhvr>
                                      <p:to>
                                        <p:strVal val="visible"/>
                                      </p:to>
                                    </p:set>
                                  </p:childTnLst>
                                  <p:subTnLst>
                                    <p:animClr>
                                      <p:cBhvr override="childStyle">
                                        <p:cTn dur="1" fill="hold" display="0" masterRel="nextClick" afterEffect="1"/>
                                        <p:tgtEl>
                                          <p:spTgt spid="367620">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20">
                                            <p:txEl>
                                              <p:pRg st="2" end="2"/>
                                            </p:txEl>
                                          </p:spTgt>
                                        </p:tgtEl>
                                        <p:attrNameLst>
                                          <p:attrName>style.visibility</p:attrName>
                                        </p:attrNameLst>
                                      </p:cBhvr>
                                      <p:to>
                                        <p:strVal val="visible"/>
                                      </p:to>
                                    </p:set>
                                  </p:childTnLst>
                                  <p:subTnLst>
                                    <p:animClr>
                                      <p:cBhvr override="childStyle">
                                        <p:cTn dur="1" fill="hold" display="0" masterRel="nextClick" afterEffect="1"/>
                                        <p:tgtEl>
                                          <p:spTgt spid="367620">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7620">
                                            <p:txEl>
                                              <p:pRg st="3" end="3"/>
                                            </p:txEl>
                                          </p:spTgt>
                                        </p:tgtEl>
                                        <p:attrNameLst>
                                          <p:attrName>style.visibility</p:attrName>
                                        </p:attrNameLst>
                                      </p:cBhvr>
                                      <p:to>
                                        <p:strVal val="visible"/>
                                      </p:to>
                                    </p:set>
                                  </p:childTnLst>
                                  <p:subTnLst>
                                    <p:animClr>
                                      <p:cBhvr override="childStyle">
                                        <p:cTn dur="1" fill="hold" display="0" masterRel="nextClick" afterEffect="1"/>
                                        <p:tgtEl>
                                          <p:spTgt spid="367620">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20">
                                            <p:txEl>
                                              <p:pRg st="4" end="4"/>
                                            </p:txEl>
                                          </p:spTgt>
                                        </p:tgtEl>
                                        <p:attrNameLst>
                                          <p:attrName>style.visibility</p:attrName>
                                        </p:attrNameLst>
                                      </p:cBhvr>
                                      <p:to>
                                        <p:strVal val="visible"/>
                                      </p:to>
                                    </p:set>
                                  </p:childTnLst>
                                  <p:subTnLst>
                                    <p:animClr>
                                      <p:cBhvr override="childStyle">
                                        <p:cTn dur="1" fill="hold" display="0" masterRel="nextClick" afterEffect="1"/>
                                        <p:tgtEl>
                                          <p:spTgt spid="367620">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7620">
                                            <p:txEl>
                                              <p:pRg st="5" end="5"/>
                                            </p:txEl>
                                          </p:spTgt>
                                        </p:tgtEl>
                                        <p:attrNameLst>
                                          <p:attrName>style.visibility</p:attrName>
                                        </p:attrNameLst>
                                      </p:cBhvr>
                                      <p:to>
                                        <p:strVal val="visible"/>
                                      </p:to>
                                    </p:set>
                                  </p:childTnLst>
                                  <p:subTnLst>
                                    <p:animClr>
                                      <p:cBhvr override="childStyle">
                                        <p:cTn dur="1" fill="hold" display="0" masterRel="nextClick" afterEffect="1"/>
                                        <p:tgtEl>
                                          <p:spTgt spid="367620">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7620">
                                            <p:txEl>
                                              <p:pRg st="6" end="6"/>
                                            </p:txEl>
                                          </p:spTgt>
                                        </p:tgtEl>
                                        <p:attrNameLst>
                                          <p:attrName>style.visibility</p:attrName>
                                        </p:attrNameLst>
                                      </p:cBhvr>
                                      <p:to>
                                        <p:strVal val="visible"/>
                                      </p:to>
                                    </p:set>
                                  </p:childTnLst>
                                  <p:subTnLst>
                                    <p:animClr>
                                      <p:cBhvr override="childStyle">
                                        <p:cTn dur="1" fill="hold" display="0" masterRel="nextClick" afterEffect="1"/>
                                        <p:tgtEl>
                                          <p:spTgt spid="367620">
                                            <p:txEl>
                                              <p:pRg st="6" end="6"/>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67620">
                                            <p:txEl>
                                              <p:pRg st="7" end="7"/>
                                            </p:txEl>
                                          </p:spTgt>
                                        </p:tgtEl>
                                        <p:attrNameLst>
                                          <p:attrName>style.visibility</p:attrName>
                                        </p:attrNameLst>
                                      </p:cBhvr>
                                      <p:to>
                                        <p:strVal val="visible"/>
                                      </p:to>
                                    </p:set>
                                  </p:childTnLst>
                                  <p:subTnLst>
                                    <p:animClr>
                                      <p:cBhvr override="childStyle">
                                        <p:cTn dur="1" fill="hold" display="0" masterRel="nextClick" afterEffect="1"/>
                                        <p:tgtEl>
                                          <p:spTgt spid="36762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chemeClr val="tx1"/>
                </a:solidFill>
              </a:rPr>
              <a:t>Copyright © 2005 by NAAEP.  All rights reserved.</a:t>
            </a:r>
          </a:p>
        </p:txBody>
      </p:sp>
      <p:sp>
        <p:nvSpPr>
          <p:cNvPr id="17411" name="Rectangle 2"/>
          <p:cNvSpPr>
            <a:spLocks noGrp="1" noChangeArrowheads="1"/>
          </p:cNvSpPr>
          <p:nvPr>
            <p:ph type="title"/>
          </p:nvPr>
        </p:nvSpPr>
        <p:spPr>
          <a:xfrm>
            <a:off x="228600" y="381000"/>
            <a:ext cx="6172200" cy="1524000"/>
          </a:xfrm>
        </p:spPr>
        <p:txBody>
          <a:bodyPr/>
          <a:lstStyle/>
          <a:p>
            <a:pPr eaLnBrk="1" hangingPunct="1"/>
            <a:r>
              <a:rPr lang="en-US" dirty="0" smtClean="0">
                <a:solidFill>
                  <a:schemeClr val="tx2"/>
                </a:solidFill>
                <a:effectLst/>
              </a:rPr>
              <a:t>PHS Rapid Response Team</a:t>
            </a:r>
          </a:p>
        </p:txBody>
      </p:sp>
      <p:sp>
        <p:nvSpPr>
          <p:cNvPr id="17412" name="Rectangle 3"/>
          <p:cNvSpPr>
            <a:spLocks noGrp="1" noChangeArrowheads="1"/>
          </p:cNvSpPr>
          <p:nvPr>
            <p:ph type="body" idx="1"/>
          </p:nvPr>
        </p:nvSpPr>
        <p:spPr>
          <a:xfrm>
            <a:off x="1066800" y="2971800"/>
            <a:ext cx="7696200" cy="3657600"/>
          </a:xfrm>
        </p:spPr>
        <p:txBody>
          <a:bodyPr/>
          <a:lstStyle/>
          <a:p>
            <a:pPr eaLnBrk="1" hangingPunct="1">
              <a:lnSpc>
                <a:spcPct val="90000"/>
              </a:lnSpc>
            </a:pPr>
            <a:r>
              <a:rPr lang="en-US" smtClean="0">
                <a:effectLst/>
              </a:rPr>
              <a:t>Rapid Response Team (RRT) focuses on </a:t>
            </a:r>
            <a:r>
              <a:rPr lang="en-US" u="sng" smtClean="0">
                <a:effectLst/>
              </a:rPr>
              <a:t>early detection of and rapid response to</a:t>
            </a:r>
            <a:r>
              <a:rPr lang="en-US" smtClean="0">
                <a:effectLst/>
              </a:rPr>
              <a:t> unusual disease occurrence; outbreaks or clusters of acute communicable disease, rare or unusual diseases of unknown etiology, or suspected BT. </a:t>
            </a:r>
          </a:p>
        </p:txBody>
      </p:sp>
      <p:sp>
        <p:nvSpPr>
          <p:cNvPr id="17413" name="Text Box 4"/>
          <p:cNvSpPr txBox="1">
            <a:spLocks noChangeArrowheads="1"/>
          </p:cNvSpPr>
          <p:nvPr/>
        </p:nvSpPr>
        <p:spPr bwMode="auto">
          <a:xfrm>
            <a:off x="6324600" y="304800"/>
            <a:ext cx="3124200" cy="180340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b="1" dirty="0">
                <a:latin typeface="Times New Roman" pitchFamily="18" charset="0"/>
              </a:rPr>
              <a:t>PH Nurses</a:t>
            </a:r>
          </a:p>
          <a:p>
            <a:pPr>
              <a:spcBef>
                <a:spcPct val="50000"/>
              </a:spcBef>
              <a:buFont typeface="Wingdings" pitchFamily="2" charset="2"/>
              <a:buChar char="ü"/>
            </a:pPr>
            <a:r>
              <a:rPr lang="en-US" sz="1600" dirty="0">
                <a:latin typeface="Times New Roman" pitchFamily="18" charset="0"/>
              </a:rPr>
              <a:t>Epidemiologists</a:t>
            </a:r>
          </a:p>
          <a:p>
            <a:pPr>
              <a:spcBef>
                <a:spcPct val="50000"/>
              </a:spcBef>
              <a:buFont typeface="Wingdings" pitchFamily="2" charset="2"/>
              <a:buChar char="ü"/>
            </a:pPr>
            <a:r>
              <a:rPr lang="en-US" sz="1600" dirty="0">
                <a:latin typeface="Times New Roman" pitchFamily="18" charset="0"/>
              </a:rPr>
              <a:t>Public Health </a:t>
            </a:r>
            <a:r>
              <a:rPr lang="en-US" sz="1600" dirty="0" err="1">
                <a:latin typeface="Times New Roman" pitchFamily="18" charset="0"/>
              </a:rPr>
              <a:t>Laboratorians</a:t>
            </a:r>
            <a:endParaRPr lang="en-US" sz="1600" dirty="0">
              <a:latin typeface="Times New Roman" pitchFamily="18" charset="0"/>
            </a:endParaRPr>
          </a:p>
          <a:p>
            <a:pPr>
              <a:spcBef>
                <a:spcPct val="50000"/>
              </a:spcBef>
              <a:buFont typeface="Wingdings" pitchFamily="2" charset="2"/>
              <a:buChar char="ü"/>
            </a:pPr>
            <a:r>
              <a:rPr lang="en-US" sz="1600" dirty="0">
                <a:latin typeface="Times New Roman" pitchFamily="18" charset="0"/>
              </a:rPr>
              <a:t>Emergency Medical Staff</a:t>
            </a:r>
          </a:p>
          <a:p>
            <a:pPr>
              <a:spcBef>
                <a:spcPct val="50000"/>
              </a:spcBef>
              <a:buFont typeface="Wingdings" pitchFamily="2" charset="2"/>
              <a:buChar char="ü"/>
            </a:pPr>
            <a:r>
              <a:rPr lang="en-US" sz="1600" dirty="0">
                <a:latin typeface="Times New Roman" pitchFamily="18" charset="0"/>
              </a:rPr>
              <a:t>County Veterinarian</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4"/>
          <p:cNvSpPr>
            <a:spLocks noGrp="1" noChangeArrowheads="1"/>
          </p:cNvSpPr>
          <p:nvPr>
            <p:ph type="title"/>
          </p:nvPr>
        </p:nvSpPr>
        <p:spPr/>
        <p:txBody>
          <a:bodyPr>
            <a:normAutofit fontScale="90000"/>
          </a:bodyPr>
          <a:lstStyle/>
          <a:p>
            <a:pPr eaLnBrk="1" hangingPunct="1"/>
            <a:r>
              <a:rPr lang="en-US" sz="3600" dirty="0" smtClean="0">
                <a:effectLst/>
              </a:rPr>
              <a:t>CDC Expert Panel on Evaluation of</a:t>
            </a:r>
            <a:br>
              <a:rPr lang="en-US" sz="3600" dirty="0" smtClean="0">
                <a:effectLst/>
              </a:rPr>
            </a:br>
            <a:r>
              <a:rPr lang="en-US" sz="3600" dirty="0" smtClean="0">
                <a:effectLst/>
              </a:rPr>
              <a:t>Surveillance Systems</a:t>
            </a:r>
            <a:endParaRPr lang="en-US" sz="6600" dirty="0" smtClean="0">
              <a:effectLst/>
            </a:endParaRPr>
          </a:p>
        </p:txBody>
      </p:sp>
      <p:sp>
        <p:nvSpPr>
          <p:cNvPr id="363525" name="Rectangle 5"/>
          <p:cNvSpPr>
            <a:spLocks noGrp="1" noChangeArrowheads="1"/>
          </p:cNvSpPr>
          <p:nvPr>
            <p:ph type="body" sz="half" idx="1"/>
          </p:nvPr>
        </p:nvSpPr>
        <p:spPr>
          <a:xfrm>
            <a:off x="762000" y="1524000"/>
            <a:ext cx="3810000" cy="4114800"/>
          </a:xfrm>
        </p:spPr>
        <p:txBody>
          <a:bodyPr>
            <a:normAutofit lnSpcReduction="10000"/>
          </a:bodyPr>
          <a:lstStyle/>
          <a:p>
            <a:pPr eaLnBrk="1" hangingPunct="1">
              <a:lnSpc>
                <a:spcPct val="80000"/>
              </a:lnSpc>
              <a:defRPr/>
            </a:pPr>
            <a:endParaRPr lang="en-US" sz="800" dirty="0" smtClean="0"/>
          </a:p>
          <a:p>
            <a:pPr eaLnBrk="1" hangingPunct="1">
              <a:lnSpc>
                <a:spcPct val="80000"/>
              </a:lnSpc>
              <a:buFont typeface="Wingdings" pitchFamily="2" charset="2"/>
              <a:buNone/>
              <a:defRPr/>
            </a:pPr>
            <a:r>
              <a:rPr lang="en-US" sz="2400" dirty="0" smtClean="0">
                <a:effectLst>
                  <a:outerShdw blurRad="38100" dist="38100" dir="2700000" algn="tl">
                    <a:srgbClr val="FFFFFF"/>
                  </a:outerShdw>
                </a:effectLst>
              </a:rPr>
              <a:t>Dan </a:t>
            </a:r>
            <a:r>
              <a:rPr lang="en-US" sz="2400" dirty="0" err="1" smtClean="0">
                <a:effectLst>
                  <a:outerShdw blurRad="38100" dist="38100" dir="2700000" algn="tl">
                    <a:srgbClr val="FFFFFF"/>
                  </a:outerShdw>
                </a:effectLst>
              </a:rPr>
              <a:t>Sosin</a:t>
            </a:r>
            <a:r>
              <a:rPr lang="en-US" sz="2400" dirty="0" smtClean="0">
                <a:effectLst>
                  <a:outerShdw blurRad="38100" dist="38100" dir="2700000" algn="tl">
                    <a:srgbClr val="FFFFFF"/>
                  </a:outerShdw>
                </a:effectLst>
              </a:rPr>
              <a:t>, M.D., M.P.H.</a:t>
            </a:r>
          </a:p>
          <a:p>
            <a:pPr eaLnBrk="1" hangingPunct="1">
              <a:lnSpc>
                <a:spcPct val="80000"/>
              </a:lnSpc>
              <a:buFont typeface="Wingdings" pitchFamily="2" charset="2"/>
              <a:buNone/>
              <a:defRPr/>
            </a:pPr>
            <a:r>
              <a:rPr lang="en-US" sz="1600" dirty="0" smtClean="0">
                <a:effectLst>
                  <a:outerShdw blurRad="38100" dist="38100" dir="2700000" algn="tl">
                    <a:srgbClr val="FFFFFF"/>
                  </a:outerShdw>
                </a:effectLst>
              </a:rPr>
              <a:t>CDC/ Division of Public Health</a:t>
            </a:r>
          </a:p>
          <a:p>
            <a:pPr eaLnBrk="1" hangingPunct="1">
              <a:lnSpc>
                <a:spcPct val="80000"/>
              </a:lnSpc>
              <a:buFont typeface="Wingdings" pitchFamily="2" charset="2"/>
              <a:buNone/>
              <a:defRPr/>
            </a:pPr>
            <a:r>
              <a:rPr lang="en-US" sz="1600" dirty="0" smtClean="0">
                <a:effectLst>
                  <a:outerShdw blurRad="38100" dist="38100" dir="2700000" algn="tl">
                    <a:srgbClr val="FFFFFF"/>
                  </a:outerShdw>
                </a:effectLst>
              </a:rPr>
              <a:t>Surveillance and Informatics</a:t>
            </a:r>
          </a:p>
          <a:p>
            <a:pPr eaLnBrk="1" hangingPunct="1">
              <a:lnSpc>
                <a:spcPct val="80000"/>
              </a:lnSpc>
              <a:buFont typeface="Wingdings" pitchFamily="2" charset="2"/>
              <a:buNone/>
              <a:defRPr/>
            </a:pPr>
            <a:r>
              <a:rPr lang="en-US" sz="1600" dirty="0" smtClean="0">
                <a:effectLst>
                  <a:outerShdw blurRad="38100" dist="38100" dir="2700000" algn="tl">
                    <a:srgbClr val="FFFFFF"/>
                  </a:outerShdw>
                </a:effectLst>
              </a:rPr>
              <a:t>Epidemiology Program Office</a:t>
            </a:r>
          </a:p>
          <a:p>
            <a:pPr eaLnBrk="1" hangingPunct="1">
              <a:lnSpc>
                <a:spcPct val="80000"/>
              </a:lnSpc>
              <a:defRPr/>
            </a:pPr>
            <a:endParaRPr lang="en-US" sz="1600" b="1" dirty="0" smtClean="0"/>
          </a:p>
          <a:p>
            <a:pPr eaLnBrk="1" hangingPunct="1">
              <a:lnSpc>
                <a:spcPct val="80000"/>
              </a:lnSpc>
              <a:defRPr/>
            </a:pPr>
            <a:r>
              <a:rPr lang="en-US" sz="1600" b="1" dirty="0" smtClean="0"/>
              <a:t>Claire Broome, M.D.</a:t>
            </a:r>
          </a:p>
          <a:p>
            <a:pPr eaLnBrk="1" hangingPunct="1">
              <a:lnSpc>
                <a:spcPct val="80000"/>
              </a:lnSpc>
              <a:buFont typeface="Wingdings" pitchFamily="2" charset="2"/>
              <a:buNone/>
              <a:defRPr/>
            </a:pPr>
            <a:r>
              <a:rPr lang="en-US" sz="1600" dirty="0" smtClean="0"/>
              <a:t>CDC/ Office of the Director</a:t>
            </a:r>
            <a:endParaRPr lang="en-US" sz="1600" b="1" dirty="0" smtClean="0"/>
          </a:p>
          <a:p>
            <a:pPr eaLnBrk="1" hangingPunct="1">
              <a:lnSpc>
                <a:spcPct val="80000"/>
              </a:lnSpc>
              <a:defRPr/>
            </a:pPr>
            <a:endParaRPr lang="en-US" sz="1600" b="1" dirty="0" smtClean="0"/>
          </a:p>
          <a:p>
            <a:pPr eaLnBrk="1" hangingPunct="1">
              <a:lnSpc>
                <a:spcPct val="80000"/>
              </a:lnSpc>
              <a:defRPr/>
            </a:pPr>
            <a:r>
              <a:rPr lang="en-US" sz="1600" b="1" dirty="0" smtClean="0"/>
              <a:t>James W. Buehler, M.D.</a:t>
            </a:r>
          </a:p>
          <a:p>
            <a:pPr eaLnBrk="1" hangingPunct="1">
              <a:lnSpc>
                <a:spcPct val="80000"/>
              </a:lnSpc>
              <a:buFont typeface="Wingdings" pitchFamily="2" charset="2"/>
              <a:buNone/>
              <a:defRPr/>
            </a:pPr>
            <a:r>
              <a:rPr lang="en-US" sz="1600" dirty="0" smtClean="0"/>
              <a:t>Center for Public Health Preparedness</a:t>
            </a:r>
          </a:p>
          <a:p>
            <a:pPr eaLnBrk="1" hangingPunct="1">
              <a:lnSpc>
                <a:spcPct val="80000"/>
              </a:lnSpc>
              <a:buFont typeface="Wingdings" pitchFamily="2" charset="2"/>
              <a:buNone/>
              <a:defRPr/>
            </a:pPr>
            <a:r>
              <a:rPr lang="en-US" sz="1600" dirty="0" smtClean="0"/>
              <a:t>&amp; Research, Dept of Epidemiology</a:t>
            </a:r>
          </a:p>
          <a:p>
            <a:pPr eaLnBrk="1" hangingPunct="1">
              <a:lnSpc>
                <a:spcPct val="80000"/>
              </a:lnSpc>
              <a:buFont typeface="Wingdings" pitchFamily="2" charset="2"/>
              <a:buNone/>
              <a:defRPr/>
            </a:pPr>
            <a:r>
              <a:rPr lang="en-US" sz="1600" dirty="0" smtClean="0"/>
              <a:t>Rollins School of Public Health,</a:t>
            </a:r>
          </a:p>
          <a:p>
            <a:pPr eaLnBrk="1" hangingPunct="1">
              <a:lnSpc>
                <a:spcPct val="80000"/>
              </a:lnSpc>
              <a:buFont typeface="Wingdings" pitchFamily="2" charset="2"/>
              <a:buNone/>
              <a:defRPr/>
            </a:pPr>
            <a:r>
              <a:rPr lang="en-US" sz="1600" dirty="0" smtClean="0"/>
              <a:t>Emory University</a:t>
            </a:r>
            <a:endParaRPr lang="en-US" sz="1600" b="1" dirty="0" smtClean="0"/>
          </a:p>
          <a:p>
            <a:pPr eaLnBrk="1" hangingPunct="1">
              <a:lnSpc>
                <a:spcPct val="80000"/>
              </a:lnSpc>
              <a:defRPr/>
            </a:pPr>
            <a:endParaRPr lang="en-US" sz="1600" b="1" dirty="0" smtClean="0"/>
          </a:p>
          <a:p>
            <a:pPr eaLnBrk="1" hangingPunct="1">
              <a:lnSpc>
                <a:spcPct val="80000"/>
              </a:lnSpc>
              <a:defRPr/>
            </a:pPr>
            <a:r>
              <a:rPr lang="en-US" sz="1600" b="1" dirty="0" smtClean="0"/>
              <a:t>Louise Gresham, Ph.D., M.P.H.</a:t>
            </a:r>
          </a:p>
          <a:p>
            <a:pPr eaLnBrk="1" hangingPunct="1">
              <a:lnSpc>
                <a:spcPct val="80000"/>
              </a:lnSpc>
              <a:buFont typeface="Wingdings" pitchFamily="2" charset="2"/>
              <a:buNone/>
              <a:defRPr/>
            </a:pPr>
            <a:r>
              <a:rPr lang="en-US" sz="1600" dirty="0" smtClean="0"/>
              <a:t>San Diego Health and Human Services,</a:t>
            </a:r>
          </a:p>
          <a:p>
            <a:pPr eaLnBrk="1" hangingPunct="1">
              <a:lnSpc>
                <a:spcPct val="80000"/>
              </a:lnSpc>
              <a:buFont typeface="Wingdings" pitchFamily="2" charset="2"/>
              <a:buNone/>
              <a:defRPr/>
            </a:pPr>
            <a:r>
              <a:rPr lang="en-US" sz="1600" dirty="0" smtClean="0"/>
              <a:t>Public Health Services et al.</a:t>
            </a:r>
            <a:endParaRPr lang="en-US" sz="1600" b="1" dirty="0" smtClean="0"/>
          </a:p>
          <a:p>
            <a:pPr eaLnBrk="1" hangingPunct="1">
              <a:lnSpc>
                <a:spcPct val="80000"/>
              </a:lnSpc>
              <a:defRPr/>
            </a:pPr>
            <a:endParaRPr lang="en-US" sz="16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B</a:t>
            </a:r>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arriers to “The Talk”</a:t>
            </a:r>
            <a:endParaRPr lang="en-US" dirty="0"/>
          </a:p>
        </p:txBody>
      </p:sp>
      <p:sp>
        <p:nvSpPr>
          <p:cNvPr id="5" name="TextBox 4"/>
          <p:cNvSpPr txBox="1"/>
          <p:nvPr/>
        </p:nvSpPr>
        <p:spPr>
          <a:xfrm>
            <a:off x="3886200" y="1981200"/>
            <a:ext cx="1702133" cy="523220"/>
          </a:xfrm>
          <a:prstGeom prst="rect">
            <a:avLst/>
          </a:prstGeom>
          <a:noFill/>
        </p:spPr>
        <p:txBody>
          <a:bodyPr wrap="none" rtlCol="0">
            <a:spAutoFit/>
          </a:bodyPr>
          <a:lstStyle/>
          <a:p>
            <a:r>
              <a:rPr lang="en-US" sz="2800" b="1" dirty="0" smtClean="0"/>
              <a:t>Tradition</a:t>
            </a:r>
            <a:endParaRPr lang="en-US" sz="2800" b="1" dirty="0"/>
          </a:p>
        </p:txBody>
      </p:sp>
      <p:sp>
        <p:nvSpPr>
          <p:cNvPr id="6" name="TextBox 5"/>
          <p:cNvSpPr txBox="1"/>
          <p:nvPr/>
        </p:nvSpPr>
        <p:spPr>
          <a:xfrm>
            <a:off x="5791200" y="2819400"/>
            <a:ext cx="2040943" cy="523220"/>
          </a:xfrm>
          <a:prstGeom prst="rect">
            <a:avLst/>
          </a:prstGeom>
          <a:noFill/>
        </p:spPr>
        <p:txBody>
          <a:bodyPr wrap="none" rtlCol="0">
            <a:spAutoFit/>
          </a:bodyPr>
          <a:lstStyle/>
          <a:p>
            <a:r>
              <a:rPr lang="en-US" sz="2800" b="1" dirty="0" smtClean="0"/>
              <a:t>Spirituality</a:t>
            </a:r>
            <a:endParaRPr lang="en-US" sz="2800" b="1" dirty="0"/>
          </a:p>
        </p:txBody>
      </p:sp>
      <p:sp>
        <p:nvSpPr>
          <p:cNvPr id="7" name="TextBox 6"/>
          <p:cNvSpPr txBox="1"/>
          <p:nvPr/>
        </p:nvSpPr>
        <p:spPr>
          <a:xfrm>
            <a:off x="3505200" y="3733800"/>
            <a:ext cx="3200941" cy="523220"/>
          </a:xfrm>
          <a:prstGeom prst="rect">
            <a:avLst/>
          </a:prstGeom>
          <a:noFill/>
        </p:spPr>
        <p:txBody>
          <a:bodyPr wrap="none" rtlCol="0">
            <a:spAutoFit/>
          </a:bodyPr>
          <a:lstStyle/>
          <a:p>
            <a:r>
              <a:rPr lang="en-US" sz="2800" b="1" dirty="0" smtClean="0"/>
              <a:t>Historical Trauma</a:t>
            </a:r>
            <a:endParaRPr lang="en-US" sz="2800" b="1" dirty="0"/>
          </a:p>
        </p:txBody>
      </p:sp>
      <p:sp>
        <p:nvSpPr>
          <p:cNvPr id="8" name="TextBox 7"/>
          <p:cNvSpPr txBox="1"/>
          <p:nvPr/>
        </p:nvSpPr>
        <p:spPr>
          <a:xfrm>
            <a:off x="1066800" y="5181600"/>
            <a:ext cx="4780476" cy="523220"/>
          </a:xfrm>
          <a:prstGeom prst="rect">
            <a:avLst/>
          </a:prstGeom>
          <a:noFill/>
        </p:spPr>
        <p:txBody>
          <a:bodyPr wrap="none" rtlCol="0">
            <a:spAutoFit/>
          </a:bodyPr>
          <a:lstStyle/>
          <a:p>
            <a:r>
              <a:rPr lang="en-US" sz="2800" b="1" dirty="0" smtClean="0"/>
              <a:t>Distrust of Medical System</a:t>
            </a:r>
            <a:endParaRPr lang="en-US" sz="2800" b="1" dirty="0"/>
          </a:p>
        </p:txBody>
      </p:sp>
      <p:pic>
        <p:nvPicPr>
          <p:cNvPr id="33" name="Picture 2" descr="C:\Users\Dave\AppData\Local\Microsoft\Windows\Temporary Internet Files\Content.IE5\WSRHYN40\MC900233741[1].wmf"/>
          <p:cNvPicPr>
            <a:picLocks noChangeAspect="1" noChangeArrowheads="1"/>
          </p:cNvPicPr>
          <p:nvPr/>
        </p:nvPicPr>
        <p:blipFill>
          <a:blip r:embed="rId2" cstate="print"/>
          <a:srcRect/>
          <a:stretch>
            <a:fillRect/>
          </a:stretch>
        </p:blipFill>
        <p:spPr bwMode="auto">
          <a:xfrm>
            <a:off x="914400" y="2286000"/>
            <a:ext cx="1952638"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MyFiles\GERO DEP\Atlas\Images\mortenv.jpg"/>
          <p:cNvPicPr>
            <a:picLocks noChangeAspect="1" noChangeArrowheads="1"/>
          </p:cNvPicPr>
          <p:nvPr/>
        </p:nvPicPr>
        <p:blipFill>
          <a:blip r:embed="rId2" cstate="print"/>
          <a:srcRect/>
          <a:stretch>
            <a:fillRect/>
          </a:stretch>
        </p:blipFill>
        <p:spPr bwMode="auto">
          <a:xfrm>
            <a:off x="0" y="-1"/>
            <a:ext cx="9144000" cy="71151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52600" y="990600"/>
            <a:ext cx="5334000" cy="5116513"/>
            <a:chOff x="288" y="150"/>
            <a:chExt cx="3648" cy="3505"/>
          </a:xfrm>
        </p:grpSpPr>
        <p:graphicFrame>
          <p:nvGraphicFramePr>
            <p:cNvPr id="2050" name="Object 3"/>
            <p:cNvGraphicFramePr>
              <a:graphicFrameLocks noChangeAspect="1"/>
            </p:cNvGraphicFramePr>
            <p:nvPr/>
          </p:nvGraphicFramePr>
          <p:xfrm>
            <a:off x="288" y="150"/>
            <a:ext cx="3648" cy="3505"/>
          </p:xfrm>
          <a:graphic>
            <a:graphicData uri="http://schemas.openxmlformats.org/presentationml/2006/ole">
              <p:oleObj spid="_x0000_s3074" name="Photo Editor Photo" r:id="rId4" imgW="8466667" imgH="8133333" progId="">
                <p:embed/>
              </p:oleObj>
            </a:graphicData>
          </a:graphic>
        </p:graphicFrame>
        <p:pic>
          <p:nvPicPr>
            <p:cNvPr id="2056" name="Picture 4"/>
            <p:cNvPicPr>
              <a:picLocks noChangeAspect="1" noChangeArrowheads="1"/>
            </p:cNvPicPr>
            <p:nvPr/>
          </p:nvPicPr>
          <p:blipFill>
            <a:blip r:embed="rId5" cstate="print"/>
            <a:srcRect/>
            <a:stretch>
              <a:fillRect/>
            </a:stretch>
          </p:blipFill>
          <p:spPr bwMode="auto">
            <a:xfrm>
              <a:off x="960" y="428"/>
              <a:ext cx="2880" cy="868"/>
            </a:xfrm>
            <a:prstGeom prst="rect">
              <a:avLst/>
            </a:prstGeom>
            <a:noFill/>
            <a:ln w="9525">
              <a:noFill/>
              <a:miter lim="800000"/>
              <a:headEnd/>
              <a:tailEnd/>
            </a:ln>
          </p:spPr>
        </p:pic>
      </p:grpSp>
      <p:sp>
        <p:nvSpPr>
          <p:cNvPr id="2053" name="Text Box 5"/>
          <p:cNvSpPr txBox="1">
            <a:spLocks noChangeArrowheads="1"/>
          </p:cNvSpPr>
          <p:nvPr/>
        </p:nvSpPr>
        <p:spPr bwMode="auto">
          <a:xfrm>
            <a:off x="0" y="152400"/>
            <a:ext cx="9144000" cy="731838"/>
          </a:xfrm>
          <a:prstGeom prst="rect">
            <a:avLst/>
          </a:prstGeom>
          <a:noFill/>
          <a:ln w="9525">
            <a:noFill/>
            <a:miter lim="800000"/>
            <a:headEnd/>
            <a:tailEnd/>
          </a:ln>
        </p:spPr>
        <p:txBody>
          <a:bodyPr>
            <a:spAutoFit/>
          </a:bodyPr>
          <a:lstStyle/>
          <a:p>
            <a:pPr algn="ctr" eaLnBrk="1" hangingPunct="1"/>
            <a:r>
              <a:rPr lang="en-US" sz="2400" b="1" dirty="0" err="1"/>
              <a:t>BioSense</a:t>
            </a:r>
            <a:r>
              <a:rPr lang="en-US" sz="2400" b="1" dirty="0"/>
              <a:t> Home Page</a:t>
            </a:r>
          </a:p>
          <a:p>
            <a:pPr algn="ctr" eaLnBrk="1" hangingPunct="1"/>
            <a:r>
              <a:rPr lang="en-US" b="1" dirty="0"/>
              <a:t>Syndrome Specific SMART Score Results</a:t>
            </a:r>
          </a:p>
        </p:txBody>
      </p:sp>
      <p:sp>
        <p:nvSpPr>
          <p:cNvPr id="2054" name="Text Box 6"/>
          <p:cNvSpPr txBox="1">
            <a:spLocks noChangeArrowheads="1"/>
          </p:cNvSpPr>
          <p:nvPr/>
        </p:nvSpPr>
        <p:spPr bwMode="auto">
          <a:xfrm>
            <a:off x="7655360" y="2286000"/>
            <a:ext cx="1170705" cy="954107"/>
          </a:xfrm>
          <a:prstGeom prst="rect">
            <a:avLst/>
          </a:prstGeom>
          <a:noFill/>
          <a:ln w="9525">
            <a:noFill/>
            <a:miter lim="800000"/>
            <a:headEnd/>
            <a:tailEnd/>
          </a:ln>
        </p:spPr>
        <p:txBody>
          <a:bodyPr wrap="none">
            <a:spAutoFit/>
          </a:bodyPr>
          <a:lstStyle/>
          <a:p>
            <a:pPr algn="ctr" eaLnBrk="1" hangingPunct="1"/>
            <a:r>
              <a:rPr lang="en-US" sz="1400" b="1"/>
              <a:t>SMART Score</a:t>
            </a:r>
          </a:p>
          <a:p>
            <a:pPr algn="ctr" eaLnBrk="1" hangingPunct="1"/>
            <a:r>
              <a:rPr lang="en-US" sz="1400" b="1"/>
              <a:t>Results</a:t>
            </a:r>
          </a:p>
          <a:p>
            <a:pPr algn="ctr" eaLnBrk="1" hangingPunct="1"/>
            <a:r>
              <a:rPr lang="en-US" sz="1400" b="1"/>
              <a:t>For Specified</a:t>
            </a:r>
          </a:p>
          <a:p>
            <a:pPr algn="ctr" eaLnBrk="1" hangingPunct="1"/>
            <a:r>
              <a:rPr lang="en-US" sz="1400" b="1"/>
              <a:t>Syndrome</a:t>
            </a:r>
          </a:p>
        </p:txBody>
      </p:sp>
      <p:sp>
        <p:nvSpPr>
          <p:cNvPr id="2055" name="Line 7"/>
          <p:cNvSpPr>
            <a:spLocks noChangeShapeType="1"/>
          </p:cNvSpPr>
          <p:nvPr/>
        </p:nvSpPr>
        <p:spPr bwMode="auto">
          <a:xfrm flipH="1">
            <a:off x="6477000" y="2667000"/>
            <a:ext cx="1143000" cy="152400"/>
          </a:xfrm>
          <a:prstGeom prst="line">
            <a:avLst/>
          </a:prstGeom>
          <a:noFill/>
          <a:ln w="28575">
            <a:solidFill>
              <a:schemeClr val="tx1"/>
            </a:solidFill>
            <a:round/>
            <a:headEnd/>
            <a:tailEnd type="stealth" w="med" len="lg"/>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990600"/>
            <a:ext cx="5486400" cy="5214938"/>
            <a:chOff x="1200" y="624"/>
            <a:chExt cx="3456" cy="3285"/>
          </a:xfrm>
        </p:grpSpPr>
        <p:pic>
          <p:nvPicPr>
            <p:cNvPr id="3086" name="Picture 3"/>
            <p:cNvPicPr>
              <a:picLocks noChangeAspect="1" noChangeArrowheads="1"/>
            </p:cNvPicPr>
            <p:nvPr/>
          </p:nvPicPr>
          <p:blipFill>
            <a:blip r:embed="rId4" cstate="print"/>
            <a:srcRect/>
            <a:stretch>
              <a:fillRect/>
            </a:stretch>
          </p:blipFill>
          <p:spPr bwMode="auto">
            <a:xfrm>
              <a:off x="1200" y="624"/>
              <a:ext cx="3456" cy="3280"/>
            </a:xfrm>
            <a:prstGeom prst="rect">
              <a:avLst/>
            </a:prstGeom>
            <a:noFill/>
            <a:ln w="9525">
              <a:noFill/>
              <a:miter lim="800000"/>
              <a:headEnd/>
              <a:tailEnd/>
            </a:ln>
          </p:spPr>
        </p:pic>
        <p:grpSp>
          <p:nvGrpSpPr>
            <p:cNvPr id="3" name="Group 4"/>
            <p:cNvGrpSpPr>
              <a:grpSpLocks/>
            </p:cNvGrpSpPr>
            <p:nvPr/>
          </p:nvGrpSpPr>
          <p:grpSpPr bwMode="auto">
            <a:xfrm>
              <a:off x="1200" y="624"/>
              <a:ext cx="3456" cy="3285"/>
              <a:chOff x="84" y="96"/>
              <a:chExt cx="2814" cy="2517"/>
            </a:xfrm>
          </p:grpSpPr>
          <p:graphicFrame>
            <p:nvGraphicFramePr>
              <p:cNvPr id="3074" name="Object 5"/>
              <p:cNvGraphicFramePr>
                <a:graphicFrameLocks noChangeAspect="1"/>
              </p:cNvGraphicFramePr>
              <p:nvPr/>
            </p:nvGraphicFramePr>
            <p:xfrm>
              <a:off x="96" y="96"/>
              <a:ext cx="2544" cy="1400"/>
            </p:xfrm>
            <a:graphic>
              <a:graphicData uri="http://schemas.openxmlformats.org/presentationml/2006/ole">
                <p:oleObj spid="_x0000_s4098" name="Photo Editor Photo" r:id="rId5" imgW="8809524" imgH="4847619" progId="">
                  <p:embed/>
                </p:oleObj>
              </a:graphicData>
            </a:graphic>
          </p:graphicFrame>
          <p:graphicFrame>
            <p:nvGraphicFramePr>
              <p:cNvPr id="3075" name="Object 6"/>
              <p:cNvGraphicFramePr>
                <a:graphicFrameLocks noChangeAspect="1"/>
              </p:cNvGraphicFramePr>
              <p:nvPr/>
            </p:nvGraphicFramePr>
            <p:xfrm>
              <a:off x="84" y="1476"/>
              <a:ext cx="2814" cy="1137"/>
            </p:xfrm>
            <a:graphic>
              <a:graphicData uri="http://schemas.openxmlformats.org/presentationml/2006/ole">
                <p:oleObj spid="_x0000_s4099" name="Photo Editor Photo" r:id="rId6" imgW="9716856" imgH="3924848" progId="">
                  <p:embed/>
                </p:oleObj>
              </a:graphicData>
            </a:graphic>
          </p:graphicFrame>
        </p:grpSp>
        <p:sp>
          <p:nvSpPr>
            <p:cNvPr id="3088" name="Line 7"/>
            <p:cNvSpPr>
              <a:spLocks noChangeShapeType="1"/>
            </p:cNvSpPr>
            <p:nvPr/>
          </p:nvSpPr>
          <p:spPr bwMode="auto">
            <a:xfrm flipH="1" flipV="1">
              <a:off x="2544" y="1968"/>
              <a:ext cx="192" cy="192"/>
            </a:xfrm>
            <a:prstGeom prst="line">
              <a:avLst/>
            </a:prstGeom>
            <a:noFill/>
            <a:ln w="57150">
              <a:solidFill>
                <a:schemeClr val="tx1"/>
              </a:solidFill>
              <a:round/>
              <a:headEnd/>
              <a:tailEnd type="stealth" w="lg" len="lg"/>
            </a:ln>
          </p:spPr>
          <p:txBody>
            <a:bodyPr/>
            <a:lstStyle/>
            <a:p>
              <a:endParaRPr lang="en-US"/>
            </a:p>
          </p:txBody>
        </p:sp>
      </p:grpSp>
      <p:sp>
        <p:nvSpPr>
          <p:cNvPr id="3078" name="Text Box 8"/>
          <p:cNvSpPr txBox="1">
            <a:spLocks noChangeArrowheads="1"/>
          </p:cNvSpPr>
          <p:nvPr/>
        </p:nvSpPr>
        <p:spPr bwMode="auto">
          <a:xfrm>
            <a:off x="0" y="152400"/>
            <a:ext cx="9144000" cy="731838"/>
          </a:xfrm>
          <a:prstGeom prst="rect">
            <a:avLst/>
          </a:prstGeom>
          <a:noFill/>
          <a:ln w="9525">
            <a:noFill/>
            <a:miter lim="800000"/>
            <a:headEnd/>
            <a:tailEnd/>
          </a:ln>
        </p:spPr>
        <p:txBody>
          <a:bodyPr>
            <a:spAutoFit/>
          </a:bodyPr>
          <a:lstStyle/>
          <a:p>
            <a:pPr algn="ctr" eaLnBrk="1" hangingPunct="1"/>
            <a:r>
              <a:rPr lang="en-US" sz="2400" b="1"/>
              <a:t>BioSense Health Indicators Page</a:t>
            </a:r>
          </a:p>
          <a:p>
            <a:pPr algn="ctr" eaLnBrk="1" hangingPunct="1"/>
            <a:r>
              <a:rPr lang="en-US" b="1"/>
              <a:t>Syndrome-Specific Maps</a:t>
            </a:r>
          </a:p>
        </p:txBody>
      </p:sp>
      <p:sp>
        <p:nvSpPr>
          <p:cNvPr id="3079" name="Text Box 9"/>
          <p:cNvSpPr txBox="1">
            <a:spLocks noChangeArrowheads="1"/>
          </p:cNvSpPr>
          <p:nvPr/>
        </p:nvSpPr>
        <p:spPr bwMode="auto">
          <a:xfrm>
            <a:off x="7766806" y="3352800"/>
            <a:ext cx="1077987" cy="738664"/>
          </a:xfrm>
          <a:prstGeom prst="rect">
            <a:avLst/>
          </a:prstGeom>
          <a:noFill/>
          <a:ln w="9525">
            <a:noFill/>
            <a:miter lim="800000"/>
            <a:headEnd/>
            <a:tailEnd/>
          </a:ln>
        </p:spPr>
        <p:txBody>
          <a:bodyPr wrap="none">
            <a:spAutoFit/>
          </a:bodyPr>
          <a:lstStyle/>
          <a:p>
            <a:pPr algn="ctr" eaLnBrk="1" hangingPunct="1"/>
            <a:r>
              <a:rPr lang="en-US" sz="1400" b="1"/>
              <a:t>Data Source</a:t>
            </a:r>
          </a:p>
          <a:p>
            <a:pPr algn="ctr" eaLnBrk="1" hangingPunct="1"/>
            <a:r>
              <a:rPr lang="en-US" sz="1400" b="1"/>
              <a:t>Specific </a:t>
            </a:r>
            <a:br>
              <a:rPr lang="en-US" sz="1400" b="1"/>
            </a:br>
            <a:r>
              <a:rPr lang="en-US" sz="1400" b="1"/>
              <a:t>Maps</a:t>
            </a:r>
          </a:p>
        </p:txBody>
      </p:sp>
      <p:sp>
        <p:nvSpPr>
          <p:cNvPr id="3080" name="Line 10"/>
          <p:cNvSpPr>
            <a:spLocks noChangeShapeType="1"/>
          </p:cNvSpPr>
          <p:nvPr/>
        </p:nvSpPr>
        <p:spPr bwMode="auto">
          <a:xfrm flipH="1" flipV="1">
            <a:off x="6324600" y="3048000"/>
            <a:ext cx="1447800" cy="685800"/>
          </a:xfrm>
          <a:prstGeom prst="line">
            <a:avLst/>
          </a:prstGeom>
          <a:noFill/>
          <a:ln w="28575">
            <a:solidFill>
              <a:schemeClr val="tx1"/>
            </a:solidFill>
            <a:round/>
            <a:headEnd/>
            <a:tailEnd type="stealth" w="med" len="lg"/>
          </a:ln>
        </p:spPr>
        <p:txBody>
          <a:bodyPr/>
          <a:lstStyle/>
          <a:p>
            <a:endParaRPr lang="en-US"/>
          </a:p>
        </p:txBody>
      </p:sp>
      <p:sp>
        <p:nvSpPr>
          <p:cNvPr id="3081" name="Line 11"/>
          <p:cNvSpPr>
            <a:spLocks noChangeShapeType="1"/>
          </p:cNvSpPr>
          <p:nvPr/>
        </p:nvSpPr>
        <p:spPr bwMode="auto">
          <a:xfrm flipH="1">
            <a:off x="6400800" y="3733800"/>
            <a:ext cx="1371600" cy="1447800"/>
          </a:xfrm>
          <a:prstGeom prst="line">
            <a:avLst/>
          </a:prstGeom>
          <a:noFill/>
          <a:ln w="28575">
            <a:solidFill>
              <a:schemeClr val="tx1"/>
            </a:solidFill>
            <a:round/>
            <a:headEnd/>
            <a:tailEnd type="stealth" w="med" len="lg"/>
          </a:ln>
        </p:spPr>
        <p:txBody>
          <a:bodyPr/>
          <a:lstStyle/>
          <a:p>
            <a:endParaRPr lang="en-US"/>
          </a:p>
        </p:txBody>
      </p:sp>
      <p:sp>
        <p:nvSpPr>
          <p:cNvPr id="3082" name="Text Box 12"/>
          <p:cNvSpPr txBox="1">
            <a:spLocks noChangeArrowheads="1"/>
          </p:cNvSpPr>
          <p:nvPr/>
        </p:nvSpPr>
        <p:spPr bwMode="auto">
          <a:xfrm>
            <a:off x="7680366" y="1447800"/>
            <a:ext cx="1258806" cy="738664"/>
          </a:xfrm>
          <a:prstGeom prst="rect">
            <a:avLst/>
          </a:prstGeom>
          <a:noFill/>
          <a:ln w="9525">
            <a:noFill/>
            <a:miter lim="800000"/>
            <a:headEnd/>
            <a:tailEnd/>
          </a:ln>
        </p:spPr>
        <p:txBody>
          <a:bodyPr wrap="none">
            <a:spAutoFit/>
          </a:bodyPr>
          <a:lstStyle/>
          <a:p>
            <a:pPr algn="ctr" eaLnBrk="1" hangingPunct="1"/>
            <a:r>
              <a:rPr lang="en-US" sz="1400" b="1"/>
              <a:t>Zip Code</a:t>
            </a:r>
          </a:p>
          <a:p>
            <a:pPr algn="ctr" eaLnBrk="1" hangingPunct="1"/>
            <a:r>
              <a:rPr lang="en-US" sz="1400" b="1"/>
              <a:t>“Mouse Over”</a:t>
            </a:r>
          </a:p>
          <a:p>
            <a:pPr algn="ctr" eaLnBrk="1" hangingPunct="1"/>
            <a:r>
              <a:rPr lang="en-US" sz="1400" b="1"/>
              <a:t>Display</a:t>
            </a:r>
          </a:p>
        </p:txBody>
      </p:sp>
      <p:sp>
        <p:nvSpPr>
          <p:cNvPr id="3083" name="Line 13"/>
          <p:cNvSpPr>
            <a:spLocks noChangeShapeType="1"/>
          </p:cNvSpPr>
          <p:nvPr/>
        </p:nvSpPr>
        <p:spPr bwMode="auto">
          <a:xfrm flipH="1" flipV="1">
            <a:off x="6705600" y="1600200"/>
            <a:ext cx="914400" cy="228600"/>
          </a:xfrm>
          <a:prstGeom prst="line">
            <a:avLst/>
          </a:prstGeom>
          <a:noFill/>
          <a:ln w="28575">
            <a:solidFill>
              <a:schemeClr val="tx1"/>
            </a:solidFill>
            <a:round/>
            <a:headEnd/>
            <a:tailEnd type="stealth" w="med" len="lg"/>
          </a:ln>
        </p:spPr>
        <p:txBody>
          <a:bodyPr/>
          <a:lstStyle/>
          <a:p>
            <a:endParaRPr lang="en-US"/>
          </a:p>
        </p:txBody>
      </p:sp>
      <p:sp>
        <p:nvSpPr>
          <p:cNvPr id="3084" name="Line 14"/>
          <p:cNvSpPr>
            <a:spLocks noChangeShapeType="1"/>
          </p:cNvSpPr>
          <p:nvPr/>
        </p:nvSpPr>
        <p:spPr bwMode="auto">
          <a:xfrm flipV="1">
            <a:off x="1371600" y="1600200"/>
            <a:ext cx="3581400" cy="533400"/>
          </a:xfrm>
          <a:prstGeom prst="line">
            <a:avLst/>
          </a:prstGeom>
          <a:noFill/>
          <a:ln w="28575">
            <a:solidFill>
              <a:schemeClr val="tx1"/>
            </a:solidFill>
            <a:round/>
            <a:headEnd/>
            <a:tailEnd type="stealth" w="med" len="lg"/>
          </a:ln>
        </p:spPr>
        <p:txBody>
          <a:bodyPr/>
          <a:lstStyle/>
          <a:p>
            <a:endParaRPr lang="en-US"/>
          </a:p>
        </p:txBody>
      </p:sp>
      <p:sp>
        <p:nvSpPr>
          <p:cNvPr id="3085" name="Text Box 15"/>
          <p:cNvSpPr txBox="1">
            <a:spLocks noChangeArrowheads="1"/>
          </p:cNvSpPr>
          <p:nvPr/>
        </p:nvSpPr>
        <p:spPr bwMode="auto">
          <a:xfrm>
            <a:off x="228600" y="1724025"/>
            <a:ext cx="1257300" cy="954107"/>
          </a:xfrm>
          <a:prstGeom prst="rect">
            <a:avLst/>
          </a:prstGeom>
          <a:noFill/>
          <a:ln w="9525">
            <a:noFill/>
            <a:miter lim="800000"/>
            <a:headEnd/>
            <a:tailEnd/>
          </a:ln>
        </p:spPr>
        <p:txBody>
          <a:bodyPr>
            <a:spAutoFit/>
          </a:bodyPr>
          <a:lstStyle/>
          <a:p>
            <a:pPr algn="ctr" eaLnBrk="1" hangingPunct="1"/>
            <a:r>
              <a:rPr lang="en-US" sz="1400" b="1"/>
              <a:t>Zoom-In/Out</a:t>
            </a:r>
          </a:p>
          <a:p>
            <a:pPr algn="ctr" eaLnBrk="1" hangingPunct="1"/>
            <a:r>
              <a:rPr lang="en-US" sz="1400" b="1"/>
              <a:t>And Map </a:t>
            </a:r>
          </a:p>
          <a:p>
            <a:pPr algn="ctr" eaLnBrk="1" hangingPunct="1"/>
            <a:r>
              <a:rPr lang="en-US" sz="1400" b="1"/>
              <a:t>Navigation</a:t>
            </a:r>
          </a:p>
          <a:p>
            <a:pPr algn="ctr" eaLnBrk="1" hangingPunct="1"/>
            <a:r>
              <a:rPr lang="en-US" sz="1400" b="1"/>
              <a:t>Tool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0"/>
            <a:ext cx="4406976" cy="2585323"/>
          </a:xfrm>
          <a:prstGeom prst="rect">
            <a:avLst/>
          </a:prstGeom>
          <a:noFill/>
        </p:spPr>
        <p:txBody>
          <a:bodyPr wrap="none" rtlCol="0">
            <a:spAutoFit/>
          </a:bodyPr>
          <a:lstStyle/>
          <a:p>
            <a:pPr>
              <a:buFont typeface="Arial" pitchFamily="34" charset="0"/>
              <a:buChar char="•"/>
            </a:pPr>
            <a:r>
              <a:rPr lang="en-US" sz="4800" b="1" dirty="0" smtClean="0">
                <a:solidFill>
                  <a:srgbClr val="FF0000"/>
                </a:solidFill>
              </a:rPr>
              <a:t>MIGRATION</a:t>
            </a:r>
          </a:p>
          <a:p>
            <a:pPr>
              <a:buFont typeface="Arial" pitchFamily="34" charset="0"/>
              <a:buChar char="•"/>
            </a:pPr>
            <a:r>
              <a:rPr lang="en-US" sz="4800" b="1" dirty="0" smtClean="0">
                <a:solidFill>
                  <a:srgbClr val="FF0000"/>
                </a:solidFill>
              </a:rPr>
              <a:t>CLUSTERS</a:t>
            </a:r>
          </a:p>
          <a:p>
            <a:pPr>
              <a:buFont typeface="Arial" pitchFamily="34" charset="0"/>
              <a:buChar char="•"/>
            </a:pPr>
            <a:r>
              <a:rPr lang="en-US" sz="4800" b="1" dirty="0" smtClean="0">
                <a:solidFill>
                  <a:srgbClr val="FF0000"/>
                </a:solidFill>
              </a:rPr>
              <a:t>VULNERABILITY</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rPr>
              <a:t>Clusters</a:t>
            </a:r>
            <a:endParaRPr lang="en-US" b="1" dirty="0">
              <a:solidFill>
                <a:srgbClr val="FF0000"/>
              </a:solidFill>
            </a:endParaRPr>
          </a:p>
        </p:txBody>
      </p:sp>
      <p:sp>
        <p:nvSpPr>
          <p:cNvPr id="3" name="Content Placeholder 2"/>
          <p:cNvSpPr>
            <a:spLocks noGrp="1"/>
          </p:cNvSpPr>
          <p:nvPr>
            <p:ph idx="1"/>
          </p:nvPr>
        </p:nvSpPr>
        <p:spPr/>
        <p:txBody>
          <a:bodyPr/>
          <a:lstStyle/>
          <a:p>
            <a:r>
              <a:rPr lang="en-US" b="1" dirty="0" err="1" smtClean="0">
                <a:solidFill>
                  <a:srgbClr val="FF0000"/>
                </a:solidFill>
              </a:rPr>
              <a:t>Rez</a:t>
            </a:r>
            <a:r>
              <a:rPr lang="en-US" b="1" dirty="0" smtClean="0">
                <a:solidFill>
                  <a:srgbClr val="FF0000"/>
                </a:solidFill>
              </a:rPr>
              <a:t> : </a:t>
            </a:r>
            <a:r>
              <a:rPr lang="en-US" dirty="0" smtClean="0"/>
              <a:t>&gt;60% of American Indian and Alaska Native  Clusters off Reservation</a:t>
            </a:r>
          </a:p>
          <a:p>
            <a:r>
              <a:rPr lang="en-US" b="1" dirty="0" smtClean="0">
                <a:solidFill>
                  <a:srgbClr val="FF0000"/>
                </a:solidFill>
              </a:rPr>
              <a:t>Hoods: </a:t>
            </a:r>
            <a:r>
              <a:rPr lang="en-US" dirty="0" smtClean="0"/>
              <a:t>African Americans</a:t>
            </a:r>
          </a:p>
          <a:p>
            <a:r>
              <a:rPr lang="en-US" b="1" dirty="0" smtClean="0">
                <a:solidFill>
                  <a:srgbClr val="FF0000"/>
                </a:solidFill>
              </a:rPr>
              <a:t>Towns: </a:t>
            </a:r>
            <a:r>
              <a:rPr lang="en-US" dirty="0" smtClean="0"/>
              <a:t>Asian Americans</a:t>
            </a:r>
          </a:p>
          <a:p>
            <a:r>
              <a:rPr lang="en-US" b="1" dirty="0" smtClean="0">
                <a:solidFill>
                  <a:srgbClr val="FF0000"/>
                </a:solidFill>
              </a:rPr>
              <a:t>Barrios:</a:t>
            </a:r>
            <a:r>
              <a:rPr lang="en-US" dirty="0" smtClean="0"/>
              <a:t>	Latino Populations</a:t>
            </a:r>
          </a:p>
          <a:p>
            <a:r>
              <a:rPr lang="en-US" b="1" dirty="0" smtClean="0">
                <a:solidFill>
                  <a:srgbClr val="FF0000"/>
                </a:solidFill>
              </a:rPr>
              <a:t>Villages: </a:t>
            </a:r>
            <a:r>
              <a:rPr lang="en-US" dirty="0" smtClean="0"/>
              <a:t>White clusters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fontAlgn="base">
              <a:spcBef>
                <a:spcPct val="0"/>
              </a:spcBef>
              <a:spcAft>
                <a:spcPct val="0"/>
              </a:spcAft>
              <a:buNone/>
              <a:tabLst>
                <a:tab pos="3159125" algn="l"/>
              </a:tabLst>
            </a:pPr>
            <a:r>
              <a:rPr lang="en-US" altLang="ja-JP" b="1" dirty="0" smtClean="0">
                <a:latin typeface="Palatino Linotype" pitchFamily="18" charset="0"/>
                <a:ea typeface="MS Mincho" pitchFamily="49" charset="-128"/>
                <a:cs typeface="Times New Roman" pitchFamily="18" charset="0"/>
              </a:rPr>
              <a:t>Caregiver Ratio Index</a:t>
            </a:r>
          </a:p>
          <a:p>
            <a:pPr marL="0" lvl="0" indent="0" fontAlgn="base">
              <a:spcBef>
                <a:spcPct val="0"/>
              </a:spcBef>
              <a:spcAft>
                <a:spcPct val="0"/>
              </a:spcAft>
              <a:buNone/>
              <a:tabLst>
                <a:tab pos="3159125" algn="l"/>
              </a:tabLst>
            </a:pPr>
            <a:r>
              <a:rPr lang="en-US" altLang="ja-JP" dirty="0" smtClean="0">
                <a:latin typeface="Palatino Linotype" pitchFamily="18" charset="0"/>
                <a:ea typeface="MS Mincho" pitchFamily="49" charset="-128"/>
                <a:cs typeface="Times New Roman" pitchFamily="18" charset="0"/>
              </a:rPr>
              <a:t>One was to create an estimate of the number of frail elders—a factor determining the level of care needed.  The second variable—the number of potential caregivers—partially defines the level of resources available to meet caregiving needs (Garrett, </a:t>
            </a:r>
            <a:r>
              <a:rPr lang="en-US" altLang="ja-JP" dirty="0" err="1" smtClean="0">
                <a:latin typeface="Palatino Linotype" pitchFamily="18" charset="0"/>
                <a:ea typeface="MS Mincho" pitchFamily="49" charset="-128"/>
                <a:cs typeface="Times New Roman" pitchFamily="18" charset="0"/>
              </a:rPr>
              <a:t>Baldridge</a:t>
            </a:r>
            <a:r>
              <a:rPr lang="en-US" altLang="ja-JP" dirty="0" smtClean="0">
                <a:latin typeface="Palatino Linotype" pitchFamily="18" charset="0"/>
                <a:ea typeface="MS Mincho" pitchFamily="49" charset="-128"/>
                <a:cs typeface="Times New Roman" pitchFamily="18" charset="0"/>
              </a:rPr>
              <a:t>, Benson et al; 2008). </a:t>
            </a:r>
            <a:endParaRPr lang="en-US" altLang="ja-JP" dirty="0" smtClean="0">
              <a:latin typeface="Arial" pitchFamily="34" charset="0"/>
            </a:endParaRPr>
          </a:p>
          <a:p>
            <a:endParaRPr lang="en-US" dirty="0"/>
          </a:p>
        </p:txBody>
      </p:sp>
      <p:sp>
        <p:nvSpPr>
          <p:cNvPr id="4" name="Title 1"/>
          <p:cNvSpPr>
            <a:spLocks noGrp="1"/>
          </p:cNvSpPr>
          <p:nvPr>
            <p:ph type="title"/>
          </p:nvPr>
        </p:nvSpPr>
        <p:spPr/>
        <p:txBody>
          <a:bodyPr/>
          <a:lstStyle/>
          <a:p>
            <a:r>
              <a:rPr lang="en-US" sz="5400" b="1" dirty="0" smtClean="0">
                <a:solidFill>
                  <a:srgbClr val="FF0000"/>
                </a:solidFill>
              </a:rPr>
              <a:t>Vulnerability</a:t>
            </a:r>
            <a:endParaRPr lang="en-US" b="1"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mj-lt"/>
                <a:ea typeface="+mj-ea"/>
                <a:cs typeface="+mj-cs"/>
              </a:rPr>
              <a:t>Vulnerability</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kumimoji="0" lang="en-US" altLang="ja-JP" sz="3200" b="1" i="0" u="none" strike="noStrike" kern="1200" cap="none" spc="0" normalizeH="0" baseline="0" noProof="0" dirty="0" smtClean="0">
                <a:ln>
                  <a:noFill/>
                </a:ln>
                <a:solidFill>
                  <a:schemeClr val="tx1"/>
                </a:solidFill>
                <a:effectLst/>
                <a:uLnTx/>
                <a:uFillTx/>
                <a:latin typeface="Palatino Linotype" pitchFamily="18" charset="0"/>
                <a:ea typeface="MS Mincho" pitchFamily="49" charset="-128"/>
                <a:cs typeface="Times New Roman" pitchFamily="18" charset="0"/>
              </a:rPr>
              <a:t>Nursing Homes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lang="en-US" altLang="ja-JP" sz="3200" b="1" dirty="0" smtClean="0">
                <a:latin typeface="Palatino Linotype" pitchFamily="18" charset="0"/>
                <a:ea typeface="MS Mincho" pitchFamily="49" charset="-128"/>
                <a:cs typeface="Times New Roman" pitchFamily="18" charset="0"/>
              </a:rPr>
              <a:t>Transportation issues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lang="en-US" altLang="ja-JP" sz="3200" b="1" dirty="0" smtClean="0">
                <a:latin typeface="Palatino Linotype" pitchFamily="18" charset="0"/>
                <a:ea typeface="MS Mincho" pitchFamily="49" charset="-128"/>
                <a:cs typeface="Times New Roman" pitchFamily="18" charset="0"/>
              </a:rPr>
              <a:t>Multi generational households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lang="en-US" altLang="ja-JP" sz="3200" b="1" dirty="0" smtClean="0">
                <a:latin typeface="Palatino Linotype" pitchFamily="18" charset="0"/>
                <a:ea typeface="MS Mincho" pitchFamily="49" charset="-128"/>
                <a:cs typeface="Times New Roman" pitchFamily="18" charset="0"/>
              </a:rPr>
              <a:t>Disability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lang="en-US" altLang="ja-JP" sz="3200" b="1" dirty="0" smtClean="0">
                <a:latin typeface="Palatino Linotype" pitchFamily="18" charset="0"/>
                <a:ea typeface="MS Mincho" pitchFamily="49" charset="-128"/>
                <a:cs typeface="Times New Roman" pitchFamily="18" charset="0"/>
              </a:rPr>
              <a:t>Incarceration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r>
              <a:rPr lang="en-US" altLang="ja-JP" sz="3200" b="1" dirty="0" smtClean="0">
                <a:latin typeface="Palatino Linotype" pitchFamily="18" charset="0"/>
                <a:ea typeface="MS Mincho" pitchFamily="49" charset="-128"/>
                <a:cs typeface="Times New Roman" pitchFamily="18" charset="0"/>
              </a:rPr>
              <a:t>Group Quarters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endParaRPr lang="en-US" altLang="ja-JP" sz="3200" b="1" dirty="0" smtClean="0">
              <a:latin typeface="Palatino Linotype" pitchFamily="18"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endParaRPr lang="en-US" altLang="ja-JP" sz="3200" b="1" dirty="0" smtClean="0">
              <a:latin typeface="Palatino Linotype" pitchFamily="18"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159125" algn="l"/>
              </a:tabLst>
              <a:defRPr/>
            </a:pPr>
            <a:endParaRPr kumimoji="0" lang="en-US" altLang="ja-JP" sz="3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6522"/>
          <a:stretch>
            <a:fillRect/>
          </a:stretch>
        </p:blipFill>
        <p:spPr bwMode="auto">
          <a:xfrm>
            <a:off x="-106325" y="1371600"/>
            <a:ext cx="9250325" cy="5486400"/>
          </a:xfrm>
          <a:prstGeom prst="rect">
            <a:avLst/>
          </a:prstGeom>
          <a:solidFill>
            <a:schemeClr val="bg1"/>
          </a:solidFill>
          <a:ln w="9525">
            <a:noFill/>
            <a:miter lim="800000"/>
            <a:headEnd/>
            <a:tailEnd/>
          </a:ln>
        </p:spPr>
      </p:pic>
      <p:sp>
        <p:nvSpPr>
          <p:cNvPr id="5" name="Rectangle 4"/>
          <p:cNvSpPr/>
          <p:nvPr/>
        </p:nvSpPr>
        <p:spPr>
          <a:xfrm>
            <a:off x="5715000" y="6553200"/>
            <a:ext cx="365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a:off x="3048000" y="3886200"/>
            <a:ext cx="2438400" cy="14478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6200000" flipH="1">
            <a:off x="5143500" y="4000500"/>
            <a:ext cx="1143000" cy="4572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a:off x="6057900" y="3924300"/>
            <a:ext cx="1981200" cy="8382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228600"/>
            <a:ext cx="5791200" cy="1600438"/>
          </a:xfrm>
          <a:prstGeom prst="rect">
            <a:avLst/>
          </a:prstGeom>
          <a:noFill/>
        </p:spPr>
        <p:txBody>
          <a:bodyPr wrap="square" rtlCol="0">
            <a:spAutoFit/>
          </a:bodyPr>
          <a:lstStyle/>
          <a:p>
            <a:pPr algn="ctr"/>
            <a:r>
              <a:rPr lang="en-US" sz="5400" b="1" dirty="0" smtClean="0">
                <a:solidFill>
                  <a:srgbClr val="FF0000"/>
                </a:solidFill>
              </a:rPr>
              <a:t>Migration</a:t>
            </a:r>
            <a:r>
              <a:rPr lang="en-US" sz="5400" b="1" dirty="0" smtClean="0"/>
              <a:t> </a:t>
            </a:r>
          </a:p>
          <a:p>
            <a:pPr algn="ctr"/>
            <a:r>
              <a:rPr lang="en-US" sz="4400" dirty="0" smtClean="0"/>
              <a:t>US Black 1995-2000</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Demographic changes</a:t>
            </a:r>
            <a:endParaRPr lang="en-US" dirty="0"/>
          </a:p>
        </p:txBody>
      </p:sp>
      <p:sp>
        <p:nvSpPr>
          <p:cNvPr id="3" name="Content Placeholder 2"/>
          <p:cNvSpPr>
            <a:spLocks noGrp="1"/>
          </p:cNvSpPr>
          <p:nvPr>
            <p:ph idx="1"/>
          </p:nvPr>
        </p:nvSpPr>
        <p:spPr>
          <a:xfrm>
            <a:off x="457200" y="1600201"/>
            <a:ext cx="8229600" cy="838200"/>
          </a:xfrm>
        </p:spPr>
        <p:txBody>
          <a:bodyPr>
            <a:normAutofit/>
          </a:bodyPr>
          <a:lstStyle/>
          <a:p>
            <a:r>
              <a:rPr lang="en-US" dirty="0" smtClean="0"/>
              <a:t>We have met the future.  It is here.  It is us.</a:t>
            </a:r>
            <a:endParaRPr lang="en-US" dirty="0"/>
          </a:p>
        </p:txBody>
      </p:sp>
      <p:pic>
        <p:nvPicPr>
          <p:cNvPr id="1026" name="Picture 2" descr="C:\Users\Dave\AppData\Local\Microsoft\Windows\Temporary Internet Files\Content.IE5\OMC37QHU\MC900448544[1].jpg"/>
          <p:cNvPicPr>
            <a:picLocks noChangeAspect="1" noChangeArrowheads="1"/>
          </p:cNvPicPr>
          <p:nvPr/>
        </p:nvPicPr>
        <p:blipFill>
          <a:blip r:embed="rId2" cstate="print"/>
          <a:srcRect/>
          <a:stretch>
            <a:fillRect/>
          </a:stretch>
        </p:blipFill>
        <p:spPr bwMode="auto">
          <a:xfrm>
            <a:off x="3276600" y="2819401"/>
            <a:ext cx="2287114"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6522"/>
          <a:stretch>
            <a:fillRect/>
          </a:stretch>
        </p:blipFill>
        <p:spPr bwMode="auto">
          <a:xfrm>
            <a:off x="-106325" y="1371600"/>
            <a:ext cx="9250325" cy="5486400"/>
          </a:xfrm>
          <a:prstGeom prst="rect">
            <a:avLst/>
          </a:prstGeom>
          <a:solidFill>
            <a:schemeClr val="bg1"/>
          </a:solidFill>
          <a:ln w="9525">
            <a:noFill/>
            <a:miter lim="800000"/>
            <a:headEnd/>
            <a:tailEnd/>
          </a:ln>
        </p:spPr>
      </p:pic>
      <p:sp>
        <p:nvSpPr>
          <p:cNvPr id="5" name="Rectangle 4"/>
          <p:cNvSpPr/>
          <p:nvPr/>
        </p:nvSpPr>
        <p:spPr>
          <a:xfrm>
            <a:off x="5715000" y="6553200"/>
            <a:ext cx="365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a:off x="3048000" y="3886200"/>
            <a:ext cx="2362200" cy="12954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3276600" y="3352800"/>
            <a:ext cx="990600" cy="2286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flipV="1">
            <a:off x="6248400" y="3352800"/>
            <a:ext cx="1219200" cy="3048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6515100" y="3924300"/>
            <a:ext cx="1143000" cy="6096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0"/>
            <a:ext cx="5791200" cy="1600438"/>
          </a:xfrm>
          <a:prstGeom prst="rect">
            <a:avLst/>
          </a:prstGeom>
          <a:noFill/>
        </p:spPr>
        <p:txBody>
          <a:bodyPr wrap="square" rtlCol="0">
            <a:spAutoFit/>
          </a:bodyPr>
          <a:lstStyle/>
          <a:p>
            <a:pPr algn="ctr"/>
            <a:r>
              <a:rPr lang="en-US" sz="5400" b="1" dirty="0" smtClean="0">
                <a:solidFill>
                  <a:srgbClr val="FF0000"/>
                </a:solidFill>
              </a:rPr>
              <a:t>Migration</a:t>
            </a:r>
            <a:r>
              <a:rPr lang="en-US" sz="5400" b="1" dirty="0" smtClean="0"/>
              <a:t> </a:t>
            </a:r>
          </a:p>
          <a:p>
            <a:pPr algn="ctr"/>
            <a:r>
              <a:rPr lang="en-US" sz="4400" dirty="0" smtClean="0"/>
              <a:t>US Latino 1995-2000</a:t>
            </a:r>
            <a:endParaRPr lang="en-US" sz="4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6522"/>
          <a:stretch>
            <a:fillRect/>
          </a:stretch>
        </p:blipFill>
        <p:spPr bwMode="auto">
          <a:xfrm>
            <a:off x="-106325" y="1371600"/>
            <a:ext cx="9250325" cy="5486400"/>
          </a:xfrm>
          <a:prstGeom prst="rect">
            <a:avLst/>
          </a:prstGeom>
          <a:solidFill>
            <a:schemeClr val="bg1"/>
          </a:solidFill>
          <a:ln w="9525">
            <a:noFill/>
            <a:miter lim="800000"/>
            <a:headEnd/>
            <a:tailEnd/>
          </a:ln>
        </p:spPr>
      </p:pic>
      <p:sp>
        <p:nvSpPr>
          <p:cNvPr id="5" name="Rectangle 4"/>
          <p:cNvSpPr/>
          <p:nvPr/>
        </p:nvSpPr>
        <p:spPr>
          <a:xfrm>
            <a:off x="5715000" y="6553200"/>
            <a:ext cx="365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H="1">
            <a:off x="4686300" y="4457700"/>
            <a:ext cx="1066800" cy="3810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6515100" y="3924300"/>
            <a:ext cx="1143000" cy="6096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228600"/>
            <a:ext cx="5791200" cy="1600438"/>
          </a:xfrm>
          <a:prstGeom prst="rect">
            <a:avLst/>
          </a:prstGeom>
          <a:noFill/>
        </p:spPr>
        <p:txBody>
          <a:bodyPr wrap="square" rtlCol="0">
            <a:spAutoFit/>
          </a:bodyPr>
          <a:lstStyle/>
          <a:p>
            <a:pPr algn="ctr"/>
            <a:r>
              <a:rPr lang="en-US" sz="5400" b="1" dirty="0" smtClean="0">
                <a:solidFill>
                  <a:srgbClr val="FF0000"/>
                </a:solidFill>
              </a:rPr>
              <a:t>Migration</a:t>
            </a:r>
            <a:r>
              <a:rPr lang="en-US" sz="5400" b="1" dirty="0" smtClean="0"/>
              <a:t> </a:t>
            </a:r>
          </a:p>
          <a:p>
            <a:pPr algn="ctr"/>
            <a:r>
              <a:rPr lang="en-US" sz="4400" dirty="0" smtClean="0"/>
              <a:t>US Asian 1995-2000</a:t>
            </a:r>
            <a:endParaRPr lang="en-US" sz="4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6522"/>
          <a:stretch>
            <a:fillRect/>
          </a:stretch>
        </p:blipFill>
        <p:spPr bwMode="auto">
          <a:xfrm>
            <a:off x="-106325" y="1371600"/>
            <a:ext cx="9250325" cy="5486400"/>
          </a:xfrm>
          <a:prstGeom prst="rect">
            <a:avLst/>
          </a:prstGeom>
          <a:solidFill>
            <a:schemeClr val="bg1"/>
          </a:solidFill>
          <a:ln w="9525">
            <a:noFill/>
            <a:miter lim="800000"/>
            <a:headEnd/>
            <a:tailEnd/>
          </a:ln>
        </p:spPr>
      </p:pic>
      <p:sp>
        <p:nvSpPr>
          <p:cNvPr id="5" name="Rectangle 4"/>
          <p:cNvSpPr/>
          <p:nvPr/>
        </p:nvSpPr>
        <p:spPr>
          <a:xfrm>
            <a:off x="5715000" y="6553200"/>
            <a:ext cx="3657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V="1">
            <a:off x="2590800" y="4114800"/>
            <a:ext cx="914400" cy="3048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flipV="1">
            <a:off x="4572000" y="5257800"/>
            <a:ext cx="914400" cy="76200"/>
          </a:xfrm>
          <a:prstGeom prst="curvedConnector3">
            <a:avLst>
              <a:gd name="adj1" fmla="val 50000"/>
            </a:avLst>
          </a:prstGeom>
          <a:ln w="50800"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1295400" y="3733800"/>
            <a:ext cx="1676400" cy="1371600"/>
          </a:xfrm>
          <a:prstGeom prst="curvedConnector3">
            <a:avLst>
              <a:gd name="adj1" fmla="val 50000"/>
            </a:avLst>
          </a:prstGeom>
          <a:ln w="117475"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flipH="1" flipV="1">
            <a:off x="3962400" y="4419600"/>
            <a:ext cx="914400" cy="304800"/>
          </a:xfrm>
          <a:prstGeom prst="curvedConnector3">
            <a:avLst>
              <a:gd name="adj1" fmla="val 50000"/>
            </a:avLst>
          </a:prstGeom>
          <a:ln w="50800" cap="sq">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0200" y="228600"/>
            <a:ext cx="5791200" cy="1600438"/>
          </a:xfrm>
          <a:prstGeom prst="rect">
            <a:avLst/>
          </a:prstGeom>
          <a:noFill/>
        </p:spPr>
        <p:txBody>
          <a:bodyPr wrap="square" rtlCol="0">
            <a:spAutoFit/>
          </a:bodyPr>
          <a:lstStyle/>
          <a:p>
            <a:pPr algn="ctr"/>
            <a:r>
              <a:rPr lang="en-US" sz="5400" b="1" dirty="0" smtClean="0">
                <a:solidFill>
                  <a:srgbClr val="FF0000"/>
                </a:solidFill>
              </a:rPr>
              <a:t>Migration</a:t>
            </a:r>
            <a:r>
              <a:rPr lang="en-US" sz="5400" b="1" dirty="0" smtClean="0"/>
              <a:t> </a:t>
            </a:r>
          </a:p>
          <a:p>
            <a:pPr algn="ctr"/>
            <a:r>
              <a:rPr lang="en-US" sz="4400" dirty="0" smtClean="0"/>
              <a:t>AI/AN 1995-2000</a:t>
            </a:r>
            <a:endParaRPr lang="en-US" sz="4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MyFiles\GERO DEP\Atlas\Images\morbir.jpg"/>
          <p:cNvPicPr>
            <a:picLocks noChangeAspect="1" noChangeArrowheads="1"/>
          </p:cNvPicPr>
          <p:nvPr/>
        </p:nvPicPr>
        <p:blipFill>
          <a:blip r:embed="rId2" cstate="print"/>
          <a:srcRect/>
          <a:stretch>
            <a:fillRect/>
          </a:stretch>
        </p:blipFill>
        <p:spPr bwMode="auto">
          <a:xfrm>
            <a:off x="0" y="-1"/>
            <a:ext cx="9144000" cy="7115175"/>
          </a:xfrm>
          <a:prstGeom prst="rect">
            <a:avLst/>
          </a:prstGeom>
          <a:noFill/>
        </p:spPr>
      </p:pic>
      <p:sp>
        <p:nvSpPr>
          <p:cNvPr id="5" name="Rectangle 4"/>
          <p:cNvSpPr/>
          <p:nvPr/>
        </p:nvSpPr>
        <p:spPr>
          <a:xfrm>
            <a:off x="685800" y="762000"/>
            <a:ext cx="257989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DRAFT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urved Down Arrow 6"/>
          <p:cNvSpPr/>
          <p:nvPr/>
        </p:nvSpPr>
        <p:spPr>
          <a:xfrm>
            <a:off x="5791200" y="1524000"/>
            <a:ext cx="1981200" cy="609600"/>
          </a:xfrm>
          <a:prstGeom prst="curved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flipH="1">
            <a:off x="2438400" y="1676400"/>
            <a:ext cx="3505200" cy="1981200"/>
          </a:xfrm>
          <a:prstGeom prst="curved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Thank You</a:t>
            </a:r>
            <a:br>
              <a:rPr lang="en-US" b="1" dirty="0" smtClean="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Dave </a:t>
            </a:r>
            <a:r>
              <a:rPr lang="en-US" dirty="0" err="1" smtClean="0"/>
              <a:t>Baldridge</a:t>
            </a:r>
            <a:endParaRPr lang="en-US" dirty="0" smtClean="0"/>
          </a:p>
          <a:p>
            <a:pPr lvl="1"/>
            <a:r>
              <a:rPr lang="en-US" dirty="0" smtClean="0"/>
              <a:t>Tel: 505 239 4793</a:t>
            </a:r>
          </a:p>
          <a:p>
            <a:pPr lvl="1"/>
            <a:r>
              <a:rPr lang="en-US" dirty="0" smtClean="0"/>
              <a:t>Email: </a:t>
            </a:r>
            <a:r>
              <a:rPr lang="en-US" dirty="0" smtClean="0">
                <a:hlinkClick r:id="rId2"/>
              </a:rPr>
              <a:t>dave@nipcinfo.com</a:t>
            </a:r>
            <a:r>
              <a:rPr lang="en-US" dirty="0" smtClean="0"/>
              <a:t> </a:t>
            </a:r>
          </a:p>
          <a:p>
            <a:pPr lvl="1">
              <a:buNone/>
            </a:pPr>
            <a:endParaRPr lang="en-US" dirty="0" smtClean="0"/>
          </a:p>
          <a:p>
            <a:r>
              <a:rPr lang="en-US" dirty="0" smtClean="0"/>
              <a:t>Mario Garrett</a:t>
            </a:r>
          </a:p>
          <a:p>
            <a:pPr lvl="1"/>
            <a:r>
              <a:rPr lang="en-US" dirty="0" smtClean="0"/>
              <a:t>Tel: 619 992 5317</a:t>
            </a:r>
          </a:p>
          <a:p>
            <a:pPr lvl="1"/>
            <a:r>
              <a:rPr lang="en-US" dirty="0" smtClean="0"/>
              <a:t>Email: </a:t>
            </a:r>
            <a:r>
              <a:rPr lang="en-US" dirty="0" smtClean="0">
                <a:hlinkClick r:id="rId3"/>
              </a:rPr>
              <a:t>mariusgarrett@yahoo.com</a:t>
            </a:r>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As a cohort . . .</a:t>
            </a:r>
            <a:endParaRPr lang="en-US" dirty="0"/>
          </a:p>
        </p:txBody>
      </p:sp>
      <p:sp>
        <p:nvSpPr>
          <p:cNvPr id="3" name="Content Placeholder 2"/>
          <p:cNvSpPr>
            <a:spLocks noGrp="1"/>
          </p:cNvSpPr>
          <p:nvPr>
            <p:ph idx="1"/>
          </p:nvPr>
        </p:nvSpPr>
        <p:spPr>
          <a:xfrm>
            <a:off x="381000" y="1905000"/>
            <a:ext cx="4724400" cy="762000"/>
          </a:xfrm>
        </p:spPr>
        <p:txBody>
          <a:bodyPr>
            <a:noAutofit/>
          </a:bodyPr>
          <a:lstStyle/>
          <a:p>
            <a:r>
              <a:rPr lang="en-US" sz="3600" dirty="0" smtClean="0"/>
              <a:t>We are more . . .</a:t>
            </a:r>
            <a:endParaRPr lang="en-US" sz="3600" dirty="0"/>
          </a:p>
        </p:txBody>
      </p:sp>
      <p:sp>
        <p:nvSpPr>
          <p:cNvPr id="6" name="TextBox 5"/>
          <p:cNvSpPr txBox="1"/>
          <p:nvPr/>
        </p:nvSpPr>
        <p:spPr>
          <a:xfrm flipH="1">
            <a:off x="5486400" y="457200"/>
            <a:ext cx="1325881" cy="369332"/>
          </a:xfrm>
          <a:prstGeom prst="rect">
            <a:avLst/>
          </a:prstGeom>
          <a:noFill/>
        </p:spPr>
        <p:txBody>
          <a:bodyPr wrap="square" rtlCol="0">
            <a:spAutoFit/>
          </a:bodyPr>
          <a:lstStyle/>
          <a:p>
            <a:r>
              <a:rPr lang="en-US" dirty="0" smtClean="0"/>
              <a:t>Educated</a:t>
            </a:r>
            <a:endParaRPr lang="en-US" dirty="0"/>
          </a:p>
        </p:txBody>
      </p:sp>
      <p:sp>
        <p:nvSpPr>
          <p:cNvPr id="7" name="TextBox 6"/>
          <p:cNvSpPr txBox="1"/>
          <p:nvPr/>
        </p:nvSpPr>
        <p:spPr>
          <a:xfrm>
            <a:off x="457200" y="4038600"/>
            <a:ext cx="1467068" cy="369332"/>
          </a:xfrm>
          <a:prstGeom prst="rect">
            <a:avLst/>
          </a:prstGeom>
          <a:noFill/>
        </p:spPr>
        <p:txBody>
          <a:bodyPr wrap="none" rtlCol="0">
            <a:spAutoFit/>
          </a:bodyPr>
          <a:lstStyle/>
          <a:p>
            <a:r>
              <a:rPr lang="en-US" dirty="0" smtClean="0"/>
              <a:t>Acculturated</a:t>
            </a:r>
            <a:endParaRPr lang="en-US" dirty="0"/>
          </a:p>
        </p:txBody>
      </p:sp>
      <p:pic>
        <p:nvPicPr>
          <p:cNvPr id="2051" name="Picture 3" descr="C:\Users\Dave\AppData\Local\Microsoft\Windows\Temporary Internet Files\Content.IE5\PC52I0ZD\MC900156461[1].wmf"/>
          <p:cNvPicPr>
            <a:picLocks noChangeAspect="1" noChangeArrowheads="1"/>
          </p:cNvPicPr>
          <p:nvPr/>
        </p:nvPicPr>
        <p:blipFill>
          <a:blip r:embed="rId2" cstate="print"/>
          <a:srcRect/>
          <a:stretch>
            <a:fillRect/>
          </a:stretch>
        </p:blipFill>
        <p:spPr bwMode="auto">
          <a:xfrm>
            <a:off x="381000" y="4572000"/>
            <a:ext cx="1834286" cy="1645920"/>
          </a:xfrm>
          <a:prstGeom prst="rect">
            <a:avLst/>
          </a:prstGeom>
          <a:noFill/>
        </p:spPr>
      </p:pic>
      <p:pic>
        <p:nvPicPr>
          <p:cNvPr id="2055" name="Picture 7" descr="C:\Users\Dave\AppData\Local\Microsoft\Windows\Temporary Internet Files\Content.IE5\WSRHYN40\MC900447111[1].jpg"/>
          <p:cNvPicPr>
            <a:picLocks noChangeAspect="1" noChangeArrowheads="1"/>
          </p:cNvPicPr>
          <p:nvPr/>
        </p:nvPicPr>
        <p:blipFill>
          <a:blip r:embed="rId3" cstate="print"/>
          <a:srcRect/>
          <a:stretch>
            <a:fillRect/>
          </a:stretch>
        </p:blipFill>
        <p:spPr bwMode="auto">
          <a:xfrm>
            <a:off x="6858000" y="4572000"/>
            <a:ext cx="1145143" cy="1600200"/>
          </a:xfrm>
          <a:prstGeom prst="rect">
            <a:avLst/>
          </a:prstGeom>
          <a:noFill/>
        </p:spPr>
      </p:pic>
      <p:sp>
        <p:nvSpPr>
          <p:cNvPr id="14" name="TextBox 13"/>
          <p:cNvSpPr txBox="1"/>
          <p:nvPr/>
        </p:nvSpPr>
        <p:spPr>
          <a:xfrm>
            <a:off x="7086600" y="3886200"/>
            <a:ext cx="787395" cy="369332"/>
          </a:xfrm>
          <a:prstGeom prst="rect">
            <a:avLst/>
          </a:prstGeom>
          <a:noFill/>
        </p:spPr>
        <p:txBody>
          <a:bodyPr wrap="none" rtlCol="0">
            <a:spAutoFit/>
          </a:bodyPr>
          <a:lstStyle/>
          <a:p>
            <a:r>
              <a:rPr lang="en-US" dirty="0" smtClean="0"/>
              <a:t>Wired</a:t>
            </a:r>
            <a:endParaRPr lang="en-US" dirty="0"/>
          </a:p>
        </p:txBody>
      </p:sp>
      <p:sp>
        <p:nvSpPr>
          <p:cNvPr id="15" name="TextBox 14"/>
          <p:cNvSpPr txBox="1"/>
          <p:nvPr/>
        </p:nvSpPr>
        <p:spPr>
          <a:xfrm>
            <a:off x="3581400" y="3200400"/>
            <a:ext cx="1620957" cy="369332"/>
          </a:xfrm>
          <a:prstGeom prst="rect">
            <a:avLst/>
          </a:prstGeom>
          <a:noFill/>
        </p:spPr>
        <p:txBody>
          <a:bodyPr wrap="none" rtlCol="0">
            <a:spAutoFit/>
          </a:bodyPr>
          <a:lstStyle/>
          <a:p>
            <a:r>
              <a:rPr lang="en-US" dirty="0" smtClean="0"/>
              <a:t>Computerized</a:t>
            </a:r>
            <a:endParaRPr lang="en-US" dirty="0"/>
          </a:p>
        </p:txBody>
      </p:sp>
      <p:pic>
        <p:nvPicPr>
          <p:cNvPr id="16" name="Picture 4"/>
          <p:cNvPicPr>
            <a:picLocks noChangeAspect="1" noChangeArrowheads="1"/>
          </p:cNvPicPr>
          <p:nvPr/>
        </p:nvPicPr>
        <p:blipFill>
          <a:blip r:embed="rId4" cstate="print"/>
          <a:srcRect/>
          <a:stretch>
            <a:fillRect/>
          </a:stretch>
        </p:blipFill>
        <p:spPr bwMode="auto">
          <a:xfrm>
            <a:off x="4191000" y="3733800"/>
            <a:ext cx="1828800" cy="1336848"/>
          </a:xfrm>
          <a:prstGeom prst="rect">
            <a:avLst/>
          </a:prstGeom>
          <a:noFill/>
          <a:ln w="12700">
            <a:noFill/>
            <a:miter lim="800000"/>
            <a:headEnd type="none" w="sm" len="sm"/>
            <a:tailEnd type="none" w="sm" len="sm"/>
          </a:ln>
          <a:effectLst/>
        </p:spPr>
      </p:pic>
      <p:pic>
        <p:nvPicPr>
          <p:cNvPr id="27650" name="Picture 2" descr="C:\Users\Dave\AppData\Local\Microsoft\Windows\Temporary Internet Files\Content.IE5\PC52I0ZD\MC900054708[1].wmf"/>
          <p:cNvPicPr>
            <a:picLocks noChangeAspect="1" noChangeArrowheads="1"/>
          </p:cNvPicPr>
          <p:nvPr/>
        </p:nvPicPr>
        <p:blipFill>
          <a:blip r:embed="rId5" cstate="print"/>
          <a:srcRect/>
          <a:stretch>
            <a:fillRect/>
          </a:stretch>
        </p:blipFill>
        <p:spPr bwMode="auto">
          <a:xfrm>
            <a:off x="6019800" y="1066800"/>
            <a:ext cx="1609344" cy="1553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dissolv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dissolve">
                                      <p:cBhvr>
                                        <p:cTn id="26" dur="5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animEffect transition="in" filter="dissolve">
                                      <p:cBhvr>
                                        <p:cTn id="31" dur="500"/>
                                        <p:tgtEl>
                                          <p:spTgt spid="205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Researchers have . . .</a:t>
            </a:r>
            <a:endParaRPr lang="en-US" dirty="0"/>
          </a:p>
        </p:txBody>
      </p:sp>
      <p:sp>
        <p:nvSpPr>
          <p:cNvPr id="3" name="Content Placeholder 2"/>
          <p:cNvSpPr>
            <a:spLocks noGrp="1"/>
          </p:cNvSpPr>
          <p:nvPr>
            <p:ph idx="1"/>
          </p:nvPr>
        </p:nvSpPr>
        <p:spPr>
          <a:xfrm>
            <a:off x="457200" y="2819400"/>
            <a:ext cx="7467600" cy="1676399"/>
          </a:xfrm>
        </p:spPr>
        <p:txBody>
          <a:bodyPr/>
          <a:lstStyle/>
          <a:p>
            <a:r>
              <a:rPr lang="en-US" sz="2400" dirty="0" smtClean="0"/>
              <a:t>Proposed a nursing model “built on a foundation of the ancient and venerable Native culture . . . (and) values presently utilized by Native Americans.” </a:t>
            </a:r>
          </a:p>
          <a:p>
            <a:pPr lvl="8"/>
            <a:r>
              <a:rPr lang="en-US" dirty="0" smtClean="0"/>
              <a:t>-- Struthers (2003)</a:t>
            </a:r>
          </a:p>
        </p:txBody>
      </p:sp>
      <p:sp>
        <p:nvSpPr>
          <p:cNvPr id="5" name="TextBox 4"/>
          <p:cNvSpPr txBox="1"/>
          <p:nvPr/>
        </p:nvSpPr>
        <p:spPr>
          <a:xfrm>
            <a:off x="914400" y="4495800"/>
            <a:ext cx="7162800" cy="1415772"/>
          </a:xfrm>
          <a:prstGeom prst="rect">
            <a:avLst/>
          </a:prstGeom>
          <a:noFill/>
        </p:spPr>
        <p:txBody>
          <a:bodyPr wrap="square" rtlCol="0">
            <a:spAutoFit/>
          </a:bodyPr>
          <a:lstStyle/>
          <a:p>
            <a:r>
              <a:rPr lang="en-US" sz="2400" dirty="0" smtClean="0"/>
              <a:t>Found that “some tribes do not talk about terminal illness for fear that talking about (it) will cause it to happen.”					</a:t>
            </a:r>
          </a:p>
          <a:p>
            <a:r>
              <a:rPr lang="en-US" sz="1400" dirty="0" smtClean="0"/>
              <a:t>--Hepburn, 1995</a:t>
            </a:r>
            <a:endParaRPr lang="en-US" sz="2400" dirty="0"/>
          </a:p>
        </p:txBody>
      </p:sp>
      <p:pic>
        <p:nvPicPr>
          <p:cNvPr id="7" name="Picture 3" descr="C:\Users\Dave\AppData\Local\Microsoft\Windows\Temporary Internet Files\Content.IE5\1CMJ3D6J\MC900231783[1].wmf"/>
          <p:cNvPicPr>
            <a:picLocks noChangeAspect="1" noChangeArrowheads="1"/>
          </p:cNvPicPr>
          <p:nvPr/>
        </p:nvPicPr>
        <p:blipFill>
          <a:blip r:embed="rId2" cstate="print"/>
          <a:srcRect/>
          <a:stretch>
            <a:fillRect/>
          </a:stretch>
        </p:blipFill>
        <p:spPr bwMode="auto">
          <a:xfrm>
            <a:off x="6248400" y="533400"/>
            <a:ext cx="1681162" cy="1585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Researchers have . . .</a:t>
            </a:r>
            <a:endParaRPr lang="en-US" dirty="0"/>
          </a:p>
        </p:txBody>
      </p:sp>
      <p:sp>
        <p:nvSpPr>
          <p:cNvPr id="3" name="Content Placeholder 2"/>
          <p:cNvSpPr>
            <a:spLocks noGrp="1"/>
          </p:cNvSpPr>
          <p:nvPr>
            <p:ph idx="1"/>
          </p:nvPr>
        </p:nvSpPr>
        <p:spPr>
          <a:xfrm>
            <a:off x="457200" y="1752600"/>
            <a:ext cx="7467600" cy="1600200"/>
          </a:xfrm>
        </p:spPr>
        <p:txBody>
          <a:bodyPr>
            <a:normAutofit/>
          </a:bodyPr>
          <a:lstStyle/>
          <a:p>
            <a:r>
              <a:rPr lang="en-US" sz="2400" dirty="0" smtClean="0"/>
              <a:t>Observed “that Western biomedical and bioethical concepts and principles often conflicted with traditional Navajo values and ways of thinking.”</a:t>
            </a:r>
          </a:p>
        </p:txBody>
      </p:sp>
      <p:sp>
        <p:nvSpPr>
          <p:cNvPr id="4" name="TextBox 3"/>
          <p:cNvSpPr txBox="1"/>
          <p:nvPr/>
        </p:nvSpPr>
        <p:spPr>
          <a:xfrm>
            <a:off x="609600" y="3200400"/>
            <a:ext cx="7394973" cy="1938992"/>
          </a:xfrm>
          <a:prstGeom prst="rect">
            <a:avLst/>
          </a:prstGeom>
          <a:noFill/>
        </p:spPr>
        <p:txBody>
          <a:bodyPr wrap="none" rtlCol="0">
            <a:spAutoFit/>
          </a:bodyPr>
          <a:lstStyle/>
          <a:p>
            <a:r>
              <a:rPr lang="en-US" sz="2400" dirty="0" smtClean="0"/>
              <a:t>Found 86% of Navajo elders interviewed considered </a:t>
            </a:r>
          </a:p>
          <a:p>
            <a:r>
              <a:rPr lang="en-US" sz="2400" dirty="0" smtClean="0"/>
              <a:t>advance care planning “a dangerous violation </a:t>
            </a:r>
          </a:p>
          <a:p>
            <a:r>
              <a:rPr lang="en-US" sz="2400" dirty="0" smtClean="0"/>
              <a:t>of traditional Navajo values . . .</a:t>
            </a:r>
          </a:p>
          <a:p>
            <a:r>
              <a:rPr lang="en-US" sz="2400" dirty="0" smtClean="0"/>
              <a:t>			--</a:t>
            </a:r>
            <a:r>
              <a:rPr lang="en-US" sz="1600" dirty="0" smtClean="0"/>
              <a:t>Carrese and Rhodes, 1995</a:t>
            </a:r>
            <a:endParaRPr lang="en-US" sz="2400" dirty="0" smtClean="0"/>
          </a:p>
          <a:p>
            <a:r>
              <a:rPr lang="en-US" sz="2400" dirty="0" smtClean="0"/>
              <a:t>		 </a:t>
            </a:r>
            <a:endParaRPr lang="en-US" sz="2400" dirty="0"/>
          </a:p>
        </p:txBody>
      </p:sp>
      <p:pic>
        <p:nvPicPr>
          <p:cNvPr id="5" name="Picture 1" descr="C:\Users\Dave\AppData\Local\Microsoft\Windows\Temporary Internet Files\Content.IE5\WSRHYN40\MC900434750[1].png"/>
          <p:cNvPicPr>
            <a:picLocks noChangeAspect="1" noChangeArrowheads="1"/>
          </p:cNvPicPr>
          <p:nvPr/>
        </p:nvPicPr>
        <p:blipFill>
          <a:blip r:embed="rId2" cstate="print"/>
          <a:srcRect/>
          <a:stretch>
            <a:fillRect/>
          </a:stretch>
        </p:blipFill>
        <p:spPr bwMode="auto">
          <a:xfrm>
            <a:off x="6324600" y="4267200"/>
            <a:ext cx="2285714" cy="228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plus(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1444</Words>
  <Application>Microsoft Office PowerPoint</Application>
  <PresentationFormat>On-screen Show (4:3)</PresentationFormat>
  <Paragraphs>352</Paragraphs>
  <Slides>64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Office Theme</vt:lpstr>
      <vt:lpstr>Clip</vt:lpstr>
      <vt:lpstr>Photo Editor Photo</vt:lpstr>
      <vt:lpstr>OLDER AMERICANS MONTH </vt:lpstr>
      <vt:lpstr>Overcoming Paradigm paralysis</vt:lpstr>
      <vt:lpstr>Paradigm change</vt:lpstr>
      <vt:lpstr>“But she won’t talk about it.”</vt:lpstr>
      <vt:lpstr>Barriers to “The Talk”</vt:lpstr>
      <vt:lpstr>Demographic changes</vt:lpstr>
      <vt:lpstr>As a cohort . . .</vt:lpstr>
      <vt:lpstr>Researchers have . . .</vt:lpstr>
      <vt:lpstr>Researchers have . . .</vt:lpstr>
      <vt:lpstr>National vs. Local Interest</vt:lpstr>
      <vt:lpstr>Four programs to watch</vt:lpstr>
      <vt:lpstr>Ft. Defiance Home-Based Care Program</vt:lpstr>
      <vt:lpstr>National rates for ADs</vt:lpstr>
      <vt:lpstr>Ft. Defiance: Program history</vt:lpstr>
      <vt:lpstr>Slide 15</vt:lpstr>
      <vt:lpstr>Ft. Defiance models</vt:lpstr>
      <vt:lpstr>Ft. Defiance staff</vt:lpstr>
      <vt:lpstr>The KEY</vt:lpstr>
      <vt:lpstr>Cherokee Nation:   The “Client-Directed” model</vt:lpstr>
      <vt:lpstr>Cherokee Nation Home Health Program</vt:lpstr>
      <vt:lpstr>Cherokee Nation:   The “Client-Directed” model</vt:lpstr>
      <vt:lpstr>CNHHS:  Program history</vt:lpstr>
      <vt:lpstr>CNHHS:  Program history</vt:lpstr>
      <vt:lpstr>CNHHS:  Program history</vt:lpstr>
      <vt:lpstr>CNHHS:  The Key</vt:lpstr>
      <vt:lpstr>Zuni Home Health Care Agency: </vt:lpstr>
      <vt:lpstr>Zuni Home Health Care Agency: </vt:lpstr>
      <vt:lpstr>Zuni Home Health Care Agency</vt:lpstr>
      <vt:lpstr>Zuni Home Health Care Agency</vt:lpstr>
      <vt:lpstr>Zuni Home Health Care Agency</vt:lpstr>
      <vt:lpstr>UNMH Palliative Care Program</vt:lpstr>
      <vt:lpstr>UNMH Palliative Care Program</vt:lpstr>
      <vt:lpstr>UNMH Palliative Care Program</vt:lpstr>
      <vt:lpstr>UNMH Palliative Care Program</vt:lpstr>
      <vt:lpstr>UNMH Palliative Care Program</vt:lpstr>
      <vt:lpstr>UNMH Program Results</vt:lpstr>
      <vt:lpstr>What they’re doing . . .</vt:lpstr>
      <vt:lpstr>What they’re doing . . .</vt:lpstr>
      <vt:lpstr>Thank you!</vt:lpstr>
      <vt:lpstr>Slide 40</vt:lpstr>
      <vt:lpstr>IHS Emergency Services</vt:lpstr>
      <vt:lpstr>Slide 42</vt:lpstr>
      <vt:lpstr>Examples of published outbreaks among American Indians</vt:lpstr>
      <vt:lpstr>Slide 44</vt:lpstr>
      <vt:lpstr>Slide 45</vt:lpstr>
      <vt:lpstr>Slide 46</vt:lpstr>
      <vt:lpstr>Slide 47</vt:lpstr>
      <vt:lpstr>PHS Rapid Response Team</vt:lpstr>
      <vt:lpstr>CDC Expert Panel on Evaluation of Surveillance Systems</vt:lpstr>
      <vt:lpstr>Slide 50</vt:lpstr>
      <vt:lpstr>Slide 51</vt:lpstr>
      <vt:lpstr>Slide 52</vt:lpstr>
      <vt:lpstr>Slide 53</vt:lpstr>
      <vt:lpstr>Slide 54</vt:lpstr>
      <vt:lpstr>Slide 55</vt:lpstr>
      <vt:lpstr>Clusters</vt:lpstr>
      <vt:lpstr>Vulnerability</vt:lpstr>
      <vt:lpstr>Slide 58</vt:lpstr>
      <vt:lpstr>Slide 59</vt:lpstr>
      <vt:lpstr>Slide 60</vt:lpstr>
      <vt:lpstr>Slide 61</vt:lpstr>
      <vt:lpstr>Slide 62</vt:lpstr>
      <vt:lpstr>Slide 63</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Tangum</dc:creator>
  <cp:lastModifiedBy>Carol McPhillips Tangum</cp:lastModifiedBy>
  <cp:revision>16</cp:revision>
  <dcterms:created xsi:type="dcterms:W3CDTF">2011-04-27T17:20:34Z</dcterms:created>
  <dcterms:modified xsi:type="dcterms:W3CDTF">2012-08-21T13:27:49Z</dcterms:modified>
</cp:coreProperties>
</file>