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 id="2147483681" r:id="rId2"/>
    <p:sldMasterId id="2147483682" r:id="rId3"/>
  </p:sldMasterIdLst>
  <p:notesMasterIdLst>
    <p:notesMasterId r:id="rId5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3B7BB3-1470-404F-AFD5-E62A469E7C9F}">
  <a:tblStyle styleId="{C33B7BB3-1470-404F-AFD5-E62A469E7C9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0"/>
    <p:restoredTop sz="94635"/>
  </p:normalViewPr>
  <p:slideViewPr>
    <p:cSldViewPr snapToGrid="0" snapToObjects="1">
      <p:cViewPr varScale="1">
        <p:scale>
          <a:sx n="105" d="100"/>
          <a:sy n="105" d="100"/>
        </p:scale>
        <p:origin x="6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a97c5f0f5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7a97c5f0f5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7a97c5f0f5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c012c961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c012c961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04800" algn="l" rtl="0">
              <a:lnSpc>
                <a:spcPct val="115000"/>
              </a:lnSpc>
              <a:spcBef>
                <a:spcPts val="1200"/>
              </a:spcBef>
              <a:spcAft>
                <a:spcPts val="0"/>
              </a:spcAft>
              <a:buClr>
                <a:schemeClr val="dk1"/>
              </a:buClr>
              <a:buSzPts val="1200"/>
              <a:buChar char="●"/>
            </a:pPr>
            <a:r>
              <a:rPr lang="en-US"/>
              <a:t>Stand-alone commercial-off-the-shelf systems often offer the most features that are regularly updated in new releases. But ongoing  licensing costs. </a:t>
            </a:r>
            <a:endParaRPr/>
          </a:p>
          <a:p>
            <a:pPr marL="457200" lvl="0" indent="-304800" algn="l" rtl="0">
              <a:lnSpc>
                <a:spcPct val="115000"/>
              </a:lnSpc>
              <a:spcBef>
                <a:spcPts val="0"/>
              </a:spcBef>
              <a:spcAft>
                <a:spcPts val="0"/>
              </a:spcAft>
              <a:buClr>
                <a:schemeClr val="dk1"/>
              </a:buClr>
              <a:buSzPts val="1200"/>
              <a:buChar char="●"/>
            </a:pPr>
            <a:r>
              <a:rPr lang="en-US"/>
              <a:t>Leveraging solutions that can interoperate well with other tools you already use, or for which your agency already has an enterprise license, even if not perfect or full-featured, can meet most of your needs at lower cost. </a:t>
            </a:r>
            <a:endParaRPr/>
          </a:p>
          <a:p>
            <a:pPr marL="457200" lvl="0" indent="-298450" algn="l" rtl="0">
              <a:lnSpc>
                <a:spcPct val="115000"/>
              </a:lnSpc>
              <a:spcBef>
                <a:spcPts val="0"/>
              </a:spcBef>
              <a:spcAft>
                <a:spcPts val="0"/>
              </a:spcAft>
              <a:buClr>
                <a:schemeClr val="dk1"/>
              </a:buClr>
              <a:buSzPts val="1100"/>
              <a:buChar char="●"/>
            </a:pPr>
            <a:r>
              <a:rPr lang="en-US"/>
              <a:t>Do your due diligence: Ask for demos based on your use cases,  talk to customers, read reviews, etc</a:t>
            </a:r>
            <a:r>
              <a:rPr lang="en-US" sz="2800"/>
              <a:t>.  </a:t>
            </a:r>
            <a:endParaRPr/>
          </a:p>
        </p:txBody>
      </p:sp>
      <p:sp>
        <p:nvSpPr>
          <p:cNvPr id="346" name="Google Shape;346;g6c012c961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b3dae201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Greg Budney is an epidemiologist and the Project Manager for Public Health Monitoring for the</a:t>
            </a:r>
            <a:endParaRPr/>
          </a:p>
          <a:p>
            <a:pPr marL="0" lvl="0" indent="0" algn="l" rtl="0">
              <a:lnSpc>
                <a:spcPct val="100000"/>
              </a:lnSpc>
              <a:spcBef>
                <a:spcPts val="0"/>
              </a:spcBef>
              <a:spcAft>
                <a:spcPts val="0"/>
              </a:spcAft>
              <a:buClr>
                <a:schemeClr val="dk1"/>
              </a:buClr>
              <a:buSzPts val="1100"/>
              <a:buFont typeface="Arial"/>
              <a:buNone/>
            </a:pPr>
            <a:r>
              <a:rPr lang="en-US"/>
              <a:t>Colorado Health Observation Regional Data Service (CHORDS) at Denver Public Health since 2016. Greg</a:t>
            </a:r>
            <a:endParaRPr/>
          </a:p>
          <a:p>
            <a:pPr marL="0" lvl="0" indent="0" algn="l" rtl="0">
              <a:lnSpc>
                <a:spcPct val="100000"/>
              </a:lnSpc>
              <a:spcBef>
                <a:spcPts val="0"/>
              </a:spcBef>
              <a:spcAft>
                <a:spcPts val="0"/>
              </a:spcAft>
              <a:buClr>
                <a:schemeClr val="dk1"/>
              </a:buClr>
              <a:buSzPts val="1100"/>
              <a:buFont typeface="Arial"/>
              <a:buNone/>
            </a:pPr>
            <a:r>
              <a:rPr lang="en-US"/>
              <a:t>works with local public health agencies that are part of the CHORDS Network to help them understand</a:t>
            </a:r>
            <a:endParaRPr/>
          </a:p>
          <a:p>
            <a:pPr marL="0" lvl="0" indent="0" algn="l" rtl="0">
              <a:lnSpc>
                <a:spcPct val="100000"/>
              </a:lnSpc>
              <a:spcBef>
                <a:spcPts val="0"/>
              </a:spcBef>
              <a:spcAft>
                <a:spcPts val="0"/>
              </a:spcAft>
              <a:buClr>
                <a:schemeClr val="dk1"/>
              </a:buClr>
              <a:buSzPts val="1100"/>
              <a:buFont typeface="Arial"/>
              <a:buNone/>
            </a:pPr>
            <a:r>
              <a:rPr lang="en-US"/>
              <a:t>and use electronic health record data for population health indicator tracking and analysis.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a:t>Sara Schmitt, Managing Director of Research, Evaluation, and Consulting at the Colorado Health</a:t>
            </a:r>
            <a:endParaRPr/>
          </a:p>
          <a:p>
            <a:pPr marL="0" lvl="0" indent="0" algn="l" rtl="0">
              <a:lnSpc>
                <a:spcPct val="100000"/>
              </a:lnSpc>
              <a:spcBef>
                <a:spcPts val="0"/>
              </a:spcBef>
              <a:spcAft>
                <a:spcPts val="0"/>
              </a:spcAft>
              <a:buClr>
                <a:schemeClr val="dk1"/>
              </a:buClr>
              <a:buSzPts val="1100"/>
              <a:buFont typeface="Arial"/>
              <a:buNone/>
            </a:pPr>
            <a:r>
              <a:rPr lang="en-US"/>
              <a:t>Institute, supports the development and execution of CHI’s research, evaluation, and consulting</a:t>
            </a:r>
            <a:endParaRPr/>
          </a:p>
          <a:p>
            <a:pPr marL="0" lvl="0" indent="0" algn="l" rtl="0">
              <a:lnSpc>
                <a:spcPct val="100000"/>
              </a:lnSpc>
              <a:spcBef>
                <a:spcPts val="0"/>
              </a:spcBef>
              <a:spcAft>
                <a:spcPts val="0"/>
              </a:spcAft>
              <a:buClr>
                <a:schemeClr val="dk1"/>
              </a:buClr>
              <a:buSzPts val="1100"/>
              <a:buFont typeface="Arial"/>
              <a:buNone/>
            </a:pPr>
            <a:r>
              <a:rPr lang="en-US"/>
              <a:t>portfolios. Sara also leads CHI’s work on the Colorado Health Observation Regional Data Service (CHORDS).</a:t>
            </a:r>
            <a:endParaRPr/>
          </a:p>
          <a:p>
            <a:pPr marL="0" lvl="0" indent="0" algn="l" rtl="0">
              <a:lnSpc>
                <a:spcPct val="100000"/>
              </a:lnSpc>
              <a:spcBef>
                <a:spcPts val="0"/>
              </a:spcBef>
              <a:spcAft>
                <a:spcPts val="0"/>
              </a:spcAft>
              <a:buClr>
                <a:schemeClr val="dk1"/>
              </a:buClr>
              <a:buSzPts val="1100"/>
              <a:buFont typeface="Arial"/>
              <a:buNone/>
            </a:pPr>
            <a:r>
              <a:rPr lang="en-US"/>
              <a:t>In this role, she facilitates CHORDS governance activities and oversees Network</a:t>
            </a:r>
            <a:endParaRPr/>
          </a:p>
          <a:p>
            <a:pPr marL="0" lvl="0" indent="0" algn="l" rtl="0">
              <a:lnSpc>
                <a:spcPct val="100000"/>
              </a:lnSpc>
              <a:spcBef>
                <a:spcPts val="0"/>
              </a:spcBef>
              <a:spcAft>
                <a:spcPts val="0"/>
              </a:spcAft>
              <a:buClr>
                <a:schemeClr val="dk1"/>
              </a:buClr>
              <a:buSzPts val="1100"/>
              <a:buFont typeface="Arial"/>
              <a:buNone/>
            </a:pPr>
            <a:r>
              <a:rPr lang="en-US"/>
              <a:t>development and expansion.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Greg – Brief introduction to CHORDS</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Sara – CHORDS Coverage and Coverage Visualization</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rgbClr val="222222"/>
                </a:solidFill>
                <a:highlight>
                  <a:srgbClr val="FFFFFF"/>
                </a:highlight>
                <a:latin typeface="Arial"/>
                <a:ea typeface="Arial"/>
                <a:cs typeface="Arial"/>
                <a:sym typeface="Arial"/>
              </a:rPr>
              <a:t>Greg – CHORDS Website, Maps and Web Maps</a:t>
            </a:r>
            <a:endParaRPr sz="110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3" name="Google Shape;353;g6b3dae201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c8e905d92_3_61: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6c8e905d92_3_61: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360" name="Google Shape;360;g6c8e905d92_3_61: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6c8e905d92_3_71: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6c8e905d92_3_71: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370" name="Google Shape;370;g6c8e905d92_3_71: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6c8e905d92_3_78: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6c8e905d92_3_78: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sz="1400"/>
              <a:t>SS: CHORDS is a Network – the “who” working together in support of this mission. Allie will share the partners, how they govern themselves and our role.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A technology – the “what”, I will talk about how this happens.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First – work supported currently by a two year grant from CHF to build the who and the what. Second, CHORDS not designed or intended to support direct patient care. It leverages, aggregates data among multiple patients - </a:t>
            </a:r>
            <a:endParaRPr sz="1400"/>
          </a:p>
        </p:txBody>
      </p:sp>
      <p:sp>
        <p:nvSpPr>
          <p:cNvPr id="378" name="Google Shape;378;g6c8e905d92_3_78: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6c8e905d92_3_85: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6c8e905d92_3_85: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386" name="Google Shape;386;g6c8e905d92_3_85: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6c8e905d92_3_93: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6c8e905d92_3_93: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395" name="Google Shape;395;g6c8e905d92_3_93: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6c8e905d92_3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6c8e905d92_3_100: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sz="1400"/>
              <a:t>Who are the people and organizations involved in CHORDS? Big picture.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Mention that Larimer County has two public health agencies: Health District of Northern Larimer County and Larimer County Department of Health and Environment</a:t>
            </a:r>
            <a:endParaRPr sz="1400"/>
          </a:p>
        </p:txBody>
      </p:sp>
      <p:sp>
        <p:nvSpPr>
          <p:cNvPr id="403" name="Google Shape;403;g6c8e905d92_3_100: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6c8e905d92_3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6c8e905d92_3_117: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sz="1400"/>
              <a:t>Narrowing focus down, here are the health care and mental health care centers we have as current or soon to be added partners. </a:t>
            </a:r>
            <a:endParaRPr sz="1400"/>
          </a:p>
          <a:p>
            <a:pPr marL="0" lvl="0" indent="0" algn="l" rtl="0">
              <a:spcBef>
                <a:spcPts val="0"/>
              </a:spcBef>
              <a:spcAft>
                <a:spcPts val="0"/>
              </a:spcAft>
              <a:buNone/>
            </a:pPr>
            <a:r>
              <a:rPr lang="en-US" sz="1400"/>
              <a:t>JCMH in progress</a:t>
            </a:r>
            <a:endParaRPr sz="1400"/>
          </a:p>
        </p:txBody>
      </p:sp>
      <p:sp>
        <p:nvSpPr>
          <p:cNvPr id="421" name="Google Shape;421;g6c8e905d92_3_117: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t>Kayla</a:t>
            </a:r>
            <a:endParaRPr b="1"/>
          </a:p>
        </p:txBody>
      </p:sp>
      <p:sp>
        <p:nvSpPr>
          <p:cNvPr id="255" name="Google Shape;2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6c8e905d92_3_124: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6c8e905d92_3_124: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429" name="Google Shape;429;g6c8e905d92_3_124: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6c8e905d92_3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6c8e905d92_3_131: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sz="1400"/>
              <a:t>Here is the current data we ask each site to make available to CHORDS. Again, no direct access to EHR, we pull data into a separate database so it is consistent across sites. </a:t>
            </a:r>
            <a:endParaRPr sz="1400"/>
          </a:p>
        </p:txBody>
      </p:sp>
      <p:sp>
        <p:nvSpPr>
          <p:cNvPr id="437" name="Google Shape;437;g6c8e905d92_3_131: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c8e905d92_3_138: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6c8e905d92_3_138: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sz="1400"/>
              <a:t>Most of these case definitions come from the CMS Chronic Conditions Warehouse. Others come from other resources (i.e., for diabetes control levels we used ADA resources to determine A1c test result categories; other case definitions comes from working with subject matter experts)</a:t>
            </a:r>
            <a:endParaRPr sz="1400"/>
          </a:p>
        </p:txBody>
      </p:sp>
      <p:sp>
        <p:nvSpPr>
          <p:cNvPr id="445" name="Google Shape;445;g6c8e905d92_3_138: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22</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6c8e905d92_3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6c8e905d92_3_145: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sz="1400"/>
              <a:t>We’ve also had requests for presentations with the Mayor, grant applications, community health assessments and other similar projects. We’ve also worked with community based organizations to get them data for their work (e.g., Rose Community Foundation’s Latino Age Wave)</a:t>
            </a:r>
            <a:endParaRPr sz="1400"/>
          </a:p>
        </p:txBody>
      </p:sp>
      <p:sp>
        <p:nvSpPr>
          <p:cNvPr id="453" name="Google Shape;453;g6c8e905d92_3_145: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23</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6c8e905d92_3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6c8e905d92_3_154: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sz="1400"/>
              <a:t>Researchers have presented at conferences (i.e., presentations and posters), some have been featured in news articles</a:t>
            </a:r>
            <a:endParaRPr sz="1400"/>
          </a:p>
        </p:txBody>
      </p:sp>
      <p:sp>
        <p:nvSpPr>
          <p:cNvPr id="463" name="Google Shape;463;g6c8e905d92_3_154: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24</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6c8e905d92_3_161: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6c8e905d92_3_161: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471" name="Google Shape;471;g6c8e905d92_3_161: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25</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6c8e905d92_3_168: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78" name="Google Shape;478;g6c8e905d92_3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6c8e905d92_3_174: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85" name="Google Shape;485;g6c8e905d92_3_174: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6c8e905d92_3_180: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492" name="Google Shape;492;g6c8e905d92_3_180: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6c8e905d92_3_186: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6c8e905d92_3_186: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sz="1400"/>
          </a:p>
        </p:txBody>
      </p:sp>
      <p:sp>
        <p:nvSpPr>
          <p:cNvPr id="500" name="Google Shape;500;g6c8e905d92_3_186: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29</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6c54c54f8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6c54c54f8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t>Kayla</a:t>
            </a:r>
            <a:endParaRPr b="1"/>
          </a:p>
        </p:txBody>
      </p:sp>
      <p:sp>
        <p:nvSpPr>
          <p:cNvPr id="270" name="Google Shape;270;g6c54c54f81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6c8e905d92_3_192: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06" name="Google Shape;506;g6c8e905d92_3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c8e905d92_3_198: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13" name="Google Shape;513;g6c8e905d92_3_198: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6c8e905d92_3_204: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g6c8e905d92_3_204: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sz="1400"/>
              <a:t>This shows the link to the landing page as well as a screenshot of the landing page.</a:t>
            </a:r>
            <a:endParaRPr sz="1400"/>
          </a:p>
        </p:txBody>
      </p:sp>
      <p:sp>
        <p:nvSpPr>
          <p:cNvPr id="521" name="Google Shape;521;g6c8e905d92_3_204: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32</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6c8e905d92_3_212: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g6c8e905d92_3_212: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sz="1400"/>
              <a:t>This is a screenshot of the landing page.</a:t>
            </a:r>
            <a:endParaRPr sz="1400"/>
          </a:p>
        </p:txBody>
      </p:sp>
      <p:sp>
        <p:nvSpPr>
          <p:cNvPr id="530" name="Google Shape;530;g6c8e905d92_3_212: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33</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6c8e905d92_3_219: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6c8e905d92_3_219: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sz="1400"/>
              <a:t>This is a screenshot of the seven-county Metro Denver area PDF for adult diagnosed hypertension.</a:t>
            </a:r>
            <a:endParaRPr sz="1400"/>
          </a:p>
        </p:txBody>
      </p:sp>
      <p:sp>
        <p:nvSpPr>
          <p:cNvPr id="538" name="Google Shape;538;g6c8e905d92_3_219: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34</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6c8e905d92_3_226: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6c8e905d92_3_226:notes"/>
          <p:cNvSpPr txBox="1">
            <a:spLocks noGrp="1"/>
          </p:cNvSpPr>
          <p:nvPr>
            <p:ph type="body" idx="1"/>
          </p:nvPr>
        </p:nvSpPr>
        <p:spPr>
          <a:xfrm>
            <a:off x="685800" y="4400550"/>
            <a:ext cx="5486400" cy="360045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sz="1400"/>
              <a:t>This is a screenshot of the interactive web map with one of the census tracts selected.</a:t>
            </a:r>
            <a:endParaRPr sz="1400"/>
          </a:p>
        </p:txBody>
      </p:sp>
      <p:sp>
        <p:nvSpPr>
          <p:cNvPr id="546" name="Google Shape;546;g6c8e905d92_3_226:notes"/>
          <p:cNvSpPr txBox="1">
            <a:spLocks noGrp="1"/>
          </p:cNvSpPr>
          <p:nvPr>
            <p:ph type="sldNum" idx="12"/>
          </p:nvPr>
        </p:nvSpPr>
        <p:spPr>
          <a:xfrm>
            <a:off x="3884613" y="8685214"/>
            <a:ext cx="2971800" cy="458787"/>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sz="1400"/>
              <a:t>35</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6c8e905d92_3_233:notes"/>
          <p:cNvSpPr txBox="1">
            <a:spLocks noGrp="1"/>
          </p:cNvSpPr>
          <p:nvPr>
            <p:ph type="body" idx="1"/>
          </p:nvPr>
        </p:nvSpPr>
        <p:spPr>
          <a:xfrm>
            <a:off x="685800" y="4400550"/>
            <a:ext cx="5486400" cy="3600450"/>
          </a:xfrm>
          <a:prstGeom prst="rect">
            <a:avLst/>
          </a:prstGeom>
        </p:spPr>
        <p:txBody>
          <a:bodyPr spcFirstLastPara="1" wrap="square" lIns="89600" tIns="89600" rIns="89600" bIns="89600" anchor="t" anchorCtr="0">
            <a:noAutofit/>
          </a:bodyPr>
          <a:lstStyle/>
          <a:p>
            <a:pPr marL="0" lvl="0" indent="0" algn="l" rtl="0">
              <a:spcBef>
                <a:spcPts val="0"/>
              </a:spcBef>
              <a:spcAft>
                <a:spcPts val="0"/>
              </a:spcAft>
              <a:buNone/>
            </a:pPr>
            <a:endParaRPr/>
          </a:p>
        </p:txBody>
      </p:sp>
      <p:sp>
        <p:nvSpPr>
          <p:cNvPr id="553" name="Google Shape;553;g6c8e905d92_3_233:notes"/>
          <p:cNvSpPr>
            <a:spLocks noGrp="1" noRot="1" noChangeAspect="1"/>
          </p:cNvSpPr>
          <p:nvPr>
            <p:ph type="sldImg" idx="2"/>
          </p:nvPr>
        </p:nvSpPr>
        <p:spPr>
          <a:xfrm>
            <a:off x="701952"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6c395a956e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g6c395a956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6c674a631c_3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6c674a631c_3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g6c674a631c_3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6c674a631c_3_9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
        <p:nvSpPr>
          <p:cNvPr id="577" name="Google Shape;577;g6c674a631c_3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8" name="Google Shape;578;g6c674a631c_3_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2e5c6313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62e5c6313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t>Kayla</a:t>
            </a:r>
            <a:endParaRPr b="1"/>
          </a:p>
        </p:txBody>
      </p:sp>
      <p:sp>
        <p:nvSpPr>
          <p:cNvPr id="286" name="Google Shape;286;g62e5c6313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6c674a631c_3_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g6c674a631c_3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c674a631c_3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6c674a631c_3_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599" name="Google Shape;599;g6c674a631c_3_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6c674a631c_3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g6c674a631c_3_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g6c674a631c_3_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6c674a631c_3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g6c674a631c_3_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g6c674a631c_3_1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6c674a631c_3_1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g6c674a631c_3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6c674a631c_3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g6c674a631c_3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6c674a631c_3_1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g6c674a631c_3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6c674a631c_3_1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g6c674a631c_3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6c674a631c_3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g6c674a631c_3_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 name="Google Shape;650;g6c674a631c_3_1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6c674a631c_3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7" name="Google Shape;657;g6c674a631c_3_1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Kayla</a:t>
            </a:r>
            <a:endParaRPr b="1"/>
          </a:p>
          <a:p>
            <a:pPr marL="0" lvl="0" indent="0" algn="l" rtl="0">
              <a:lnSpc>
                <a:spcPct val="100000"/>
              </a:lnSpc>
              <a:spcBef>
                <a:spcPts val="0"/>
              </a:spcBef>
              <a:spcAft>
                <a:spcPts val="0"/>
              </a:spcAft>
              <a:buSzPts val="1400"/>
              <a:buNone/>
            </a:pPr>
            <a:endParaRPr b="1"/>
          </a:p>
        </p:txBody>
      </p:sp>
      <p:sp>
        <p:nvSpPr>
          <p:cNvPr id="293" name="Google Shape;2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6036e562f8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g6036e562f8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You’ve been doing a lot of listening. Now is the time to participate more actively. </a:t>
            </a: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Emilie: Raise hand to unmute or write in chat</a:t>
            </a:r>
            <a:endParaRPr b="1"/>
          </a:p>
        </p:txBody>
      </p:sp>
      <p:sp>
        <p:nvSpPr>
          <p:cNvPr id="666" name="Google Shape;666;g6036e562f8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41c631955f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g41c631955f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Check this Monday’s OTC. No registration required. </a:t>
            </a:r>
            <a:endParaRPr/>
          </a:p>
        </p:txBody>
      </p:sp>
      <p:sp>
        <p:nvSpPr>
          <p:cNvPr id="673" name="Google Shape;673;g41c631955f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41c631955f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g41c631955f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g41c631955f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Emily</a:t>
            </a:r>
            <a:endParaRPr/>
          </a:p>
        </p:txBody>
      </p:sp>
      <p:sp>
        <p:nvSpPr>
          <p:cNvPr id="300" name="Google Shape;30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a97c5f0f5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7a97c5f0f5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chemeClr val="dk1"/>
              </a:buClr>
              <a:buSzPts val="1100"/>
              <a:buChar char="●"/>
            </a:pPr>
            <a:r>
              <a:rPr lang="en-US"/>
              <a:t>Level setting on what AVR</a:t>
            </a:r>
            <a:endParaRPr/>
          </a:p>
          <a:p>
            <a:pPr marL="914400" lvl="1" indent="-298450" algn="l" rtl="0">
              <a:lnSpc>
                <a:spcPct val="115000"/>
              </a:lnSpc>
              <a:spcBef>
                <a:spcPts val="0"/>
              </a:spcBef>
              <a:spcAft>
                <a:spcPts val="0"/>
              </a:spcAft>
              <a:buClr>
                <a:schemeClr val="dk1"/>
              </a:buClr>
              <a:buSzPts val="1100"/>
              <a:buChar char="○"/>
            </a:pPr>
            <a:r>
              <a:rPr lang="en-US"/>
              <a:t>Manipulate, analyze, display, share results and interpretations</a:t>
            </a:r>
            <a:endParaRPr/>
          </a:p>
          <a:p>
            <a:pPr marL="457200" lvl="0" indent="-298450" algn="l" rtl="0">
              <a:lnSpc>
                <a:spcPct val="115000"/>
              </a:lnSpc>
              <a:spcBef>
                <a:spcPts val="0"/>
              </a:spcBef>
              <a:spcAft>
                <a:spcPts val="0"/>
              </a:spcAft>
              <a:buClr>
                <a:schemeClr val="dk1"/>
              </a:buClr>
              <a:buSzPts val="1100"/>
              <a:buChar char="●"/>
            </a:pPr>
            <a:r>
              <a:rPr lang="en-US"/>
              <a:t>Lots of interest as all actors in the health ecosystem seek to derive maximum value from digital data  </a:t>
            </a:r>
            <a:endParaRPr/>
          </a:p>
          <a:p>
            <a:pPr marL="0" lvl="0" indent="0" algn="l" rtl="0">
              <a:lnSpc>
                <a:spcPct val="90000"/>
              </a:lnSpc>
              <a:spcBef>
                <a:spcPts val="1200"/>
              </a:spcBef>
              <a:spcAft>
                <a:spcPts val="0"/>
              </a:spcAft>
              <a:buClr>
                <a:schemeClr val="dk1"/>
              </a:buClr>
              <a:buSzPts val="1100"/>
              <a:buFont typeface="Arial"/>
              <a:buNone/>
            </a:pPr>
            <a:endParaRPr/>
          </a:p>
        </p:txBody>
      </p:sp>
      <p:sp>
        <p:nvSpPr>
          <p:cNvPr id="307" name="Google Shape;307;g7a97c5f0f5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7a97c5f0f5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7a97c5f0f5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AVR is rally about helping us move up this data to information to knowledge to wisdom incline which you’re likely familiar with. </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way, the overall purpose of AVR is the same as for public health informatics:  Both seek to enable more meaningful uses of information to improve practice and ultimately improve population health outcomes. </a:t>
            </a:r>
            <a:endParaRPr/>
          </a:p>
          <a:p>
            <a:pPr marL="0" lvl="0" indent="0" algn="l" rtl="0">
              <a:spcBef>
                <a:spcPts val="0"/>
              </a:spcBef>
              <a:spcAft>
                <a:spcPts val="0"/>
              </a:spcAft>
              <a:buNone/>
            </a:pPr>
            <a:endParaRPr/>
          </a:p>
          <a:p>
            <a:pPr marL="0" lvl="0" indent="0" algn="l" rtl="0">
              <a:spcBef>
                <a:spcPts val="0"/>
              </a:spcBef>
              <a:spcAft>
                <a:spcPts val="0"/>
              </a:spcAft>
              <a:buNone/>
            </a:pPr>
            <a:r>
              <a:rPr lang="en-US"/>
              <a:t>So AVR tools increase the value of the data we have and enable improved practice. </a:t>
            </a:r>
            <a:endParaRPr/>
          </a:p>
        </p:txBody>
      </p:sp>
      <p:sp>
        <p:nvSpPr>
          <p:cNvPr id="316" name="Google Shape;316;g7a97c5f0f5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a97c5f0f5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a97c5f0f5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Data analytics: Methods for directly examining and manipulating data, structured and unstructured, in order to gain new insights and ultimately to take action.</a:t>
            </a:r>
            <a:endParaRPr/>
          </a:p>
          <a:p>
            <a:pPr marL="0" lvl="0" indent="0" algn="l" rtl="0">
              <a:spcBef>
                <a:spcPts val="0"/>
              </a:spcBef>
              <a:spcAft>
                <a:spcPts val="0"/>
              </a:spcAft>
              <a:buNone/>
            </a:pPr>
            <a:r>
              <a:rPr lang="en-US"/>
              <a:t>Data visualization: Presenting one or more data sets in visual formats</a:t>
            </a:r>
            <a:endParaRPr/>
          </a:p>
          <a:p>
            <a:pPr marL="457200" lvl="0" indent="-317500" algn="l" rtl="0">
              <a:spcBef>
                <a:spcPts val="0"/>
              </a:spcBef>
              <a:spcAft>
                <a:spcPts val="0"/>
              </a:spcAft>
              <a:buSzPts val="1400"/>
              <a:buChar char="●"/>
            </a:pPr>
            <a:r>
              <a:rPr lang="en-US"/>
              <a:t>More immediately understandable and actionable. </a:t>
            </a:r>
            <a:endParaRPr/>
          </a:p>
          <a:p>
            <a:pPr marL="457200" lvl="0" indent="-317500" algn="l" rtl="0">
              <a:spcBef>
                <a:spcPts val="0"/>
              </a:spcBef>
              <a:spcAft>
                <a:spcPts val="0"/>
              </a:spcAft>
              <a:buSzPts val="1400"/>
              <a:buChar char="●"/>
            </a:pPr>
            <a:r>
              <a:rPr lang="en-US"/>
              <a:t>Includes dashboards, worksheets, maps </a:t>
            </a:r>
            <a:endParaRPr/>
          </a:p>
          <a:p>
            <a:pPr marL="457200" lvl="0" indent="0" algn="l" rtl="0">
              <a:spcBef>
                <a:spcPts val="0"/>
              </a:spcBef>
              <a:spcAft>
                <a:spcPts val="0"/>
              </a:spcAft>
              <a:buNone/>
            </a:pPr>
            <a:endParaRPr/>
          </a:p>
          <a:p>
            <a:pPr marL="457200" lvl="0" indent="-298450" algn="l" rtl="0">
              <a:lnSpc>
                <a:spcPct val="115000"/>
              </a:lnSpc>
              <a:spcBef>
                <a:spcPts val="1200"/>
              </a:spcBef>
              <a:spcAft>
                <a:spcPts val="0"/>
              </a:spcAft>
              <a:buClr>
                <a:schemeClr val="dk1"/>
              </a:buClr>
              <a:buSzPts val="1100"/>
              <a:buChar char="●"/>
            </a:pPr>
            <a:r>
              <a:rPr lang="en-US"/>
              <a:t>Business Intelligence (BI) is  a related term you see a lot and we need to do more in this area within public health. </a:t>
            </a:r>
            <a:endParaRPr/>
          </a:p>
          <a:p>
            <a:pPr marL="914400" lvl="1" indent="-298450" algn="l" rtl="0">
              <a:lnSpc>
                <a:spcPct val="115000"/>
              </a:lnSpc>
              <a:spcBef>
                <a:spcPts val="0"/>
              </a:spcBef>
              <a:spcAft>
                <a:spcPts val="0"/>
              </a:spcAft>
              <a:buClr>
                <a:schemeClr val="dk1"/>
              </a:buClr>
              <a:buSzPts val="1100"/>
              <a:buChar char="○"/>
            </a:pPr>
            <a:r>
              <a:rPr lang="en-US"/>
              <a:t>Data visualization is an aspect of BI</a:t>
            </a:r>
            <a:endParaRPr/>
          </a:p>
          <a:p>
            <a:pPr marL="0" lvl="0" indent="0" algn="l" rtl="0">
              <a:spcBef>
                <a:spcPts val="1200"/>
              </a:spcBef>
              <a:spcAft>
                <a:spcPts val="0"/>
              </a:spcAft>
              <a:buNone/>
            </a:pPr>
            <a:endParaRPr/>
          </a:p>
        </p:txBody>
      </p:sp>
      <p:sp>
        <p:nvSpPr>
          <p:cNvPr id="326" name="Google Shape;326;g7a97c5f0f5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cstate="email">
            <a:alphaModFix amt="95000"/>
            <a:extLst>
              <a:ext uri="{28A0092B-C50C-407E-A947-70E740481C1C}">
                <a14:useLocalDpi xmlns:a14="http://schemas.microsoft.com/office/drawing/2010/main"/>
              </a:ext>
            </a:extLst>
          </a:blip>
          <a:srcRect/>
          <a:stretch/>
        </p:blipFill>
        <p:spPr>
          <a:xfrm>
            <a:off x="974" y="-1"/>
            <a:ext cx="12191025" cy="6859463"/>
          </a:xfrm>
          <a:prstGeom prst="rect">
            <a:avLst/>
          </a:prstGeom>
          <a:noFill/>
          <a:ln>
            <a:noFill/>
          </a:ln>
        </p:spPr>
      </p:pic>
      <p:sp>
        <p:nvSpPr>
          <p:cNvPr id="18" name="Google Shape;18;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0070C0"/>
              </a:buClr>
              <a:buSzPts val="6000"/>
              <a:buFont typeface="Calibri"/>
              <a:buNone/>
              <a:defRPr sz="6000" b="1">
                <a:solidFill>
                  <a:srgbClr val="0070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sldNum" idx="12"/>
          </p:nvPr>
        </p:nvSpPr>
        <p:spPr>
          <a:xfrm>
            <a:off x="5023413" y="6356516"/>
            <a:ext cx="6851248"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7711" y="6297031"/>
            <a:ext cx="1941945" cy="484095"/>
          </a:xfrm>
          <a:prstGeom prst="rect">
            <a:avLst/>
          </a:prstGeom>
          <a:noFill/>
          <a:ln>
            <a:noFill/>
          </a:ln>
        </p:spPr>
      </p:pic>
      <p:pic>
        <p:nvPicPr>
          <p:cNvPr id="22" name="Google Shape;22;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54943" y="6292942"/>
            <a:ext cx="2051132" cy="4922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2"/>
        <p:cNvGrpSpPr/>
        <p:nvPr/>
      </p:nvGrpSpPr>
      <p:grpSpPr>
        <a:xfrm>
          <a:off x="0" y="0"/>
          <a:ext cx="0" cy="0"/>
          <a:chOff x="0" y="0"/>
          <a:chExt cx="0" cy="0"/>
        </a:xfrm>
      </p:grpSpPr>
      <p:sp>
        <p:nvSpPr>
          <p:cNvPr id="113" name="Google Shape;113;p15"/>
          <p:cNvSpPr txBox="1">
            <a:spLocks noGrp="1"/>
          </p:cNvSpPr>
          <p:nvPr>
            <p:ph type="ctrTitle"/>
          </p:nvPr>
        </p:nvSpPr>
        <p:spPr>
          <a:xfrm>
            <a:off x="914400" y="2130425"/>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4" name="Google Shape;114;p1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15" name="Google Shape;115;p1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5"/>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16"/>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6"/>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6"/>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6"/>
          <p:cNvSpPr/>
          <p:nvPr/>
        </p:nvSpPr>
        <p:spPr>
          <a:xfrm>
            <a:off x="0" y="6660292"/>
            <a:ext cx="12192000" cy="195732"/>
          </a:xfrm>
          <a:prstGeom prst="rect">
            <a:avLst/>
          </a:prstGeom>
          <a:gradFill>
            <a:gsLst>
              <a:gs pos="0">
                <a:srgbClr val="00B050"/>
              </a:gs>
              <a:gs pos="7000">
                <a:srgbClr val="00B050"/>
              </a:gs>
              <a:gs pos="89000">
                <a:schemeClr val="dk2"/>
              </a:gs>
              <a:gs pos="100000">
                <a:schemeClr val="dk2"/>
              </a:gs>
            </a:gsLst>
            <a:lin ang="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3" name="Google Shape;123;p16"/>
          <p:cNvSpPr/>
          <p:nvPr/>
        </p:nvSpPr>
        <p:spPr>
          <a:xfrm>
            <a:off x="0" y="17530"/>
            <a:ext cx="12192000" cy="167822"/>
          </a:xfrm>
          <a:prstGeom prst="rect">
            <a:avLst/>
          </a:prstGeom>
          <a:gradFill>
            <a:gsLst>
              <a:gs pos="0">
                <a:srgbClr val="00B050"/>
              </a:gs>
              <a:gs pos="7000">
                <a:srgbClr val="00B050"/>
              </a:gs>
              <a:gs pos="89000">
                <a:schemeClr val="dk2"/>
              </a:gs>
              <a:gs pos="100000">
                <a:schemeClr val="dk2"/>
              </a:gs>
            </a:gsLst>
            <a:lin ang="108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963084" y="4406900"/>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6" name="Google Shape;126;p1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7" name="Google Shape;127;p17"/>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7"/>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7"/>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0" name="Google Shape;130;p17"/>
          <p:cNvSpPr/>
          <p:nvPr/>
        </p:nvSpPr>
        <p:spPr>
          <a:xfrm>
            <a:off x="0" y="6660292"/>
            <a:ext cx="12192000" cy="195732"/>
          </a:xfrm>
          <a:prstGeom prst="rect">
            <a:avLst/>
          </a:prstGeom>
          <a:gradFill>
            <a:gsLst>
              <a:gs pos="0">
                <a:srgbClr val="00B050"/>
              </a:gs>
              <a:gs pos="7000">
                <a:srgbClr val="00B050"/>
              </a:gs>
              <a:gs pos="89000">
                <a:schemeClr val="dk2"/>
              </a:gs>
              <a:gs pos="100000">
                <a:schemeClr val="dk2"/>
              </a:gs>
            </a:gsLst>
            <a:lin ang="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1" name="Google Shape;131;p17"/>
          <p:cNvSpPr/>
          <p:nvPr/>
        </p:nvSpPr>
        <p:spPr>
          <a:xfrm>
            <a:off x="0" y="17530"/>
            <a:ext cx="12192000" cy="167822"/>
          </a:xfrm>
          <a:prstGeom prst="rect">
            <a:avLst/>
          </a:prstGeom>
          <a:gradFill>
            <a:gsLst>
              <a:gs pos="0">
                <a:srgbClr val="00B050"/>
              </a:gs>
              <a:gs pos="7000">
                <a:srgbClr val="00B050"/>
              </a:gs>
              <a:gs pos="89000">
                <a:schemeClr val="dk2"/>
              </a:gs>
              <a:gs pos="100000">
                <a:schemeClr val="dk2"/>
              </a:gs>
            </a:gsLst>
            <a:lin ang="108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4" name="Google Shape;134;p18"/>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18"/>
          <p:cNvSpPr/>
          <p:nvPr/>
        </p:nvSpPr>
        <p:spPr>
          <a:xfrm>
            <a:off x="0" y="6660292"/>
            <a:ext cx="12192000" cy="195732"/>
          </a:xfrm>
          <a:prstGeom prst="rect">
            <a:avLst/>
          </a:prstGeom>
          <a:gradFill>
            <a:gsLst>
              <a:gs pos="0">
                <a:srgbClr val="00B050"/>
              </a:gs>
              <a:gs pos="7000">
                <a:srgbClr val="00B050"/>
              </a:gs>
              <a:gs pos="89000">
                <a:schemeClr val="dk2"/>
              </a:gs>
              <a:gs pos="100000">
                <a:schemeClr val="dk2"/>
              </a:gs>
            </a:gsLst>
            <a:lin ang="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18"/>
          <p:cNvSpPr/>
          <p:nvPr/>
        </p:nvSpPr>
        <p:spPr>
          <a:xfrm>
            <a:off x="0" y="17530"/>
            <a:ext cx="12192000" cy="167822"/>
          </a:xfrm>
          <a:prstGeom prst="rect">
            <a:avLst/>
          </a:prstGeom>
          <a:gradFill>
            <a:gsLst>
              <a:gs pos="0">
                <a:srgbClr val="00B050"/>
              </a:gs>
              <a:gs pos="7000">
                <a:srgbClr val="00B050"/>
              </a:gs>
              <a:gs pos="89000">
                <a:schemeClr val="dk2"/>
              </a:gs>
              <a:gs pos="100000">
                <a:schemeClr val="dk2"/>
              </a:gs>
            </a:gsLst>
            <a:lin ang="108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9" name="Google Shape;139;p19"/>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0" name="Google Shape;140;p19"/>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1" name="Google Shape;141;p19"/>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9"/>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9"/>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6" name="Google Shape;146;p2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7" name="Google Shape;147;p2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8" name="Google Shape;148;p20"/>
          <p:cNvSpPr txBox="1">
            <a:spLocks noGrp="1"/>
          </p:cNvSpPr>
          <p:nvPr>
            <p:ph type="body" idx="3"/>
          </p:nvPr>
        </p:nvSpPr>
        <p:spPr>
          <a:xfrm>
            <a:off x="6193367"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9" name="Google Shape;149;p20"/>
          <p:cNvSpPr txBox="1">
            <a:spLocks noGrp="1"/>
          </p:cNvSpPr>
          <p:nvPr>
            <p:ph type="body" idx="4"/>
          </p:nvPr>
        </p:nvSpPr>
        <p:spPr>
          <a:xfrm>
            <a:off x="6193367"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0" name="Google Shape;150;p20"/>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0"/>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0"/>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5" name="Google Shape;155;p21"/>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1"/>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1"/>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cstate="email">
            <a:alphaModFix amt="95000"/>
            <a:extLst>
              <a:ext uri="{28A0092B-C50C-407E-A947-70E740481C1C}">
                <a14:useLocalDpi xmlns:a14="http://schemas.microsoft.com/office/drawing/2010/main"/>
              </a:ext>
            </a:extLst>
          </a:blip>
          <a:srcRect/>
          <a:stretch/>
        </p:blipFill>
        <p:spPr>
          <a:xfrm>
            <a:off x="974" y="0"/>
            <a:ext cx="12191025" cy="6858000"/>
          </a:xfrm>
          <a:prstGeom prst="rect">
            <a:avLst/>
          </a:prstGeom>
          <a:noFill/>
          <a:ln>
            <a:noFill/>
          </a:ln>
        </p:spPr>
      </p:pic>
      <p:sp>
        <p:nvSpPr>
          <p:cNvPr id="25" name="Google Shape;2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70C0"/>
              </a:buClr>
              <a:buSzPts val="4400"/>
              <a:buFont typeface="Calibri"/>
              <a:buNone/>
              <a:defRPr b="1">
                <a:solidFill>
                  <a:srgbClr val="0070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sldNum" idx="12"/>
          </p:nvPr>
        </p:nvSpPr>
        <p:spPr>
          <a:xfrm>
            <a:off x="5023413" y="6356350"/>
            <a:ext cx="6851248"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7711" y="6297031"/>
            <a:ext cx="1941945" cy="484095"/>
          </a:xfrm>
          <a:prstGeom prst="rect">
            <a:avLst/>
          </a:prstGeom>
          <a:noFill/>
          <a:ln>
            <a:noFill/>
          </a:ln>
        </p:spPr>
      </p:pic>
      <p:pic>
        <p:nvPicPr>
          <p:cNvPr id="29" name="Google Shape;29;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54943" y="6292942"/>
            <a:ext cx="2051132" cy="4922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8"/>
        <p:cNvGrpSpPr/>
        <p:nvPr/>
      </p:nvGrpSpPr>
      <p:grpSpPr>
        <a:xfrm>
          <a:off x="0" y="0"/>
          <a:ext cx="0" cy="0"/>
          <a:chOff x="0" y="0"/>
          <a:chExt cx="0" cy="0"/>
        </a:xfrm>
      </p:grpSpPr>
      <p:sp>
        <p:nvSpPr>
          <p:cNvPr id="159" name="Google Shape;159;p22"/>
          <p:cNvSpPr txBox="1">
            <a:spLocks noGrp="1"/>
          </p:cNvSpPr>
          <p:nvPr>
            <p:ph type="title"/>
          </p:nvPr>
        </p:nvSpPr>
        <p:spPr>
          <a:xfrm>
            <a:off x="609600"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0" name="Google Shape;160;p22"/>
          <p:cNvSpPr txBox="1">
            <a:spLocks noGrp="1"/>
          </p:cNvSpPr>
          <p:nvPr>
            <p:ph type="body" idx="1"/>
          </p:nvPr>
        </p:nvSpPr>
        <p:spPr>
          <a:xfrm>
            <a:off x="4766733" y="273050"/>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61" name="Google Shape;161;p22"/>
          <p:cNvSpPr txBox="1">
            <a:spLocks noGrp="1"/>
          </p:cNvSpPr>
          <p:nvPr>
            <p:ph type="body" idx="2"/>
          </p:nvPr>
        </p:nvSpPr>
        <p:spPr>
          <a:xfrm>
            <a:off x="609600" y="1435100"/>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2" name="Google Shape;162;p22"/>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2"/>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2"/>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7" name="Google Shape;167;p23"/>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8" name="Google Shape;168;p2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9" name="Google Shape;169;p23"/>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3"/>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4" name="Google Shape;174;p24"/>
          <p:cNvSpPr txBox="1">
            <a:spLocks noGrp="1"/>
          </p:cNvSpPr>
          <p:nvPr>
            <p:ph type="body" idx="1"/>
          </p:nvPr>
        </p:nvSpPr>
        <p:spPr>
          <a:xfrm rot="5400000">
            <a:off x="3833018" y="-1623219"/>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24"/>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4"/>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4"/>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rot="5400000">
            <a:off x="7285037" y="1828800"/>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0" name="Google Shape;180;p25"/>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1" name="Google Shape;181;p2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25"/>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90"/>
        <p:cNvGrpSpPr/>
        <p:nvPr/>
      </p:nvGrpSpPr>
      <p:grpSpPr>
        <a:xfrm>
          <a:off x="0" y="0"/>
          <a:ext cx="0" cy="0"/>
          <a:chOff x="0" y="0"/>
          <a:chExt cx="0" cy="0"/>
        </a:xfrm>
      </p:grpSpPr>
      <p:sp>
        <p:nvSpPr>
          <p:cNvPr id="191" name="Google Shape;191;p27"/>
          <p:cNvSpPr txBox="1">
            <a:spLocks noGrp="1"/>
          </p:cNvSpPr>
          <p:nvPr>
            <p:ph type="ctrTitle"/>
          </p:nvPr>
        </p:nvSpPr>
        <p:spPr>
          <a:xfrm>
            <a:off x="497580" y="395533"/>
            <a:ext cx="7484533" cy="164428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E6380"/>
              </a:buClr>
              <a:buSzPts val="6000"/>
              <a:buFont typeface="Calibri"/>
              <a:buNone/>
              <a:defRPr sz="6000">
                <a:solidFill>
                  <a:srgbClr val="2E638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27"/>
          <p:cNvSpPr txBox="1">
            <a:spLocks noGrp="1"/>
          </p:cNvSpPr>
          <p:nvPr>
            <p:ph type="subTitle" idx="1"/>
          </p:nvPr>
        </p:nvSpPr>
        <p:spPr>
          <a:xfrm>
            <a:off x="497580" y="2195269"/>
            <a:ext cx="5911036" cy="754183"/>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i="1">
                <a:solidFill>
                  <a:srgbClr val="2E6380"/>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3" name="Google Shape;193;p27"/>
          <p:cNvSpPr txBox="1">
            <a:spLocks noGrp="1"/>
          </p:cNvSpPr>
          <p:nvPr>
            <p:ph type="body" idx="2"/>
          </p:nvPr>
        </p:nvSpPr>
        <p:spPr>
          <a:xfrm>
            <a:off x="5074790" y="4615210"/>
            <a:ext cx="6252300" cy="422031"/>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2800"/>
              <a:buFont typeface="Calibri"/>
              <a:buNone/>
              <a:defRPr sz="2800" b="1">
                <a:solidFill>
                  <a:srgbClr val="FDB81A"/>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27"/>
          <p:cNvSpPr txBox="1">
            <a:spLocks noGrp="1"/>
          </p:cNvSpPr>
          <p:nvPr>
            <p:ph type="body" idx="3"/>
          </p:nvPr>
        </p:nvSpPr>
        <p:spPr>
          <a:xfrm>
            <a:off x="5074790" y="5116009"/>
            <a:ext cx="6252137" cy="2902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2000"/>
              <a:buFont typeface="Calibri"/>
              <a:buNone/>
              <a:defRPr sz="2000" i="0">
                <a:solidFill>
                  <a:srgbClr val="FDB81A"/>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27"/>
          <p:cNvSpPr/>
          <p:nvPr/>
        </p:nvSpPr>
        <p:spPr>
          <a:xfrm>
            <a:off x="0" y="6184786"/>
            <a:ext cx="5720861" cy="6732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6" name="Google Shape;196;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87367" y="5177870"/>
            <a:ext cx="1606942" cy="1251207"/>
          </a:xfrm>
          <a:prstGeom prst="rect">
            <a:avLst/>
          </a:prstGeom>
          <a:noFill/>
          <a:ln>
            <a:noFill/>
          </a:ln>
        </p:spPr>
      </p:pic>
      <p:pic>
        <p:nvPicPr>
          <p:cNvPr id="197" name="Google Shape;197;p27"/>
          <p:cNvPicPr preferRelativeResize="0"/>
          <p:nvPr/>
        </p:nvPicPr>
        <p:blipFill rotWithShape="1">
          <a:blip r:embed="rId3" cstate="email">
            <a:alphaModFix/>
            <a:extLst>
              <a:ext uri="{28A0092B-C50C-407E-A947-70E740481C1C}">
                <a14:useLocalDpi xmlns:a14="http://schemas.microsoft.com/office/drawing/2010/main"/>
              </a:ext>
            </a:extLst>
          </a:blip>
          <a:srcRect l="7926" r="17591"/>
          <a:stretch/>
        </p:blipFill>
        <p:spPr>
          <a:xfrm>
            <a:off x="10420" y="1714899"/>
            <a:ext cx="12181580" cy="4278467"/>
          </a:xfrm>
          <a:prstGeom prst="rect">
            <a:avLst/>
          </a:prstGeom>
          <a:noFill/>
          <a:ln>
            <a:noFill/>
          </a:ln>
        </p:spPr>
      </p:pic>
      <p:sp>
        <p:nvSpPr>
          <p:cNvPr id="198" name="Google Shape;198;p27"/>
          <p:cNvSpPr txBox="1">
            <a:spLocks noGrp="1"/>
          </p:cNvSpPr>
          <p:nvPr>
            <p:ph type="body" idx="4"/>
          </p:nvPr>
        </p:nvSpPr>
        <p:spPr>
          <a:xfrm>
            <a:off x="5076409" y="5841906"/>
            <a:ext cx="6250517" cy="34288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2000"/>
              <a:buFont typeface="Calibri"/>
              <a:buNone/>
              <a:defRPr sz="2000" b="1">
                <a:solidFill>
                  <a:srgbClr val="2E6380"/>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27"/>
          <p:cNvSpPr txBox="1">
            <a:spLocks noGrp="1"/>
          </p:cNvSpPr>
          <p:nvPr>
            <p:ph type="body" idx="5"/>
          </p:nvPr>
        </p:nvSpPr>
        <p:spPr>
          <a:xfrm>
            <a:off x="5075767" y="6197605"/>
            <a:ext cx="6250517" cy="27305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1600"/>
              <a:buFont typeface="Calibri"/>
              <a:buNone/>
              <a:defRPr sz="1600" b="0">
                <a:solidFill>
                  <a:srgbClr val="2E6380"/>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0"/>
        <p:cNvGrpSpPr/>
        <p:nvPr/>
      </p:nvGrpSpPr>
      <p:grpSpPr>
        <a:xfrm>
          <a:off x="0" y="0"/>
          <a:ext cx="0" cy="0"/>
          <a:chOff x="0" y="0"/>
          <a:chExt cx="0" cy="0"/>
        </a:xfrm>
      </p:grpSpPr>
      <p:sp>
        <p:nvSpPr>
          <p:cNvPr id="201" name="Google Shape;201;p28"/>
          <p:cNvSpPr txBox="1">
            <a:spLocks noGrp="1"/>
          </p:cNvSpPr>
          <p:nvPr>
            <p:ph type="body" idx="1"/>
          </p:nvPr>
        </p:nvSpPr>
        <p:spPr>
          <a:xfrm>
            <a:off x="609600" y="1676400"/>
            <a:ext cx="10972800" cy="4330891"/>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SzPts val="3200"/>
              <a:buChar char="•"/>
              <a:defRPr sz="3200">
                <a:latin typeface="Calibri"/>
                <a:ea typeface="Calibri"/>
                <a:cs typeface="Calibri"/>
                <a:sym typeface="Calibri"/>
              </a:defRPr>
            </a:lvl1pPr>
            <a:lvl2pPr marL="914400" lvl="1" indent="-406400" algn="l">
              <a:lnSpc>
                <a:spcPct val="90000"/>
              </a:lnSpc>
              <a:spcBef>
                <a:spcPts val="500"/>
              </a:spcBef>
              <a:spcAft>
                <a:spcPts val="0"/>
              </a:spcAft>
              <a:buSzPts val="2800"/>
              <a:buChar char="•"/>
              <a:defRPr sz="2800">
                <a:latin typeface="Calibri"/>
                <a:ea typeface="Calibri"/>
                <a:cs typeface="Calibri"/>
                <a:sym typeface="Calibri"/>
              </a:defRPr>
            </a:lvl2pPr>
            <a:lvl3pPr marL="1371600" lvl="2" indent="-381000" algn="l">
              <a:lnSpc>
                <a:spcPct val="90000"/>
              </a:lnSpc>
              <a:spcBef>
                <a:spcPts val="500"/>
              </a:spcBef>
              <a:spcAft>
                <a:spcPts val="0"/>
              </a:spcAft>
              <a:buSzPts val="2400"/>
              <a:buChar char="•"/>
              <a:defRPr sz="2400">
                <a:latin typeface="Calibri"/>
                <a:ea typeface="Calibri"/>
                <a:cs typeface="Calibri"/>
                <a:sym typeface="Calibri"/>
              </a:defRPr>
            </a:lvl3pPr>
            <a:lvl4pPr marL="1828800" lvl="3" indent="-355600" algn="l">
              <a:lnSpc>
                <a:spcPct val="90000"/>
              </a:lnSpc>
              <a:spcBef>
                <a:spcPts val="500"/>
              </a:spcBef>
              <a:spcAft>
                <a:spcPts val="0"/>
              </a:spcAft>
              <a:buSzPts val="2000"/>
              <a:buChar char="•"/>
              <a:defRPr sz="2000">
                <a:latin typeface="Calibri"/>
                <a:ea typeface="Calibri"/>
                <a:cs typeface="Calibri"/>
                <a:sym typeface="Calibri"/>
              </a:defRPr>
            </a:lvl4pPr>
            <a:lvl5pPr marL="2286000" lvl="4" indent="-342900" algn="l">
              <a:lnSpc>
                <a:spcPct val="90000"/>
              </a:lnSpc>
              <a:spcBef>
                <a:spcPts val="500"/>
              </a:spcBef>
              <a:spcAft>
                <a:spcPts val="0"/>
              </a:spcAft>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28"/>
          <p:cNvSpPr txBox="1">
            <a:spLocks noGrp="1"/>
          </p:cNvSpPr>
          <p:nvPr>
            <p:ph type="title"/>
          </p:nvPr>
        </p:nvSpPr>
        <p:spPr>
          <a:xfrm>
            <a:off x="609600" y="0"/>
            <a:ext cx="109728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E63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203"/>
        <p:cNvGrpSpPr/>
        <p:nvPr/>
      </p:nvGrpSpPr>
      <p:grpSpPr>
        <a:xfrm>
          <a:off x="0" y="0"/>
          <a:ext cx="0" cy="0"/>
          <a:chOff x="0" y="0"/>
          <a:chExt cx="0" cy="0"/>
        </a:xfrm>
      </p:grpSpPr>
      <p:sp>
        <p:nvSpPr>
          <p:cNvPr id="204" name="Google Shape;204;p29"/>
          <p:cNvSpPr txBox="1">
            <a:spLocks noGrp="1"/>
          </p:cNvSpPr>
          <p:nvPr>
            <p:ph type="title"/>
          </p:nvPr>
        </p:nvSpPr>
        <p:spPr>
          <a:xfrm>
            <a:off x="838200" y="365126"/>
            <a:ext cx="10515600" cy="68995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E6380"/>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29"/>
          <p:cNvSpPr txBox="1">
            <a:spLocks noGrp="1"/>
          </p:cNvSpPr>
          <p:nvPr>
            <p:ph type="body" idx="1"/>
          </p:nvPr>
        </p:nvSpPr>
        <p:spPr>
          <a:xfrm>
            <a:off x="838200" y="1406769"/>
            <a:ext cx="10515600" cy="4770194"/>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SzPts val="3200"/>
              <a:buChar char="•"/>
              <a:defRPr sz="32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2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207"/>
        <p:cNvGrpSpPr/>
        <p:nvPr/>
      </p:nvGrpSpPr>
      <p:grpSpPr>
        <a:xfrm>
          <a:off x="0" y="0"/>
          <a:ext cx="0" cy="0"/>
          <a:chOff x="0" y="0"/>
          <a:chExt cx="0" cy="0"/>
        </a:xfrm>
      </p:grpSpPr>
      <p:sp>
        <p:nvSpPr>
          <p:cNvPr id="208" name="Google Shape;208;p30"/>
          <p:cNvSpPr/>
          <p:nvPr/>
        </p:nvSpPr>
        <p:spPr>
          <a:xfrm>
            <a:off x="-1" y="0"/>
            <a:ext cx="12192001" cy="6858000"/>
          </a:xfrm>
          <a:prstGeom prst="rect">
            <a:avLst/>
          </a:prstGeom>
          <a:solidFill>
            <a:srgbClr val="2E638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9" name="Google Shape;209;p30"/>
          <p:cNvPicPr preferRelativeResize="0"/>
          <p:nvPr/>
        </p:nvPicPr>
        <p:blipFill rotWithShape="1">
          <a:blip r:embed="rId2" cstate="email">
            <a:alphaModFix/>
            <a:extLst>
              <a:ext uri="{28A0092B-C50C-407E-A947-70E740481C1C}">
                <a14:useLocalDpi xmlns:a14="http://schemas.microsoft.com/office/drawing/2010/main"/>
              </a:ext>
            </a:extLst>
          </a:blip>
          <a:srcRect l="4104" r="16935"/>
          <a:stretch/>
        </p:blipFill>
        <p:spPr>
          <a:xfrm>
            <a:off x="-31261" y="1646636"/>
            <a:ext cx="12244103" cy="4056401"/>
          </a:xfrm>
          <a:prstGeom prst="rect">
            <a:avLst/>
          </a:prstGeom>
          <a:noFill/>
          <a:ln>
            <a:noFill/>
          </a:ln>
        </p:spPr>
      </p:pic>
      <p:sp>
        <p:nvSpPr>
          <p:cNvPr id="210" name="Google Shape;210;p30"/>
          <p:cNvSpPr txBox="1">
            <a:spLocks noGrp="1"/>
          </p:cNvSpPr>
          <p:nvPr>
            <p:ph type="ctrTitle"/>
          </p:nvPr>
        </p:nvSpPr>
        <p:spPr>
          <a:xfrm>
            <a:off x="497580" y="395533"/>
            <a:ext cx="7484533" cy="164428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alibri"/>
              <a:buNone/>
              <a:defRPr sz="6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30"/>
          <p:cNvSpPr txBox="1">
            <a:spLocks noGrp="1"/>
          </p:cNvSpPr>
          <p:nvPr>
            <p:ph type="subTitle" idx="1"/>
          </p:nvPr>
        </p:nvSpPr>
        <p:spPr>
          <a:xfrm>
            <a:off x="497580" y="2195269"/>
            <a:ext cx="5911036" cy="754183"/>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i="1">
                <a:solidFill>
                  <a:schemeClr val="lt1"/>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2" name="Google Shape;212;p30"/>
          <p:cNvSpPr txBox="1">
            <a:spLocks noGrp="1"/>
          </p:cNvSpPr>
          <p:nvPr>
            <p:ph type="body" idx="2"/>
          </p:nvPr>
        </p:nvSpPr>
        <p:spPr>
          <a:xfrm>
            <a:off x="5074790" y="4677202"/>
            <a:ext cx="6252300" cy="422031"/>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2800"/>
              <a:buFont typeface="Calibri"/>
              <a:buNone/>
              <a:defRPr sz="2800" b="1">
                <a:solidFill>
                  <a:srgbClr val="FDB81A"/>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30"/>
          <p:cNvSpPr txBox="1">
            <a:spLocks noGrp="1"/>
          </p:cNvSpPr>
          <p:nvPr>
            <p:ph type="body" idx="3"/>
          </p:nvPr>
        </p:nvSpPr>
        <p:spPr>
          <a:xfrm>
            <a:off x="5074790" y="5116009"/>
            <a:ext cx="6252137" cy="2902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2000"/>
              <a:buFont typeface="Calibri"/>
              <a:buNone/>
              <a:defRPr sz="2000" i="0">
                <a:solidFill>
                  <a:srgbClr val="FDB81A"/>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30"/>
          <p:cNvSpPr txBox="1">
            <a:spLocks noGrp="1"/>
          </p:cNvSpPr>
          <p:nvPr>
            <p:ph type="body" idx="4"/>
          </p:nvPr>
        </p:nvSpPr>
        <p:spPr>
          <a:xfrm>
            <a:off x="5076409" y="5865153"/>
            <a:ext cx="6250517" cy="34288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2000"/>
              <a:buFont typeface="Calibri"/>
              <a:buNone/>
              <a:defRPr sz="2000" b="1">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30"/>
          <p:cNvSpPr txBox="1">
            <a:spLocks noGrp="1"/>
          </p:cNvSpPr>
          <p:nvPr>
            <p:ph type="body" idx="5"/>
          </p:nvPr>
        </p:nvSpPr>
        <p:spPr>
          <a:xfrm>
            <a:off x="5075767" y="6197605"/>
            <a:ext cx="6250517" cy="27305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1600"/>
              <a:buFont typeface="Calibri"/>
              <a:buNone/>
              <a:defRPr sz="1600" b="0">
                <a:solidFill>
                  <a:schemeClr val="lt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6" name="Google Shape;216;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4691" y="5220677"/>
            <a:ext cx="1541858" cy="120053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17"/>
        <p:cNvGrpSpPr/>
        <p:nvPr/>
      </p:nvGrpSpPr>
      <p:grpSpPr>
        <a:xfrm>
          <a:off x="0" y="0"/>
          <a:ext cx="0" cy="0"/>
          <a:chOff x="0" y="0"/>
          <a:chExt cx="0" cy="0"/>
        </a:xfrm>
      </p:grpSpPr>
      <p:sp>
        <p:nvSpPr>
          <p:cNvPr id="218" name="Google Shape;218;p31"/>
          <p:cNvSpPr/>
          <p:nvPr/>
        </p:nvSpPr>
        <p:spPr>
          <a:xfrm>
            <a:off x="-1" y="5181600"/>
            <a:ext cx="12192001" cy="1676400"/>
          </a:xfrm>
          <a:prstGeom prst="rect">
            <a:avLst/>
          </a:prstGeom>
          <a:solidFill>
            <a:srgbClr val="2E638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9" name="Google Shape;219;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252307" y="5504792"/>
            <a:ext cx="4110885" cy="627417"/>
          </a:xfrm>
          <a:prstGeom prst="rect">
            <a:avLst/>
          </a:prstGeom>
          <a:noFill/>
          <a:ln>
            <a:noFill/>
          </a:ln>
        </p:spPr>
      </p:pic>
      <p:pic>
        <p:nvPicPr>
          <p:cNvPr id="220" name="Google Shape;220;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53267" y="6272332"/>
            <a:ext cx="4123458" cy="196639"/>
          </a:xfrm>
          <a:prstGeom prst="rect">
            <a:avLst/>
          </a:prstGeom>
          <a:noFill/>
          <a:ln>
            <a:noFill/>
          </a:ln>
        </p:spPr>
      </p:pic>
      <p:sp>
        <p:nvSpPr>
          <p:cNvPr id="221" name="Google Shape;221;p31"/>
          <p:cNvSpPr txBox="1">
            <a:spLocks noGrp="1"/>
          </p:cNvSpPr>
          <p:nvPr>
            <p:ph type="body" idx="1"/>
          </p:nvPr>
        </p:nvSpPr>
        <p:spPr>
          <a:xfrm>
            <a:off x="239437" y="5361354"/>
            <a:ext cx="5549636" cy="43767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3600"/>
              <a:buFont typeface="Calibri"/>
              <a:buNone/>
              <a:defRPr sz="3600" b="1">
                <a:solidFill>
                  <a:srgbClr val="FDB81A"/>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31"/>
          <p:cNvSpPr txBox="1">
            <a:spLocks noGrp="1"/>
          </p:cNvSpPr>
          <p:nvPr>
            <p:ph type="body" idx="2"/>
          </p:nvPr>
        </p:nvSpPr>
        <p:spPr>
          <a:xfrm>
            <a:off x="239437" y="6269263"/>
            <a:ext cx="3960029" cy="30528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200"/>
              <a:buFont typeface="Calibri"/>
              <a:buNone/>
              <a:defRPr sz="1200">
                <a:solidFill>
                  <a:schemeClr val="lt1"/>
                </a:solidFill>
              </a:defRPr>
            </a:lvl1pPr>
            <a:lvl2pPr marL="914400" lvl="1" indent="-228600" algn="l">
              <a:lnSpc>
                <a:spcPct val="90000"/>
              </a:lnSpc>
              <a:spcBef>
                <a:spcPts val="500"/>
              </a:spcBef>
              <a:spcAft>
                <a:spcPts val="0"/>
              </a:spcAft>
              <a:buSzPts val="2400"/>
              <a:buFont typeface="Calibri"/>
              <a:buNone/>
              <a:defRPr sz="2400">
                <a:solidFill>
                  <a:schemeClr val="lt1"/>
                </a:solidFill>
              </a:defRPr>
            </a:lvl2pPr>
            <a:lvl3pPr marL="1371600" lvl="2" indent="-228600" algn="l">
              <a:lnSpc>
                <a:spcPct val="90000"/>
              </a:lnSpc>
              <a:spcBef>
                <a:spcPts val="500"/>
              </a:spcBef>
              <a:spcAft>
                <a:spcPts val="0"/>
              </a:spcAft>
              <a:buSzPts val="2400"/>
              <a:buFont typeface="Calibri"/>
              <a:buNone/>
              <a:defRPr sz="2400">
                <a:solidFill>
                  <a:schemeClr val="lt1"/>
                </a:solidFill>
              </a:defRPr>
            </a:lvl3pPr>
            <a:lvl4pPr marL="1828800" lvl="3" indent="-228600" algn="l">
              <a:lnSpc>
                <a:spcPct val="90000"/>
              </a:lnSpc>
              <a:spcBef>
                <a:spcPts val="500"/>
              </a:spcBef>
              <a:spcAft>
                <a:spcPts val="0"/>
              </a:spcAft>
              <a:buSzPts val="2400"/>
              <a:buFont typeface="Calibri"/>
              <a:buNone/>
              <a:defRPr sz="2400">
                <a:solidFill>
                  <a:schemeClr val="lt1"/>
                </a:solidFill>
              </a:defRPr>
            </a:lvl4pPr>
            <a:lvl5pPr marL="2286000" lvl="4" indent="-228600" algn="l">
              <a:lnSpc>
                <a:spcPct val="90000"/>
              </a:lnSpc>
              <a:spcBef>
                <a:spcPts val="500"/>
              </a:spcBef>
              <a:spcAft>
                <a:spcPts val="0"/>
              </a:spcAft>
              <a:buSzPts val="2400"/>
              <a:buFont typeface="Calibri"/>
              <a:buNone/>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31"/>
          <p:cNvSpPr txBox="1">
            <a:spLocks noGrp="1"/>
          </p:cNvSpPr>
          <p:nvPr>
            <p:ph type="body" idx="3"/>
          </p:nvPr>
        </p:nvSpPr>
        <p:spPr>
          <a:xfrm>
            <a:off x="4376616" y="6269263"/>
            <a:ext cx="1412553" cy="31005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1200"/>
              <a:buFont typeface="Calibri"/>
              <a:buNone/>
              <a:defRPr sz="1200">
                <a:solidFill>
                  <a:schemeClr val="lt1"/>
                </a:solidFill>
              </a:defRPr>
            </a:lvl1pPr>
            <a:lvl2pPr marL="914400" lvl="1" indent="-228600" algn="l">
              <a:lnSpc>
                <a:spcPct val="90000"/>
              </a:lnSpc>
              <a:spcBef>
                <a:spcPts val="500"/>
              </a:spcBef>
              <a:spcAft>
                <a:spcPts val="0"/>
              </a:spcAft>
              <a:buSzPts val="1600"/>
              <a:buFont typeface="Calibri"/>
              <a:buNone/>
              <a:defRPr sz="1600">
                <a:solidFill>
                  <a:schemeClr val="lt1"/>
                </a:solidFill>
              </a:defRPr>
            </a:lvl2pPr>
            <a:lvl3pPr marL="1371600" lvl="2" indent="-228600" algn="l">
              <a:lnSpc>
                <a:spcPct val="90000"/>
              </a:lnSpc>
              <a:spcBef>
                <a:spcPts val="500"/>
              </a:spcBef>
              <a:spcAft>
                <a:spcPts val="0"/>
              </a:spcAft>
              <a:buSzPts val="1600"/>
              <a:buFont typeface="Calibri"/>
              <a:buNone/>
              <a:defRPr sz="1600">
                <a:solidFill>
                  <a:schemeClr val="lt1"/>
                </a:solidFill>
              </a:defRPr>
            </a:lvl3pPr>
            <a:lvl4pPr marL="1828800" lvl="3" indent="-228600" algn="l">
              <a:lnSpc>
                <a:spcPct val="90000"/>
              </a:lnSpc>
              <a:spcBef>
                <a:spcPts val="500"/>
              </a:spcBef>
              <a:spcAft>
                <a:spcPts val="0"/>
              </a:spcAft>
              <a:buSzPts val="1600"/>
              <a:buFont typeface="Calibri"/>
              <a:buNone/>
              <a:defRPr sz="1600">
                <a:solidFill>
                  <a:schemeClr val="lt1"/>
                </a:solidFill>
              </a:defRPr>
            </a:lvl4pPr>
            <a:lvl5pPr marL="2286000" lvl="4" indent="-228600" algn="l">
              <a:lnSpc>
                <a:spcPct val="90000"/>
              </a:lnSpc>
              <a:spcBef>
                <a:spcPts val="500"/>
              </a:spcBef>
              <a:spcAft>
                <a:spcPts val="0"/>
              </a:spcAft>
              <a:buSzPts val="1600"/>
              <a:buFont typeface="Calibri"/>
              <a:buNone/>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31"/>
          <p:cNvSpPr txBox="1">
            <a:spLocks noGrp="1"/>
          </p:cNvSpPr>
          <p:nvPr>
            <p:ph type="body" idx="4"/>
          </p:nvPr>
        </p:nvSpPr>
        <p:spPr>
          <a:xfrm>
            <a:off x="238603" y="5853934"/>
            <a:ext cx="5550568" cy="33298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000"/>
              <a:buFont typeface="Calibri"/>
              <a:buNone/>
              <a:defRPr sz="2000">
                <a:solidFill>
                  <a:schemeClr val="lt1"/>
                </a:solidFill>
              </a:defRPr>
            </a:lvl1pPr>
            <a:lvl2pPr marL="914400" lvl="1" indent="-228600" algn="l">
              <a:lnSpc>
                <a:spcPct val="90000"/>
              </a:lnSpc>
              <a:spcBef>
                <a:spcPts val="500"/>
              </a:spcBef>
              <a:spcAft>
                <a:spcPts val="0"/>
              </a:spcAft>
              <a:buSzPts val="1800"/>
              <a:buFont typeface="Calibri"/>
              <a:buNone/>
              <a:defRPr sz="1800">
                <a:solidFill>
                  <a:schemeClr val="lt1"/>
                </a:solidFill>
              </a:defRPr>
            </a:lvl2pPr>
            <a:lvl3pPr marL="1371600" lvl="2" indent="-228600" algn="l">
              <a:lnSpc>
                <a:spcPct val="90000"/>
              </a:lnSpc>
              <a:spcBef>
                <a:spcPts val="500"/>
              </a:spcBef>
              <a:spcAft>
                <a:spcPts val="0"/>
              </a:spcAft>
              <a:buSzPts val="1800"/>
              <a:buFont typeface="Calibri"/>
              <a:buNone/>
              <a:defRPr sz="1800">
                <a:solidFill>
                  <a:schemeClr val="lt1"/>
                </a:solidFill>
              </a:defRPr>
            </a:lvl3pPr>
            <a:lvl4pPr marL="1828800" lvl="3" indent="-228600" algn="l">
              <a:lnSpc>
                <a:spcPct val="90000"/>
              </a:lnSpc>
              <a:spcBef>
                <a:spcPts val="500"/>
              </a:spcBef>
              <a:spcAft>
                <a:spcPts val="0"/>
              </a:spcAft>
              <a:buSzPts val="1800"/>
              <a:buFont typeface="Calibri"/>
              <a:buNone/>
              <a:defRPr sz="1800">
                <a:solidFill>
                  <a:schemeClr val="lt1"/>
                </a:solidFill>
              </a:defRPr>
            </a:lvl4pPr>
            <a:lvl5pPr marL="2286000" lvl="4" indent="-228600" algn="l">
              <a:lnSpc>
                <a:spcPct val="90000"/>
              </a:lnSpc>
              <a:spcBef>
                <a:spcPts val="500"/>
              </a:spcBef>
              <a:spcAft>
                <a:spcPts val="0"/>
              </a:spcAft>
              <a:buSzPts val="1800"/>
              <a:buFont typeface="Calibri"/>
              <a:buNone/>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31"/>
          <p:cNvSpPr>
            <a:spLocks noGrp="1"/>
          </p:cNvSpPr>
          <p:nvPr>
            <p:ph type="pic" idx="5"/>
          </p:nvPr>
        </p:nvSpPr>
        <p:spPr>
          <a:xfrm>
            <a:off x="0" y="0"/>
            <a:ext cx="12192000" cy="5181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FDB81A"/>
              </a:buClr>
              <a:buSzPts val="2800"/>
              <a:buFont typeface="Arial"/>
              <a:buChar char="•"/>
              <a:defRPr sz="2800" b="0" i="0" u="none" strike="noStrike" cap="none">
                <a:solidFill>
                  <a:srgbClr val="3A3838"/>
                </a:solidFill>
                <a:latin typeface="Calibri"/>
                <a:ea typeface="Calibri"/>
                <a:cs typeface="Calibri"/>
                <a:sym typeface="Calibri"/>
              </a:defRPr>
            </a:lvl1pPr>
            <a:lvl2pPr marR="0" lvl="1" algn="l" rtl="0">
              <a:lnSpc>
                <a:spcPct val="90000"/>
              </a:lnSpc>
              <a:spcBef>
                <a:spcPts val="500"/>
              </a:spcBef>
              <a:spcAft>
                <a:spcPts val="0"/>
              </a:spcAft>
              <a:buClr>
                <a:srgbClr val="FDB81A"/>
              </a:buClr>
              <a:buSzPts val="2400"/>
              <a:buFont typeface="Arial"/>
              <a:buChar char="•"/>
              <a:defRPr sz="2400" b="0" i="0" u="none" strike="noStrike" cap="none">
                <a:solidFill>
                  <a:srgbClr val="3A3838"/>
                </a:solidFill>
                <a:latin typeface="Calibri"/>
                <a:ea typeface="Calibri"/>
                <a:cs typeface="Calibri"/>
                <a:sym typeface="Calibri"/>
              </a:defRPr>
            </a:lvl2pPr>
            <a:lvl3pPr marR="0" lvl="2" algn="l" rtl="0">
              <a:lnSpc>
                <a:spcPct val="90000"/>
              </a:lnSpc>
              <a:spcBef>
                <a:spcPts val="500"/>
              </a:spcBef>
              <a:spcAft>
                <a:spcPts val="0"/>
              </a:spcAft>
              <a:buClr>
                <a:srgbClr val="FDB81A"/>
              </a:buClr>
              <a:buSzPts val="2000"/>
              <a:buFont typeface="Arial"/>
              <a:buChar char="•"/>
              <a:defRPr sz="2000" b="0" i="0" u="none" strike="noStrike" cap="none">
                <a:solidFill>
                  <a:srgbClr val="3A3838"/>
                </a:solidFill>
                <a:latin typeface="Calibri"/>
                <a:ea typeface="Calibri"/>
                <a:cs typeface="Calibri"/>
                <a:sym typeface="Calibri"/>
              </a:defRPr>
            </a:lvl3pPr>
            <a:lvl4pPr marR="0" lvl="3" algn="l" rtl="0">
              <a:lnSpc>
                <a:spcPct val="90000"/>
              </a:lnSpc>
              <a:spcBef>
                <a:spcPts val="500"/>
              </a:spcBef>
              <a:spcAft>
                <a:spcPts val="0"/>
              </a:spcAft>
              <a:buClr>
                <a:srgbClr val="FDB81A"/>
              </a:buClr>
              <a:buSzPts val="1800"/>
              <a:buFont typeface="Arial"/>
              <a:buChar char="•"/>
              <a:defRPr sz="1800" b="0" i="0" u="none" strike="noStrike" cap="none">
                <a:solidFill>
                  <a:srgbClr val="3A3838"/>
                </a:solidFill>
                <a:latin typeface="Calibri"/>
                <a:ea typeface="Calibri"/>
                <a:cs typeface="Calibri"/>
                <a:sym typeface="Calibri"/>
              </a:defRPr>
            </a:lvl4pPr>
            <a:lvl5pPr marR="0" lvl="4" algn="l" rtl="0">
              <a:lnSpc>
                <a:spcPct val="90000"/>
              </a:lnSpc>
              <a:spcBef>
                <a:spcPts val="500"/>
              </a:spcBef>
              <a:spcAft>
                <a:spcPts val="0"/>
              </a:spcAft>
              <a:buClr>
                <a:srgbClr val="FDB81A"/>
              </a:buClr>
              <a:buSzPts val="1800"/>
              <a:buFont typeface="Arial"/>
              <a:buChar char="•"/>
              <a:defRPr sz="1800" b="0" i="0" u="none" strike="noStrike" cap="none">
                <a:solidFill>
                  <a:srgbClr val="3A3838"/>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ransition Slide 1">
  <p:cSld name="Transition Slide 1">
    <p:spTree>
      <p:nvGrpSpPr>
        <p:cNvPr id="1" name="Shape 226"/>
        <p:cNvGrpSpPr/>
        <p:nvPr/>
      </p:nvGrpSpPr>
      <p:grpSpPr>
        <a:xfrm>
          <a:off x="0" y="0"/>
          <a:ext cx="0" cy="0"/>
          <a:chOff x="0" y="0"/>
          <a:chExt cx="0" cy="0"/>
        </a:xfrm>
      </p:grpSpPr>
      <p:sp>
        <p:nvSpPr>
          <p:cNvPr id="227" name="Google Shape;227;p32"/>
          <p:cNvSpPr/>
          <p:nvPr/>
        </p:nvSpPr>
        <p:spPr>
          <a:xfrm>
            <a:off x="-1" y="0"/>
            <a:ext cx="12192001" cy="6858000"/>
          </a:xfrm>
          <a:prstGeom prst="rect">
            <a:avLst/>
          </a:prstGeom>
          <a:solidFill>
            <a:srgbClr val="2E638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8" name="Google Shape;228;p32"/>
          <p:cNvSpPr txBox="1">
            <a:spLocks noGrp="1"/>
          </p:cNvSpPr>
          <p:nvPr>
            <p:ph type="ctrTitle"/>
          </p:nvPr>
        </p:nvSpPr>
        <p:spPr>
          <a:xfrm>
            <a:off x="524931" y="5158343"/>
            <a:ext cx="11142134" cy="729882"/>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lt1"/>
              </a:buClr>
              <a:buSzPts val="4400"/>
              <a:buFont typeface="Calibri"/>
              <a:buNone/>
              <a:defRPr sz="44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9" name="Google Shape;229;p32"/>
          <p:cNvPicPr preferRelativeResize="0"/>
          <p:nvPr/>
        </p:nvPicPr>
        <p:blipFill rotWithShape="1">
          <a:blip r:embed="rId2" cstate="email">
            <a:alphaModFix/>
            <a:extLst>
              <a:ext uri="{28A0092B-C50C-407E-A947-70E740481C1C}">
                <a14:useLocalDpi xmlns:a14="http://schemas.microsoft.com/office/drawing/2010/main"/>
              </a:ext>
            </a:extLst>
          </a:blip>
          <a:srcRect l="4104" r="16935"/>
          <a:stretch/>
        </p:blipFill>
        <p:spPr>
          <a:xfrm>
            <a:off x="-26053" y="491673"/>
            <a:ext cx="12244103" cy="40564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pic>
        <p:nvPicPr>
          <p:cNvPr id="31" name="Google Shape;31;p4"/>
          <p:cNvPicPr preferRelativeResize="0"/>
          <p:nvPr/>
        </p:nvPicPr>
        <p:blipFill rotWithShape="1">
          <a:blip r:embed="rId2" cstate="email">
            <a:alphaModFix amt="95000"/>
            <a:extLst>
              <a:ext uri="{28A0092B-C50C-407E-A947-70E740481C1C}">
                <a14:useLocalDpi xmlns:a14="http://schemas.microsoft.com/office/drawing/2010/main"/>
              </a:ext>
            </a:extLst>
          </a:blip>
          <a:srcRect/>
          <a:stretch/>
        </p:blipFill>
        <p:spPr>
          <a:xfrm>
            <a:off x="974" y="0"/>
            <a:ext cx="12191025" cy="6858000"/>
          </a:xfrm>
          <a:prstGeom prst="rect">
            <a:avLst/>
          </a:prstGeom>
          <a:noFill/>
          <a:ln>
            <a:noFill/>
          </a:ln>
        </p:spPr>
      </p:pic>
      <p:sp>
        <p:nvSpPr>
          <p:cNvPr id="32" name="Google Shape;32;p4"/>
          <p:cNvSpPr txBox="1"/>
          <p:nvPr/>
        </p:nvSpPr>
        <p:spPr>
          <a:xfrm>
            <a:off x="5023413" y="6356350"/>
            <a:ext cx="685124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MENDS EHR-based Surveillance Learning Community | </a:t>
            </a:r>
            <a:fld id="{00000000-1234-1234-1234-123412341234}" type="slidenum">
              <a:rPr lang="en-US" sz="1600" b="0" i="0" u="none" strike="noStrike" cap="none">
                <a:solidFill>
                  <a:schemeClr val="dk1"/>
                </a:solidFill>
                <a:latin typeface="Calibri"/>
                <a:ea typeface="Calibri"/>
                <a:cs typeface="Calibri"/>
                <a:sym typeface="Calibri"/>
              </a:rPr>
              <a:t>‹#›</a:t>
            </a:fld>
            <a:endParaRPr sz="1600" b="0" i="0" u="none" strike="noStrike" cap="none">
              <a:solidFill>
                <a:schemeClr val="dk1"/>
              </a:solidFill>
              <a:latin typeface="Calibri"/>
              <a:ea typeface="Calibri"/>
              <a:cs typeface="Calibri"/>
              <a:sym typeface="Calibri"/>
            </a:endParaRPr>
          </a:p>
        </p:txBody>
      </p:sp>
      <p:sp>
        <p:nvSpPr>
          <p:cNvPr id="33" name="Google Shape;3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70C0"/>
              </a:buClr>
              <a:buSzPts val="4400"/>
              <a:buFont typeface="Calibri"/>
              <a:buNone/>
              <a:defRPr b="1">
                <a:solidFill>
                  <a:srgbClr val="0070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6" name="Google Shape;36;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7711" y="6297031"/>
            <a:ext cx="1941945" cy="484095"/>
          </a:xfrm>
          <a:prstGeom prst="rect">
            <a:avLst/>
          </a:prstGeom>
          <a:noFill/>
          <a:ln>
            <a:noFill/>
          </a:ln>
        </p:spPr>
      </p:pic>
      <p:pic>
        <p:nvPicPr>
          <p:cNvPr id="37" name="Google Shape;37;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54943" y="6292942"/>
            <a:ext cx="2051132" cy="49227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ransition Slide 2">
  <p:cSld name="Transition Slide 2">
    <p:spTree>
      <p:nvGrpSpPr>
        <p:cNvPr id="1" name="Shape 230"/>
        <p:cNvGrpSpPr/>
        <p:nvPr/>
      </p:nvGrpSpPr>
      <p:grpSpPr>
        <a:xfrm>
          <a:off x="0" y="0"/>
          <a:ext cx="0" cy="0"/>
          <a:chOff x="0" y="0"/>
          <a:chExt cx="0" cy="0"/>
        </a:xfrm>
      </p:grpSpPr>
      <p:sp>
        <p:nvSpPr>
          <p:cNvPr id="231" name="Google Shape;231;p33"/>
          <p:cNvSpPr/>
          <p:nvPr/>
        </p:nvSpPr>
        <p:spPr>
          <a:xfrm>
            <a:off x="0" y="6184786"/>
            <a:ext cx="5720861" cy="6732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2" name="Google Shape;232;p33"/>
          <p:cNvPicPr preferRelativeResize="0"/>
          <p:nvPr/>
        </p:nvPicPr>
        <p:blipFill rotWithShape="1">
          <a:blip r:embed="rId2" cstate="email">
            <a:alphaModFix/>
            <a:extLst>
              <a:ext uri="{28A0092B-C50C-407E-A947-70E740481C1C}">
                <a14:useLocalDpi xmlns:a14="http://schemas.microsoft.com/office/drawing/2010/main"/>
              </a:ext>
            </a:extLst>
          </a:blip>
          <a:srcRect l="7926" r="17591"/>
          <a:stretch/>
        </p:blipFill>
        <p:spPr>
          <a:xfrm>
            <a:off x="0" y="425361"/>
            <a:ext cx="12181580" cy="4278467"/>
          </a:xfrm>
          <a:prstGeom prst="rect">
            <a:avLst/>
          </a:prstGeom>
          <a:noFill/>
          <a:ln>
            <a:noFill/>
          </a:ln>
        </p:spPr>
      </p:pic>
      <p:sp>
        <p:nvSpPr>
          <p:cNvPr id="233" name="Google Shape;233;p33"/>
          <p:cNvSpPr txBox="1">
            <a:spLocks noGrp="1"/>
          </p:cNvSpPr>
          <p:nvPr>
            <p:ph type="ctrTitle"/>
          </p:nvPr>
        </p:nvSpPr>
        <p:spPr>
          <a:xfrm>
            <a:off x="759395" y="5304086"/>
            <a:ext cx="10933722" cy="675175"/>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rgbClr val="2E6380"/>
              </a:buClr>
              <a:buSzPts val="4400"/>
              <a:buFont typeface="Calibri"/>
              <a:buNone/>
              <a:defRPr sz="4400">
                <a:solidFill>
                  <a:srgbClr val="2E6380"/>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Blue">
  <p:cSld name="Title Slide Blue">
    <p:spTree>
      <p:nvGrpSpPr>
        <p:cNvPr id="1" name="Shape 234"/>
        <p:cNvGrpSpPr/>
        <p:nvPr/>
      </p:nvGrpSpPr>
      <p:grpSpPr>
        <a:xfrm>
          <a:off x="0" y="0"/>
          <a:ext cx="0" cy="0"/>
          <a:chOff x="0" y="0"/>
          <a:chExt cx="0" cy="0"/>
        </a:xfrm>
      </p:grpSpPr>
      <p:pic>
        <p:nvPicPr>
          <p:cNvPr id="235" name="Google Shape;235;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201450" cy="6858000"/>
          </a:xfrm>
          <a:prstGeom prst="rect">
            <a:avLst/>
          </a:prstGeom>
          <a:noFill/>
          <a:ln>
            <a:noFill/>
          </a:ln>
        </p:spPr>
      </p:pic>
      <p:sp>
        <p:nvSpPr>
          <p:cNvPr id="236" name="Google Shape;236;p34"/>
          <p:cNvSpPr/>
          <p:nvPr/>
        </p:nvSpPr>
        <p:spPr>
          <a:xfrm>
            <a:off x="-3" y="4664147"/>
            <a:ext cx="12201452" cy="0"/>
          </a:xfrm>
          <a:prstGeom prst="rtTriangle">
            <a:avLst/>
          </a:prstGeom>
          <a:gradFill>
            <a:gsLst>
              <a:gs pos="0">
                <a:srgbClr val="1D619E"/>
              </a:gs>
              <a:gs pos="55000">
                <a:srgbClr val="60A7F2"/>
              </a:gs>
              <a:gs pos="100000">
                <a:srgbClr val="1D619E"/>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p34"/>
          <p:cNvSpPr txBox="1">
            <a:spLocks noGrp="1"/>
          </p:cNvSpPr>
          <p:nvPr>
            <p:ph type="ctrTitle"/>
          </p:nvPr>
        </p:nvSpPr>
        <p:spPr>
          <a:xfrm>
            <a:off x="1117600" y="187845"/>
            <a:ext cx="10668000" cy="2117652"/>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lt1"/>
              </a:buClr>
              <a:buSzPts val="6000"/>
              <a:buFont typeface="Calibri"/>
              <a:buNone/>
              <a:defRPr sz="60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34"/>
          <p:cNvSpPr txBox="1">
            <a:spLocks noGrp="1"/>
          </p:cNvSpPr>
          <p:nvPr>
            <p:ph type="subTitle" idx="1"/>
          </p:nvPr>
        </p:nvSpPr>
        <p:spPr>
          <a:xfrm>
            <a:off x="1117600" y="2381696"/>
            <a:ext cx="10566400" cy="528181"/>
          </a:xfrm>
          <a:prstGeom prst="rect">
            <a:avLst/>
          </a:prstGeom>
          <a:noFill/>
          <a:ln>
            <a:noFill/>
          </a:ln>
        </p:spPr>
        <p:txBody>
          <a:bodyPr spcFirstLastPara="1" wrap="square" lIns="45700" tIns="45700" rIns="45700" bIns="45700" anchor="t" anchorCtr="0">
            <a:noAutofit/>
          </a:bodyPr>
          <a:lstStyle>
            <a:lvl1pPr marR="64008" lvl="0" algn="r">
              <a:lnSpc>
                <a:spcPct val="90000"/>
              </a:lnSpc>
              <a:spcBef>
                <a:spcPts val="1000"/>
              </a:spcBef>
              <a:spcAft>
                <a:spcPts val="0"/>
              </a:spcAft>
              <a:buSzPts val="2800"/>
              <a:buNone/>
              <a:defRPr b="0" i="1">
                <a:solidFill>
                  <a:schemeClr val="lt1"/>
                </a:solidFill>
                <a:latin typeface="Calibri"/>
                <a:ea typeface="Calibri"/>
                <a:cs typeface="Calibri"/>
                <a:sym typeface="Calibri"/>
              </a:defRPr>
            </a:lvl1pPr>
            <a:lvl2pPr lvl="1" algn="ctr">
              <a:lnSpc>
                <a:spcPct val="90000"/>
              </a:lnSpc>
              <a:spcBef>
                <a:spcPts val="500"/>
              </a:spcBef>
              <a:spcAft>
                <a:spcPts val="0"/>
              </a:spcAft>
              <a:buSzPts val="1800"/>
              <a:buNone/>
              <a:defRPr/>
            </a:lvl2pPr>
            <a:lvl3pPr lvl="2" algn="ctr">
              <a:lnSpc>
                <a:spcPct val="90000"/>
              </a:lnSpc>
              <a:spcBef>
                <a:spcPts val="500"/>
              </a:spcBef>
              <a:spcAft>
                <a:spcPts val="0"/>
              </a:spcAft>
              <a:buSzPts val="1800"/>
              <a:buNone/>
              <a:defRPr/>
            </a:lvl3pPr>
            <a:lvl4pPr lvl="3" algn="ctr">
              <a:lnSpc>
                <a:spcPct val="90000"/>
              </a:lnSpc>
              <a:spcBef>
                <a:spcPts val="500"/>
              </a:spcBef>
              <a:spcAft>
                <a:spcPts val="0"/>
              </a:spcAft>
              <a:buSzPts val="1800"/>
              <a:buNone/>
              <a:defRPr/>
            </a:lvl4pPr>
            <a:lvl5pPr lvl="4" algn="ctr">
              <a:lnSpc>
                <a:spcPct val="90000"/>
              </a:lnSpc>
              <a:spcBef>
                <a:spcPts val="500"/>
              </a:spcBef>
              <a:spcAft>
                <a:spcPts val="0"/>
              </a:spcAft>
              <a:buSzPts val="1800"/>
              <a:buNone/>
              <a:defRPr/>
            </a:lvl5pPr>
            <a:lvl6pPr lvl="5" algn="ctr">
              <a:lnSpc>
                <a:spcPct val="90000"/>
              </a:lnSpc>
              <a:spcBef>
                <a:spcPts val="500"/>
              </a:spcBef>
              <a:spcAft>
                <a:spcPts val="0"/>
              </a:spcAft>
              <a:buClr>
                <a:schemeClr val="dk1"/>
              </a:buClr>
              <a:buSzPts val="1800"/>
              <a:buNone/>
              <a:defRPr/>
            </a:lvl6pPr>
            <a:lvl7pPr lvl="6" algn="ctr">
              <a:lnSpc>
                <a:spcPct val="90000"/>
              </a:lnSpc>
              <a:spcBef>
                <a:spcPts val="500"/>
              </a:spcBef>
              <a:spcAft>
                <a:spcPts val="0"/>
              </a:spcAft>
              <a:buClr>
                <a:schemeClr val="dk1"/>
              </a:buClr>
              <a:buSzPts val="1800"/>
              <a:buNone/>
              <a:defRPr/>
            </a:lvl7pPr>
            <a:lvl8pPr lvl="7" algn="ctr">
              <a:lnSpc>
                <a:spcPct val="90000"/>
              </a:lnSpc>
              <a:spcBef>
                <a:spcPts val="500"/>
              </a:spcBef>
              <a:spcAft>
                <a:spcPts val="0"/>
              </a:spcAft>
              <a:buClr>
                <a:schemeClr val="dk1"/>
              </a:buClr>
              <a:buSzPts val="1800"/>
              <a:buNone/>
              <a:defRPr/>
            </a:lvl8pPr>
            <a:lvl9pPr lvl="8" algn="ctr">
              <a:lnSpc>
                <a:spcPct val="90000"/>
              </a:lnSpc>
              <a:spcBef>
                <a:spcPts val="500"/>
              </a:spcBef>
              <a:spcAft>
                <a:spcPts val="0"/>
              </a:spcAft>
              <a:buClr>
                <a:schemeClr val="dk1"/>
              </a:buClr>
              <a:buSzPts val="1800"/>
              <a:buNone/>
              <a:defRPr/>
            </a:lvl9pPr>
          </a:lstStyle>
          <a:p>
            <a:endParaRPr/>
          </a:p>
        </p:txBody>
      </p:sp>
      <p:sp>
        <p:nvSpPr>
          <p:cNvPr id="239" name="Google Shape;239;p34"/>
          <p:cNvSpPr txBox="1">
            <a:spLocks noGrp="1"/>
          </p:cNvSpPr>
          <p:nvPr>
            <p:ph type="body" idx="2"/>
          </p:nvPr>
        </p:nvSpPr>
        <p:spPr>
          <a:xfrm>
            <a:off x="7518400" y="3855976"/>
            <a:ext cx="4165600" cy="3810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2000"/>
              <a:buFont typeface="Calibri"/>
              <a:buNone/>
              <a:defRPr sz="2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34"/>
          <p:cNvSpPr txBox="1">
            <a:spLocks noGrp="1"/>
          </p:cNvSpPr>
          <p:nvPr>
            <p:ph type="body" idx="3"/>
          </p:nvPr>
        </p:nvSpPr>
        <p:spPr>
          <a:xfrm>
            <a:off x="4179517" y="3276600"/>
            <a:ext cx="7518400" cy="5031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SzPts val="2800"/>
              <a:buFont typeface="Calibri"/>
              <a:buNone/>
              <a:defRPr sz="2800" b="1">
                <a:solidFill>
                  <a:schemeClr val="dk2"/>
                </a:solidFill>
                <a:latin typeface="Calibri"/>
                <a:ea typeface="Calibri"/>
                <a:cs typeface="Calibri"/>
                <a:sym typeface="Calibri"/>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End slide Blue">
  <p:cSld name="End slide Blue">
    <p:bg>
      <p:bgPr>
        <a:solidFill>
          <a:schemeClr val="lt1"/>
        </a:solidFill>
        <a:effectLst/>
      </p:bgPr>
    </p:bg>
    <p:spTree>
      <p:nvGrpSpPr>
        <p:cNvPr id="1" name="Shape 241"/>
        <p:cNvGrpSpPr/>
        <p:nvPr/>
      </p:nvGrpSpPr>
      <p:grpSpPr>
        <a:xfrm>
          <a:off x="0" y="0"/>
          <a:ext cx="0" cy="0"/>
          <a:chOff x="0" y="0"/>
          <a:chExt cx="0" cy="0"/>
        </a:xfrm>
      </p:grpSpPr>
      <p:pic>
        <p:nvPicPr>
          <p:cNvPr id="242" name="Google Shape;242;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43" name="Google Shape;243;p35"/>
          <p:cNvSpPr>
            <a:spLocks noGrp="1"/>
          </p:cNvSpPr>
          <p:nvPr>
            <p:ph type="pic" idx="2"/>
          </p:nvPr>
        </p:nvSpPr>
        <p:spPr>
          <a:xfrm>
            <a:off x="1219200" y="838200"/>
            <a:ext cx="9753600" cy="4724400"/>
          </a:xfrm>
          <a:prstGeom prst="rect">
            <a:avLst/>
          </a:prstGeom>
          <a:noFill/>
          <a:ln w="5715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FDB81A"/>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rgbClr val="FDB81A"/>
              </a:buClr>
              <a:buSzPts val="2400"/>
              <a:buFont typeface="Arial"/>
              <a:buChar char="•"/>
              <a:defRPr sz="2400" b="0" i="0" u="none" strike="noStrike" cap="none">
                <a:solidFill>
                  <a:srgbClr val="11151A"/>
                </a:solidFill>
                <a:latin typeface="Calibri"/>
                <a:ea typeface="Calibri"/>
                <a:cs typeface="Calibri"/>
                <a:sym typeface="Calibri"/>
              </a:defRPr>
            </a:lvl2pPr>
            <a:lvl3pPr marR="0" lvl="2" algn="l" rtl="0">
              <a:lnSpc>
                <a:spcPct val="90000"/>
              </a:lnSpc>
              <a:spcBef>
                <a:spcPts val="500"/>
              </a:spcBef>
              <a:spcAft>
                <a:spcPts val="0"/>
              </a:spcAft>
              <a:buClr>
                <a:srgbClr val="FDB81A"/>
              </a:buClr>
              <a:buSzPts val="2000"/>
              <a:buFont typeface="Arial"/>
              <a:buChar char="•"/>
              <a:defRPr sz="2000" b="0" i="0" u="none" strike="noStrike" cap="none">
                <a:solidFill>
                  <a:srgbClr val="11151A"/>
                </a:solidFill>
                <a:latin typeface="Calibri"/>
                <a:ea typeface="Calibri"/>
                <a:cs typeface="Calibri"/>
                <a:sym typeface="Calibri"/>
              </a:defRPr>
            </a:lvl3pPr>
            <a:lvl4pPr marR="0" lvl="3" algn="l" rtl="0">
              <a:lnSpc>
                <a:spcPct val="90000"/>
              </a:lnSpc>
              <a:spcBef>
                <a:spcPts val="500"/>
              </a:spcBef>
              <a:spcAft>
                <a:spcPts val="0"/>
              </a:spcAft>
              <a:buClr>
                <a:srgbClr val="FDB81A"/>
              </a:buClr>
              <a:buSzPts val="1800"/>
              <a:buFont typeface="Arial"/>
              <a:buChar char="•"/>
              <a:defRPr sz="1800" b="0" i="0" u="none" strike="noStrike" cap="none">
                <a:solidFill>
                  <a:srgbClr val="11151A"/>
                </a:solidFill>
                <a:latin typeface="Calibri"/>
                <a:ea typeface="Calibri"/>
                <a:cs typeface="Calibri"/>
                <a:sym typeface="Calibri"/>
              </a:defRPr>
            </a:lvl4pPr>
            <a:lvl5pPr marR="0" lvl="4" algn="l" rtl="0">
              <a:lnSpc>
                <a:spcPct val="90000"/>
              </a:lnSpc>
              <a:spcBef>
                <a:spcPts val="500"/>
              </a:spcBef>
              <a:spcAft>
                <a:spcPts val="0"/>
              </a:spcAft>
              <a:buClr>
                <a:srgbClr val="FDB81A"/>
              </a:buClr>
              <a:buSzPts val="1800"/>
              <a:buFont typeface="Arial"/>
              <a:buChar char="•"/>
              <a:defRPr sz="1800" b="0" i="0" u="none" strike="noStrike" cap="none">
                <a:solidFill>
                  <a:srgbClr val="11151A"/>
                </a:solidFill>
                <a:latin typeface="Calibri"/>
                <a:ea typeface="Calibri"/>
                <a:cs typeface="Calibri"/>
                <a:sym typeface="Calibri"/>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244" name="Google Shape;244;p35"/>
          <p:cNvSpPr txBox="1">
            <a:spLocks noGrp="1"/>
          </p:cNvSpPr>
          <p:nvPr>
            <p:ph type="body" idx="1"/>
          </p:nvPr>
        </p:nvSpPr>
        <p:spPr>
          <a:xfrm>
            <a:off x="0" y="5791200"/>
            <a:ext cx="12192000" cy="4572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SzPts val="2000"/>
              <a:buFont typeface="Calibri"/>
              <a:buNone/>
              <a:defRPr sz="2000"/>
            </a:lvl1pPr>
            <a:lvl2pPr marL="914400" lvl="1" indent="-381000" algn="ctr">
              <a:lnSpc>
                <a:spcPct val="90000"/>
              </a:lnSpc>
              <a:spcBef>
                <a:spcPts val="500"/>
              </a:spcBef>
              <a:spcAft>
                <a:spcPts val="0"/>
              </a:spcAft>
              <a:buSzPts val="2400"/>
              <a:buChar char="•"/>
              <a:defRPr/>
            </a:lvl2pPr>
            <a:lvl3pPr marL="1371600" lvl="2" indent="-355600" algn="ctr">
              <a:lnSpc>
                <a:spcPct val="90000"/>
              </a:lnSpc>
              <a:spcBef>
                <a:spcPts val="500"/>
              </a:spcBef>
              <a:spcAft>
                <a:spcPts val="0"/>
              </a:spcAft>
              <a:buSzPts val="2000"/>
              <a:buChar char="•"/>
              <a:defRPr/>
            </a:lvl3pPr>
            <a:lvl4pPr marL="1828800" lvl="3" indent="-342900" algn="ctr">
              <a:lnSpc>
                <a:spcPct val="90000"/>
              </a:lnSpc>
              <a:spcBef>
                <a:spcPts val="500"/>
              </a:spcBef>
              <a:spcAft>
                <a:spcPts val="0"/>
              </a:spcAft>
              <a:buSzPts val="1800"/>
              <a:buChar char="•"/>
              <a:defRPr/>
            </a:lvl4pPr>
            <a:lvl5pPr marL="2286000" lvl="4" indent="-342900" algn="ctr">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pic>
        <p:nvPicPr>
          <p:cNvPr id="39" name="Google Shape;39;p5"/>
          <p:cNvPicPr preferRelativeResize="0"/>
          <p:nvPr/>
        </p:nvPicPr>
        <p:blipFill rotWithShape="1">
          <a:blip r:embed="rId2" cstate="email">
            <a:alphaModFix amt="95000"/>
            <a:extLst>
              <a:ext uri="{28A0092B-C50C-407E-A947-70E740481C1C}">
                <a14:useLocalDpi xmlns:a14="http://schemas.microsoft.com/office/drawing/2010/main"/>
              </a:ext>
            </a:extLst>
          </a:blip>
          <a:srcRect/>
          <a:stretch/>
        </p:blipFill>
        <p:spPr>
          <a:xfrm>
            <a:off x="974" y="0"/>
            <a:ext cx="12191025" cy="6858000"/>
          </a:xfrm>
          <a:prstGeom prst="rect">
            <a:avLst/>
          </a:prstGeom>
          <a:noFill/>
          <a:ln>
            <a:noFill/>
          </a:ln>
        </p:spPr>
      </p:pic>
      <p:sp>
        <p:nvSpPr>
          <p:cNvPr id="40" name="Google Shape;40;p5"/>
          <p:cNvSpPr txBox="1">
            <a:spLocks noGrp="1"/>
          </p:cNvSpPr>
          <p:nvPr>
            <p:ph type="sldNum" idx="12"/>
          </p:nvPr>
        </p:nvSpPr>
        <p:spPr>
          <a:xfrm>
            <a:off x="5023413" y="6356350"/>
            <a:ext cx="6851248"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70C0"/>
              </a:buClr>
              <a:buSzPts val="6000"/>
              <a:buFont typeface="Calibri"/>
              <a:buNone/>
              <a:defRPr sz="6000" b="1">
                <a:solidFill>
                  <a:srgbClr val="0070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43" name="Google Shape;43;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7711" y="6297031"/>
            <a:ext cx="1941945" cy="484095"/>
          </a:xfrm>
          <a:prstGeom prst="rect">
            <a:avLst/>
          </a:prstGeom>
          <a:noFill/>
          <a:ln>
            <a:noFill/>
          </a:ln>
        </p:spPr>
      </p:pic>
      <p:pic>
        <p:nvPicPr>
          <p:cNvPr id="44" name="Google Shape;44;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54943" y="6292942"/>
            <a:ext cx="2051132" cy="4922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6"/>
          <p:cNvPicPr preferRelativeResize="0"/>
          <p:nvPr/>
        </p:nvPicPr>
        <p:blipFill rotWithShape="1">
          <a:blip r:embed="rId2" cstate="email">
            <a:alphaModFix amt="95000"/>
            <a:extLst>
              <a:ext uri="{28A0092B-C50C-407E-A947-70E740481C1C}">
                <a14:useLocalDpi xmlns:a14="http://schemas.microsoft.com/office/drawing/2010/main"/>
              </a:ext>
            </a:extLst>
          </a:blip>
          <a:srcRect/>
          <a:stretch/>
        </p:blipFill>
        <p:spPr>
          <a:xfrm>
            <a:off x="974" y="0"/>
            <a:ext cx="12191025" cy="6858000"/>
          </a:xfrm>
          <a:prstGeom prst="rect">
            <a:avLst/>
          </a:prstGeom>
          <a:noFill/>
          <a:ln>
            <a:noFill/>
          </a:ln>
        </p:spPr>
      </p:pic>
      <p:sp>
        <p:nvSpPr>
          <p:cNvPr id="50" name="Google Shape;50;p6"/>
          <p:cNvSpPr txBox="1"/>
          <p:nvPr/>
        </p:nvSpPr>
        <p:spPr>
          <a:xfrm>
            <a:off x="5023413" y="6356350"/>
            <a:ext cx="685124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MENDS EHR-based Surveillance Learning Community | </a:t>
            </a:r>
            <a:fld id="{00000000-1234-1234-1234-123412341234}" type="slidenum">
              <a:rPr lang="en-US" sz="1600" b="0" i="0" u="none" strike="noStrike" cap="none">
                <a:solidFill>
                  <a:schemeClr val="dk1"/>
                </a:solidFill>
                <a:latin typeface="Calibri"/>
                <a:ea typeface="Calibri"/>
                <a:cs typeface="Calibri"/>
                <a:sym typeface="Calibri"/>
              </a:rPr>
              <a:t>‹#›</a:t>
            </a:fld>
            <a:endParaRPr sz="1600" b="0" i="0" u="none" strike="noStrike" cap="none">
              <a:solidFill>
                <a:schemeClr val="dk1"/>
              </a:solidFill>
              <a:latin typeface="Calibri"/>
              <a:ea typeface="Calibri"/>
              <a:cs typeface="Calibri"/>
              <a:sym typeface="Calibri"/>
            </a:endParaRPr>
          </a:p>
        </p:txBody>
      </p:sp>
      <p:pic>
        <p:nvPicPr>
          <p:cNvPr id="51" name="Google Shape;51;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7711" y="6297031"/>
            <a:ext cx="1941945" cy="484095"/>
          </a:xfrm>
          <a:prstGeom prst="rect">
            <a:avLst/>
          </a:prstGeom>
          <a:noFill/>
          <a:ln>
            <a:noFill/>
          </a:ln>
        </p:spPr>
      </p:pic>
      <p:pic>
        <p:nvPicPr>
          <p:cNvPr id="52" name="Google Shape;52;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54943" y="6292942"/>
            <a:ext cx="2051132" cy="4922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3"/>
        <p:cNvGrpSpPr/>
        <p:nvPr/>
      </p:nvGrpSpPr>
      <p:grpSpPr>
        <a:xfrm>
          <a:off x="0" y="0"/>
          <a:ext cx="0" cy="0"/>
          <a:chOff x="0" y="0"/>
          <a:chExt cx="0" cy="0"/>
        </a:xfrm>
      </p:grpSpPr>
      <p:pic>
        <p:nvPicPr>
          <p:cNvPr id="54" name="Google Shape;54;p7"/>
          <p:cNvPicPr preferRelativeResize="0"/>
          <p:nvPr/>
        </p:nvPicPr>
        <p:blipFill rotWithShape="1">
          <a:blip r:embed="rId2" cstate="email">
            <a:alphaModFix amt="95000"/>
            <a:extLst>
              <a:ext uri="{28A0092B-C50C-407E-A947-70E740481C1C}">
                <a14:useLocalDpi xmlns:a14="http://schemas.microsoft.com/office/drawing/2010/main"/>
              </a:ext>
            </a:extLst>
          </a:blip>
          <a:srcRect/>
          <a:stretch/>
        </p:blipFill>
        <p:spPr>
          <a:xfrm>
            <a:off x="1300" y="0"/>
            <a:ext cx="12189400" cy="6858000"/>
          </a:xfrm>
          <a:prstGeom prst="rect">
            <a:avLst/>
          </a:prstGeom>
          <a:noFill/>
          <a:ln>
            <a:noFill/>
          </a:ln>
        </p:spPr>
      </p:pic>
      <p:sp>
        <p:nvSpPr>
          <p:cNvPr id="55" name="Google Shape;55;p7"/>
          <p:cNvSpPr txBox="1">
            <a:spLocks noGrp="1"/>
          </p:cNvSpPr>
          <p:nvPr>
            <p:ph type="body" idx="1"/>
          </p:nvPr>
        </p:nvSpPr>
        <p:spPr>
          <a:xfrm>
            <a:off x="609600" y="1765136"/>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7"/>
          <p:cNvSpPr txBox="1">
            <a:spLocks noGrp="1"/>
          </p:cNvSpPr>
          <p:nvPr>
            <p:ph type="body" idx="2"/>
          </p:nvPr>
        </p:nvSpPr>
        <p:spPr>
          <a:xfrm>
            <a:off x="6193368" y="1765136"/>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A4D65E"/>
              </a:buClr>
              <a:buSzPts val="2400"/>
              <a:buNone/>
              <a:defRPr sz="2400" b="1">
                <a:solidFill>
                  <a:srgbClr val="A4D65E"/>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7"/>
          <p:cNvSpPr txBox="1">
            <a:spLocks noGrp="1"/>
          </p:cNvSpPr>
          <p:nvPr>
            <p:ph type="title"/>
          </p:nvPr>
        </p:nvSpPr>
        <p:spPr>
          <a:xfrm>
            <a:off x="609600" y="524656"/>
            <a:ext cx="109728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body" idx="3"/>
          </p:nvPr>
        </p:nvSpPr>
        <p:spPr>
          <a:xfrm>
            <a:off x="609600" y="2550161"/>
            <a:ext cx="5384800" cy="339344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59" name="Google Shape;59;p7"/>
          <p:cNvSpPr txBox="1">
            <a:spLocks noGrp="1"/>
          </p:cNvSpPr>
          <p:nvPr>
            <p:ph type="body" idx="4"/>
          </p:nvPr>
        </p:nvSpPr>
        <p:spPr>
          <a:xfrm>
            <a:off x="6197600" y="2550161"/>
            <a:ext cx="5384800" cy="339344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60" name="Google Shape;60;p7"/>
          <p:cNvSpPr txBox="1">
            <a:spLocks noGrp="1"/>
          </p:cNvSpPr>
          <p:nvPr>
            <p:ph type="sldNum" idx="12"/>
          </p:nvPr>
        </p:nvSpPr>
        <p:spPr>
          <a:xfrm>
            <a:off x="10866044" y="6367785"/>
            <a:ext cx="1129336"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17135" y="6285165"/>
            <a:ext cx="2557731" cy="46806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pic>
        <p:nvPicPr>
          <p:cNvPr id="63" name="Google Shape;63;p8"/>
          <p:cNvPicPr preferRelativeResize="0"/>
          <p:nvPr/>
        </p:nvPicPr>
        <p:blipFill rotWithShape="1">
          <a:blip r:embed="rId2" cstate="email">
            <a:alphaModFix amt="95000"/>
            <a:extLst>
              <a:ext uri="{28A0092B-C50C-407E-A947-70E740481C1C}">
                <a14:useLocalDpi xmlns:a14="http://schemas.microsoft.com/office/drawing/2010/main"/>
              </a:ext>
            </a:extLst>
          </a:blip>
          <a:srcRect/>
          <a:stretch/>
        </p:blipFill>
        <p:spPr>
          <a:xfrm>
            <a:off x="974" y="0"/>
            <a:ext cx="12191025" cy="6858000"/>
          </a:xfrm>
          <a:prstGeom prst="rect">
            <a:avLst/>
          </a:prstGeom>
          <a:noFill/>
          <a:ln>
            <a:noFill/>
          </a:ln>
        </p:spPr>
      </p:pic>
      <p:sp>
        <p:nvSpPr>
          <p:cNvPr id="64" name="Google Shape;64;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70C0"/>
              </a:buClr>
              <a:buSzPts val="4400"/>
              <a:buFont typeface="Calibri"/>
              <a:buNone/>
              <a:defRPr b="1">
                <a:solidFill>
                  <a:srgbClr val="0070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8"/>
          <p:cNvSpPr txBox="1">
            <a:spLocks noGrp="1"/>
          </p:cNvSpPr>
          <p:nvPr>
            <p:ph type="sldNum" idx="12"/>
          </p:nvPr>
        </p:nvSpPr>
        <p:spPr>
          <a:xfrm>
            <a:off x="5023413" y="6356350"/>
            <a:ext cx="6851248"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0" name="Google Shape;70;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7711" y="6297031"/>
            <a:ext cx="1941945" cy="484095"/>
          </a:xfrm>
          <a:prstGeom prst="rect">
            <a:avLst/>
          </a:prstGeom>
          <a:noFill/>
          <a:ln>
            <a:noFill/>
          </a:ln>
        </p:spPr>
      </p:pic>
      <p:pic>
        <p:nvPicPr>
          <p:cNvPr id="71" name="Google Shape;71;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54943" y="6292942"/>
            <a:ext cx="2051132" cy="4922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pic>
        <p:nvPicPr>
          <p:cNvPr id="73" name="Google Shape;73;p9"/>
          <p:cNvPicPr preferRelativeResize="0"/>
          <p:nvPr/>
        </p:nvPicPr>
        <p:blipFill rotWithShape="1">
          <a:blip r:embed="rId2" cstate="email">
            <a:alphaModFix amt="95000"/>
            <a:extLst>
              <a:ext uri="{28A0092B-C50C-407E-A947-70E740481C1C}">
                <a14:useLocalDpi xmlns:a14="http://schemas.microsoft.com/office/drawing/2010/main"/>
              </a:ext>
            </a:extLst>
          </a:blip>
          <a:srcRect/>
          <a:stretch/>
        </p:blipFill>
        <p:spPr>
          <a:xfrm>
            <a:off x="974" y="0"/>
            <a:ext cx="12191025" cy="6858000"/>
          </a:xfrm>
          <a:prstGeom prst="rect">
            <a:avLst/>
          </a:prstGeom>
          <a:noFill/>
          <a:ln>
            <a:noFill/>
          </a:ln>
        </p:spPr>
      </p:pic>
      <p:sp>
        <p:nvSpPr>
          <p:cNvPr id="74" name="Google Shape;7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70C0"/>
              </a:buClr>
              <a:buSzPts val="4400"/>
              <a:buFont typeface="Calibri"/>
              <a:buNone/>
              <a:defRPr b="1">
                <a:solidFill>
                  <a:srgbClr val="0070C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
          <p:cNvSpPr txBox="1">
            <a:spLocks noGrp="1"/>
          </p:cNvSpPr>
          <p:nvPr>
            <p:ph type="sldNum" idx="12"/>
          </p:nvPr>
        </p:nvSpPr>
        <p:spPr>
          <a:xfrm>
            <a:off x="5023413" y="6356350"/>
            <a:ext cx="6851248"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7711" y="6297031"/>
            <a:ext cx="1941945" cy="484095"/>
          </a:xfrm>
          <a:prstGeom prst="rect">
            <a:avLst/>
          </a:prstGeom>
          <a:noFill/>
          <a:ln>
            <a:noFill/>
          </a:ln>
        </p:spPr>
      </p:pic>
      <p:pic>
        <p:nvPicPr>
          <p:cNvPr id="77" name="Google Shape;77;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54943" y="6292942"/>
            <a:ext cx="2051132" cy="4922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5.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4" cstate="email">
            <a:alphaModFix amt="95000"/>
            <a:extLst>
              <a:ext uri="{28A0092B-C50C-407E-A947-70E740481C1C}">
                <a14:useLocalDpi xmlns:a14="http://schemas.microsoft.com/office/drawing/2010/main"/>
              </a:ext>
            </a:extLst>
          </a:blip>
          <a:srcRect/>
          <a:stretch/>
        </p:blipFill>
        <p:spPr>
          <a:xfrm>
            <a:off x="974" y="0"/>
            <a:ext cx="12191025" cy="6858000"/>
          </a:xfrm>
          <a:prstGeom prst="rect">
            <a:avLst/>
          </a:prstGeom>
          <a:noFill/>
          <a:ln>
            <a:noFill/>
          </a:ln>
        </p:spPr>
      </p:pic>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5023413" y="6356350"/>
            <a:ext cx="6851248"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497711" y="6297031"/>
            <a:ext cx="1941945" cy="484095"/>
          </a:xfrm>
          <a:prstGeom prst="rect">
            <a:avLst/>
          </a:prstGeom>
          <a:noFill/>
          <a:ln>
            <a:noFill/>
          </a:ln>
        </p:spPr>
      </p:pic>
      <p:pic>
        <p:nvPicPr>
          <p:cNvPr id="15" name="Google Shape;15;p1"/>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2654943" y="6292942"/>
            <a:ext cx="2051132" cy="4922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1" i="0" u="none" strike="noStrike" cap="none">
                <a:solidFill>
                  <a:srgbClr val="002060"/>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6" name="Google Shape;106;p14"/>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14"/>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8" name="Google Shape;108;p14"/>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9" name="Google Shape;109;p14"/>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4"/>
          <p:cNvSpPr/>
          <p:nvPr/>
        </p:nvSpPr>
        <p:spPr>
          <a:xfrm>
            <a:off x="0" y="6660292"/>
            <a:ext cx="12192000" cy="195732"/>
          </a:xfrm>
          <a:prstGeom prst="rect">
            <a:avLst/>
          </a:prstGeom>
          <a:gradFill>
            <a:gsLst>
              <a:gs pos="0">
                <a:srgbClr val="00B050"/>
              </a:gs>
              <a:gs pos="7000">
                <a:srgbClr val="00B050"/>
              </a:gs>
              <a:gs pos="89000">
                <a:schemeClr val="dk2"/>
              </a:gs>
              <a:gs pos="100000">
                <a:schemeClr val="dk2"/>
              </a:gs>
            </a:gsLst>
            <a:lin ang="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4"/>
          <p:cNvSpPr/>
          <p:nvPr/>
        </p:nvSpPr>
        <p:spPr>
          <a:xfrm>
            <a:off x="0" y="17530"/>
            <a:ext cx="12192000" cy="167822"/>
          </a:xfrm>
          <a:prstGeom prst="rect">
            <a:avLst/>
          </a:prstGeom>
          <a:gradFill>
            <a:gsLst>
              <a:gs pos="0">
                <a:srgbClr val="00B050"/>
              </a:gs>
              <a:gs pos="7000">
                <a:srgbClr val="00B050"/>
              </a:gs>
              <a:gs pos="89000">
                <a:schemeClr val="dk2"/>
              </a:gs>
              <a:gs pos="100000">
                <a:schemeClr val="dk2"/>
              </a:gs>
            </a:gsLst>
            <a:lin ang="108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838200" y="365126"/>
            <a:ext cx="10515600" cy="68995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E6380"/>
              </a:buClr>
              <a:buSzPts val="3600"/>
              <a:buFont typeface="Calibri"/>
              <a:buNone/>
              <a:defRPr sz="3600" b="1" i="0" u="none" strike="noStrike" cap="none">
                <a:solidFill>
                  <a:srgbClr val="2E638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6" name="Google Shape;186;p26"/>
          <p:cNvSpPr txBox="1">
            <a:spLocks noGrp="1"/>
          </p:cNvSpPr>
          <p:nvPr>
            <p:ph type="body" idx="1"/>
          </p:nvPr>
        </p:nvSpPr>
        <p:spPr>
          <a:xfrm>
            <a:off x="838200" y="1406769"/>
            <a:ext cx="10515600" cy="477019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FDB81A"/>
              </a:buClr>
              <a:buSzPts val="2800"/>
              <a:buFont typeface="Arial"/>
              <a:buChar char="•"/>
              <a:defRPr sz="2800" b="0" i="0" u="none" strike="noStrike" cap="none">
                <a:solidFill>
                  <a:srgbClr val="3A3838"/>
                </a:solidFill>
                <a:latin typeface="Calibri"/>
                <a:ea typeface="Calibri"/>
                <a:cs typeface="Calibri"/>
                <a:sym typeface="Calibri"/>
              </a:defRPr>
            </a:lvl1pPr>
            <a:lvl2pPr marL="914400" marR="0" lvl="1" indent="-381000" algn="l" rtl="0">
              <a:lnSpc>
                <a:spcPct val="90000"/>
              </a:lnSpc>
              <a:spcBef>
                <a:spcPts val="500"/>
              </a:spcBef>
              <a:spcAft>
                <a:spcPts val="0"/>
              </a:spcAft>
              <a:buClr>
                <a:srgbClr val="FDB81A"/>
              </a:buClr>
              <a:buSzPts val="2400"/>
              <a:buFont typeface="Arial"/>
              <a:buChar char="•"/>
              <a:defRPr sz="2400" b="0" i="0" u="none" strike="noStrike" cap="none">
                <a:solidFill>
                  <a:srgbClr val="3A3838"/>
                </a:solidFill>
                <a:latin typeface="Calibri"/>
                <a:ea typeface="Calibri"/>
                <a:cs typeface="Calibri"/>
                <a:sym typeface="Calibri"/>
              </a:defRPr>
            </a:lvl2pPr>
            <a:lvl3pPr marL="1371600" marR="0" lvl="2" indent="-355600" algn="l" rtl="0">
              <a:lnSpc>
                <a:spcPct val="90000"/>
              </a:lnSpc>
              <a:spcBef>
                <a:spcPts val="500"/>
              </a:spcBef>
              <a:spcAft>
                <a:spcPts val="0"/>
              </a:spcAft>
              <a:buClr>
                <a:srgbClr val="FDB81A"/>
              </a:buClr>
              <a:buSzPts val="2000"/>
              <a:buFont typeface="Arial"/>
              <a:buChar char="•"/>
              <a:defRPr sz="2000" b="0" i="0" u="none" strike="noStrike" cap="none">
                <a:solidFill>
                  <a:srgbClr val="3A3838"/>
                </a:solidFill>
                <a:latin typeface="Calibri"/>
                <a:ea typeface="Calibri"/>
                <a:cs typeface="Calibri"/>
                <a:sym typeface="Calibri"/>
              </a:defRPr>
            </a:lvl3pPr>
            <a:lvl4pPr marL="1828800" marR="0" lvl="3" indent="-342900" algn="l" rtl="0">
              <a:lnSpc>
                <a:spcPct val="90000"/>
              </a:lnSpc>
              <a:spcBef>
                <a:spcPts val="500"/>
              </a:spcBef>
              <a:spcAft>
                <a:spcPts val="0"/>
              </a:spcAft>
              <a:buClr>
                <a:srgbClr val="FDB81A"/>
              </a:buClr>
              <a:buSzPts val="1800"/>
              <a:buFont typeface="Arial"/>
              <a:buChar char="•"/>
              <a:defRPr sz="1800" b="0" i="0" u="none" strike="noStrike" cap="none">
                <a:solidFill>
                  <a:srgbClr val="3A3838"/>
                </a:solidFill>
                <a:latin typeface="Calibri"/>
                <a:ea typeface="Calibri"/>
                <a:cs typeface="Calibri"/>
                <a:sym typeface="Calibri"/>
              </a:defRPr>
            </a:lvl4pPr>
            <a:lvl5pPr marL="2286000" marR="0" lvl="4" indent="-342900" algn="l" rtl="0">
              <a:lnSpc>
                <a:spcPct val="90000"/>
              </a:lnSpc>
              <a:spcBef>
                <a:spcPts val="500"/>
              </a:spcBef>
              <a:spcAft>
                <a:spcPts val="0"/>
              </a:spcAft>
              <a:buClr>
                <a:srgbClr val="FDB81A"/>
              </a:buClr>
              <a:buSzPts val="1800"/>
              <a:buFont typeface="Arial"/>
              <a:buChar char="•"/>
              <a:defRPr sz="1800" b="0" i="0" u="none" strike="noStrike" cap="none">
                <a:solidFill>
                  <a:srgbClr val="3A3838"/>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8" name="Google Shape;188;p26"/>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51621" y="6310313"/>
            <a:ext cx="456392" cy="411164"/>
          </a:xfrm>
          <a:prstGeom prst="rect">
            <a:avLst/>
          </a:prstGeom>
          <a:noFill/>
          <a:ln>
            <a:noFill/>
          </a:ln>
        </p:spPr>
      </p:pic>
      <p:pic>
        <p:nvPicPr>
          <p:cNvPr id="189" name="Google Shape;189;p26"/>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1412913" y="6570600"/>
            <a:ext cx="3163830" cy="1508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hronicdisease.org/page/MENDSinf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www.chordsnetwork.org/" TargetMode="External"/><Relationship Id="rId2" Type="http://schemas.openxmlformats.org/officeDocument/2006/relationships/notesSlide" Target="../notesSlides/notesSlide27.xml"/><Relationship Id="rId1" Type="http://schemas.openxmlformats.org/officeDocument/2006/relationships/slideLayout" Target="../slideLayouts/slideLayout26.xml"/><Relationship Id="rId5" Type="http://schemas.openxmlformats.org/officeDocument/2006/relationships/image" Target="../media/image23.jpe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5.xml"/><Relationship Id="rId5" Type="http://schemas.openxmlformats.org/officeDocument/2006/relationships/hyperlink" Target="https://chordsmaps-cdphe.opendata.arcgis.com/" TargetMode="Externa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5.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5.xml"/><Relationship Id="rId5" Type="http://schemas.openxmlformats.org/officeDocument/2006/relationships/hyperlink" Target="mailto:sarah.belstock@dhha.org" TargetMode="External"/><Relationship Id="rId4" Type="http://schemas.openxmlformats.org/officeDocument/2006/relationships/hyperlink" Target="mailto:gregory.budney@dhha.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70C0"/>
              </a:buClr>
              <a:buSzPts val="6000"/>
              <a:buFont typeface="Calibri"/>
              <a:buNone/>
            </a:pPr>
            <a:r>
              <a:rPr lang="en-US"/>
              <a:t>EHR-based Surveillance Learning Community</a:t>
            </a:r>
            <a:endParaRPr/>
          </a:p>
        </p:txBody>
      </p:sp>
      <p:sp>
        <p:nvSpPr>
          <p:cNvPr id="250" name="Google Shape;250;p36"/>
          <p:cNvSpPr txBox="1">
            <a:spLocks noGrp="1"/>
          </p:cNvSpPr>
          <p:nvPr>
            <p:ph type="subTitle" idx="1"/>
          </p:nvPr>
        </p:nvSpPr>
        <p:spPr>
          <a:xfrm>
            <a:off x="585625" y="3602050"/>
            <a:ext cx="10880400" cy="1655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a:t>December 2019 Call</a:t>
            </a:r>
            <a:endParaRPr/>
          </a:p>
          <a:p>
            <a:pPr marL="0" lvl="0" indent="0" algn="ctr" rtl="0">
              <a:lnSpc>
                <a:spcPct val="90000"/>
              </a:lnSpc>
              <a:spcBef>
                <a:spcPts val="0"/>
              </a:spcBef>
              <a:spcAft>
                <a:spcPts val="0"/>
              </a:spcAft>
              <a:buClr>
                <a:schemeClr val="dk1"/>
              </a:buClr>
              <a:buSzPts val="2400"/>
              <a:buNone/>
            </a:pPr>
            <a:endParaRPr/>
          </a:p>
          <a:p>
            <a:pPr marL="0" lvl="0" indent="0" algn="ctr" rtl="0">
              <a:lnSpc>
                <a:spcPct val="90000"/>
              </a:lnSpc>
              <a:spcBef>
                <a:spcPts val="0"/>
              </a:spcBef>
              <a:spcAft>
                <a:spcPts val="0"/>
              </a:spcAft>
              <a:buSzPts val="2400"/>
              <a:buNone/>
            </a:pPr>
            <a:r>
              <a:rPr lang="en-US"/>
              <a:t>Learning Community Website: </a:t>
            </a:r>
            <a:r>
              <a:rPr lang="en-US" u="sng">
                <a:solidFill>
                  <a:schemeClr val="hlink"/>
                </a:solidFill>
                <a:hlinkClick r:id="rId3"/>
              </a:rPr>
              <a:t>www.chronicdisease.org/page/MENDSinfo</a:t>
            </a:r>
            <a:endParaRPr/>
          </a:p>
        </p:txBody>
      </p:sp>
      <p:sp>
        <p:nvSpPr>
          <p:cNvPr id="251" name="Google Shape;251;p36"/>
          <p:cNvSpPr txBox="1">
            <a:spLocks noGrp="1"/>
          </p:cNvSpPr>
          <p:nvPr>
            <p:ph type="sldNum" idx="12"/>
          </p:nvPr>
        </p:nvSpPr>
        <p:spPr>
          <a:xfrm>
            <a:off x="5023413" y="6356516"/>
            <a:ext cx="6851248"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AVR Tools</a:t>
            </a:r>
            <a:endParaRPr/>
          </a:p>
        </p:txBody>
      </p:sp>
      <p:sp>
        <p:nvSpPr>
          <p:cNvPr id="337" name="Google Shape;337;p45"/>
          <p:cNvSpPr txBox="1">
            <a:spLocks noGrp="1"/>
          </p:cNvSpPr>
          <p:nvPr>
            <p:ph type="body" idx="1"/>
          </p:nvPr>
        </p:nvSpPr>
        <p:spPr>
          <a:xfrm>
            <a:off x="882325" y="1446100"/>
            <a:ext cx="105156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COTS, GOTS, and free tools available</a:t>
            </a:r>
            <a:endParaRPr/>
          </a:p>
          <a:p>
            <a:pPr marL="457200" lvl="0" indent="-342900" algn="l" rtl="0">
              <a:spcBef>
                <a:spcPts val="0"/>
              </a:spcBef>
              <a:spcAft>
                <a:spcPts val="0"/>
              </a:spcAft>
              <a:buSzPts val="1800"/>
              <a:buChar char="•"/>
            </a:pPr>
            <a:r>
              <a:rPr lang="en-US"/>
              <a:t>Common AVR software tools</a:t>
            </a:r>
            <a:endParaRPr/>
          </a:p>
          <a:p>
            <a:pPr marL="914400" lvl="0" indent="-298450" algn="l" rtl="0">
              <a:lnSpc>
                <a:spcPct val="115000"/>
              </a:lnSpc>
              <a:spcBef>
                <a:spcPts val="0"/>
              </a:spcBef>
              <a:spcAft>
                <a:spcPts val="0"/>
              </a:spcAft>
              <a:buSzPts val="1100"/>
              <a:buChar char="●"/>
            </a:pPr>
            <a:r>
              <a:rPr lang="en-US"/>
              <a:t>Tableau</a:t>
            </a:r>
            <a:endParaRPr/>
          </a:p>
          <a:p>
            <a:pPr marL="914400" lvl="0" indent="-298450" algn="l" rtl="0">
              <a:lnSpc>
                <a:spcPct val="115000"/>
              </a:lnSpc>
              <a:spcBef>
                <a:spcPts val="0"/>
              </a:spcBef>
              <a:spcAft>
                <a:spcPts val="0"/>
              </a:spcAft>
              <a:buSzPts val="1100"/>
              <a:buChar char="●"/>
            </a:pPr>
            <a:r>
              <a:rPr lang="en-US"/>
              <a:t>SAS</a:t>
            </a:r>
            <a:endParaRPr/>
          </a:p>
          <a:p>
            <a:pPr marL="914400" lvl="0" indent="-298450" algn="l" rtl="0">
              <a:lnSpc>
                <a:spcPct val="115000"/>
              </a:lnSpc>
              <a:spcBef>
                <a:spcPts val="0"/>
              </a:spcBef>
              <a:spcAft>
                <a:spcPts val="0"/>
              </a:spcAft>
              <a:buSzPts val="1100"/>
              <a:buChar char="●"/>
            </a:pPr>
            <a:r>
              <a:rPr lang="en-US"/>
              <a:t>Google charts</a:t>
            </a:r>
            <a:endParaRPr/>
          </a:p>
          <a:p>
            <a:pPr marL="914400" lvl="0" indent="-298450" algn="l" rtl="0">
              <a:lnSpc>
                <a:spcPct val="115000"/>
              </a:lnSpc>
              <a:spcBef>
                <a:spcPts val="0"/>
              </a:spcBef>
              <a:spcAft>
                <a:spcPts val="0"/>
              </a:spcAft>
              <a:buSzPts val="1100"/>
              <a:buChar char="●"/>
            </a:pPr>
            <a:r>
              <a:rPr lang="en-US"/>
              <a:t>Fusion Charts</a:t>
            </a:r>
            <a:endParaRPr/>
          </a:p>
          <a:p>
            <a:pPr marL="914400" lvl="0" indent="-298450" algn="l" rtl="0">
              <a:lnSpc>
                <a:spcPct val="115000"/>
              </a:lnSpc>
              <a:spcBef>
                <a:spcPts val="0"/>
              </a:spcBef>
              <a:spcAft>
                <a:spcPts val="0"/>
              </a:spcAft>
              <a:buSzPts val="1100"/>
              <a:buChar char="●"/>
            </a:pPr>
            <a:r>
              <a:rPr lang="en-US"/>
              <a:t>ArcGIS</a:t>
            </a:r>
            <a:endParaRPr/>
          </a:p>
        </p:txBody>
      </p:sp>
      <p:sp>
        <p:nvSpPr>
          <p:cNvPr id="338" name="Google Shape;338;p45"/>
          <p:cNvSpPr txBox="1">
            <a:spLocks noGrp="1"/>
          </p:cNvSpPr>
          <p:nvPr>
            <p:ph type="sldNum" idx="12"/>
          </p:nvPr>
        </p:nvSpPr>
        <p:spPr>
          <a:xfrm>
            <a:off x="5023413" y="6356350"/>
            <a:ext cx="6851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600"/>
              <a:buFont typeface="Arial"/>
              <a:buNone/>
            </a:pPr>
            <a:fld id="{00000000-1234-1234-1234-123412341234}" type="slidenum">
              <a:rPr lang="en-US"/>
              <a:t>10</a:t>
            </a:fld>
            <a:endParaRPr/>
          </a:p>
        </p:txBody>
      </p:sp>
      <p:pic>
        <p:nvPicPr>
          <p:cNvPr id="339" name="Google Shape;339;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142800" y="1104075"/>
            <a:ext cx="3592319" cy="747075"/>
          </a:xfrm>
          <a:prstGeom prst="rect">
            <a:avLst/>
          </a:prstGeom>
          <a:noFill/>
          <a:ln>
            <a:noFill/>
          </a:ln>
        </p:spPr>
      </p:pic>
      <p:pic>
        <p:nvPicPr>
          <p:cNvPr id="340" name="Google Shape;340;p45"/>
          <p:cNvPicPr preferRelativeResize="0"/>
          <p:nvPr/>
        </p:nvPicPr>
        <p:blipFill>
          <a:blip r:embed="rId4">
            <a:alphaModFix/>
          </a:blip>
          <a:stretch>
            <a:fillRect/>
          </a:stretch>
        </p:blipFill>
        <p:spPr>
          <a:xfrm>
            <a:off x="5188113" y="2732800"/>
            <a:ext cx="3038475" cy="1238250"/>
          </a:xfrm>
          <a:prstGeom prst="rect">
            <a:avLst/>
          </a:prstGeom>
          <a:noFill/>
          <a:ln>
            <a:noFill/>
          </a:ln>
        </p:spPr>
      </p:pic>
      <p:pic>
        <p:nvPicPr>
          <p:cNvPr id="341" name="Google Shape;341;p45"/>
          <p:cNvPicPr preferRelativeResize="0"/>
          <p:nvPr/>
        </p:nvPicPr>
        <p:blipFill>
          <a:blip r:embed="rId5">
            <a:alphaModFix/>
          </a:blip>
          <a:stretch>
            <a:fillRect/>
          </a:stretch>
        </p:blipFill>
        <p:spPr>
          <a:xfrm>
            <a:off x="7824538" y="4244663"/>
            <a:ext cx="2228850" cy="1171575"/>
          </a:xfrm>
          <a:prstGeom prst="rect">
            <a:avLst/>
          </a:prstGeom>
          <a:noFill/>
          <a:ln>
            <a:noFill/>
          </a:ln>
        </p:spPr>
      </p:pic>
      <p:pic>
        <p:nvPicPr>
          <p:cNvPr id="342" name="Google Shape;342;p4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9301297" y="1964372"/>
            <a:ext cx="1655675" cy="1655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How to pick?</a:t>
            </a:r>
            <a:endParaRPr/>
          </a:p>
        </p:txBody>
      </p:sp>
      <p:sp>
        <p:nvSpPr>
          <p:cNvPr id="349" name="Google Shape;349;p4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SzPts val="1100"/>
              <a:buChar char="●"/>
            </a:pPr>
            <a:r>
              <a:rPr lang="en-US"/>
              <a:t>Stand-alone COTS systems often offer the most features. </a:t>
            </a:r>
            <a:endParaRPr/>
          </a:p>
          <a:p>
            <a:pPr marL="457200" lvl="0" indent="-298450" algn="l" rtl="0">
              <a:lnSpc>
                <a:spcPct val="115000"/>
              </a:lnSpc>
              <a:spcBef>
                <a:spcPts val="0"/>
              </a:spcBef>
              <a:spcAft>
                <a:spcPts val="0"/>
              </a:spcAft>
              <a:buSzPts val="1100"/>
              <a:buChar char="●"/>
            </a:pPr>
            <a:r>
              <a:rPr lang="en-US"/>
              <a:t>But leveraging solutions that can interoperate well with other tools, or for which your agency already has a license, even if not perfect or full-featured, can meet most of your needs at lower cost. </a:t>
            </a:r>
            <a:endParaRPr/>
          </a:p>
          <a:p>
            <a:pPr marL="457200" lvl="0" indent="-298450" algn="l" rtl="0">
              <a:lnSpc>
                <a:spcPct val="115000"/>
              </a:lnSpc>
              <a:spcBef>
                <a:spcPts val="0"/>
              </a:spcBef>
              <a:spcAft>
                <a:spcPts val="0"/>
              </a:spcAft>
              <a:buSzPts val="1100"/>
              <a:buChar char="●"/>
            </a:pPr>
            <a:r>
              <a:rPr lang="en-US"/>
              <a:t>Do your due diligence: Ask for demos based on your use cases,  talk to customers, read reviews, etc.  </a:t>
            </a:r>
            <a:endParaRPr/>
          </a:p>
          <a:p>
            <a:pPr marL="0" lvl="0" indent="0" algn="l" rtl="0">
              <a:spcBef>
                <a:spcPts val="1200"/>
              </a:spcBef>
              <a:spcAft>
                <a:spcPts val="0"/>
              </a:spcAft>
              <a:buNone/>
            </a:pPr>
            <a:endParaRPr/>
          </a:p>
        </p:txBody>
      </p:sp>
      <p:sp>
        <p:nvSpPr>
          <p:cNvPr id="350" name="Google Shape;350;p46"/>
          <p:cNvSpPr txBox="1">
            <a:spLocks noGrp="1"/>
          </p:cNvSpPr>
          <p:nvPr>
            <p:ph type="sldNum" idx="12"/>
          </p:nvPr>
        </p:nvSpPr>
        <p:spPr>
          <a:xfrm>
            <a:off x="5023413" y="6356350"/>
            <a:ext cx="6851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6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7"/>
          <p:cNvSpPr txBox="1">
            <a:spLocks noGrp="1"/>
          </p:cNvSpPr>
          <p:nvPr>
            <p:ph type="ctrTitle"/>
          </p:nvPr>
        </p:nvSpPr>
        <p:spPr>
          <a:xfrm>
            <a:off x="1524000" y="825624"/>
            <a:ext cx="9144000" cy="3889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70C0"/>
              </a:buClr>
              <a:buSzPts val="5400"/>
              <a:buFont typeface="Calibri"/>
              <a:buNone/>
            </a:pPr>
            <a:r>
              <a:rPr lang="en-US" sz="5400"/>
              <a:t>Lessons from the Field: </a:t>
            </a:r>
            <a:endParaRPr sz="5400"/>
          </a:p>
          <a:p>
            <a:pPr marL="0" lvl="0" indent="0" algn="ctr" rtl="0">
              <a:lnSpc>
                <a:spcPct val="90000"/>
              </a:lnSpc>
              <a:spcBef>
                <a:spcPts val="0"/>
              </a:spcBef>
              <a:spcAft>
                <a:spcPts val="0"/>
              </a:spcAft>
              <a:buClr>
                <a:srgbClr val="0070C0"/>
              </a:buClr>
              <a:buSzPts val="5400"/>
              <a:buFont typeface="Calibri"/>
              <a:buNone/>
            </a:pPr>
            <a:r>
              <a:rPr lang="en-US" sz="5400"/>
              <a:t>Greg Budney and </a:t>
            </a:r>
            <a:r>
              <a:rPr lang="en-US" sz="5400">
                <a:solidFill>
                  <a:srgbClr val="0070C0"/>
                </a:solidFill>
              </a:rPr>
              <a:t>Sara Schmidt: CHORDS (Colorado) coverage dashboard and maps</a:t>
            </a:r>
            <a:endParaRPr sz="5400">
              <a:solidFill>
                <a:srgbClr val="0070C0"/>
              </a:solidFill>
            </a:endParaRPr>
          </a:p>
        </p:txBody>
      </p:sp>
      <p:sp>
        <p:nvSpPr>
          <p:cNvPr id="356" name="Google Shape;356;p47"/>
          <p:cNvSpPr txBox="1">
            <a:spLocks noGrp="1"/>
          </p:cNvSpPr>
          <p:nvPr>
            <p:ph type="sldNum" idx="12"/>
          </p:nvPr>
        </p:nvSpPr>
        <p:spPr>
          <a:xfrm>
            <a:off x="5023413" y="6356516"/>
            <a:ext cx="68511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8"/>
          <p:cNvSpPr txBox="1">
            <a:spLocks noGrp="1"/>
          </p:cNvSpPr>
          <p:nvPr>
            <p:ph type="ctrTitle"/>
          </p:nvPr>
        </p:nvSpPr>
        <p:spPr>
          <a:xfrm>
            <a:off x="497580" y="210328"/>
            <a:ext cx="7484533" cy="2011104"/>
          </a:xfrm>
          <a:prstGeom prst="rect">
            <a:avLst/>
          </a:prstGeom>
          <a:noFill/>
          <a:ln>
            <a:noFill/>
          </a:ln>
        </p:spPr>
        <p:txBody>
          <a:bodyPr spcFirstLastPara="1" wrap="square" lIns="91425" tIns="45700" rIns="91425" bIns="45700" anchor="b" anchorCtr="0">
            <a:noAutofit/>
          </a:bodyPr>
          <a:lstStyle/>
          <a:p>
            <a:pPr marL="0" lvl="0" indent="0" algn="l" rtl="0">
              <a:lnSpc>
                <a:spcPct val="138888"/>
              </a:lnSpc>
              <a:spcBef>
                <a:spcPts val="0"/>
              </a:spcBef>
              <a:spcAft>
                <a:spcPts val="0"/>
              </a:spcAft>
              <a:buClr>
                <a:srgbClr val="2E6380"/>
              </a:buClr>
              <a:buSzPts val="3600"/>
              <a:buFont typeface="Calibri"/>
              <a:buNone/>
            </a:pPr>
            <a:r>
              <a:rPr lang="en-US" sz="3600"/>
              <a:t>The Colorado Health Observation Regional Data Service (CHORDS)    </a:t>
            </a:r>
            <a:endParaRPr/>
          </a:p>
        </p:txBody>
      </p:sp>
      <p:sp>
        <p:nvSpPr>
          <p:cNvPr id="363" name="Google Shape;363;p48"/>
          <p:cNvSpPr txBox="1">
            <a:spLocks noGrp="1"/>
          </p:cNvSpPr>
          <p:nvPr>
            <p:ph type="subTitle" idx="1"/>
          </p:nvPr>
        </p:nvSpPr>
        <p:spPr>
          <a:xfrm>
            <a:off x="497580" y="2376244"/>
            <a:ext cx="5911036" cy="7541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Harmonizing Information for a Healthier Colorado</a:t>
            </a:r>
            <a:endParaRPr/>
          </a:p>
        </p:txBody>
      </p:sp>
      <p:sp>
        <p:nvSpPr>
          <p:cNvPr id="364" name="Google Shape;364;p48"/>
          <p:cNvSpPr txBox="1">
            <a:spLocks noGrp="1"/>
          </p:cNvSpPr>
          <p:nvPr>
            <p:ph type="body" idx="5"/>
          </p:nvPr>
        </p:nvSpPr>
        <p:spPr>
          <a:xfrm>
            <a:off x="5088467" y="6380409"/>
            <a:ext cx="6250517" cy="27305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1600"/>
              <a:buFont typeface="Calibri"/>
              <a:buNone/>
            </a:pPr>
            <a:r>
              <a:rPr lang="en-US"/>
              <a:t>December 17, 2019</a:t>
            </a:r>
            <a:endParaRPr/>
          </a:p>
        </p:txBody>
      </p:sp>
      <p:sp>
        <p:nvSpPr>
          <p:cNvPr id="365" name="Google Shape;365;p48"/>
          <p:cNvSpPr txBox="1">
            <a:spLocks noGrp="1"/>
          </p:cNvSpPr>
          <p:nvPr>
            <p:ph type="body" idx="2"/>
          </p:nvPr>
        </p:nvSpPr>
        <p:spPr>
          <a:xfrm>
            <a:off x="5088467" y="4992915"/>
            <a:ext cx="6252300" cy="957434"/>
          </a:xfrm>
          <a:prstGeom prst="rect">
            <a:avLst/>
          </a:prstGeom>
          <a:noFill/>
          <a:ln>
            <a:noFill/>
          </a:ln>
        </p:spPr>
        <p:txBody>
          <a:bodyPr spcFirstLastPara="1" wrap="square" lIns="91425" tIns="45700" rIns="91425" bIns="45700" anchor="t" anchorCtr="0">
            <a:noAutofit/>
          </a:bodyPr>
          <a:lstStyle/>
          <a:p>
            <a:pPr marL="0" lvl="0" indent="0" algn="r" rtl="0">
              <a:lnSpc>
                <a:spcPct val="80000"/>
              </a:lnSpc>
              <a:spcBef>
                <a:spcPts val="0"/>
              </a:spcBef>
              <a:spcAft>
                <a:spcPts val="0"/>
              </a:spcAft>
              <a:buSzPts val="2800"/>
              <a:buFont typeface="Calibri"/>
              <a:buNone/>
            </a:pPr>
            <a:r>
              <a:rPr lang="en-US"/>
              <a:t>Greg Budney, MPH</a:t>
            </a:r>
            <a:endParaRPr/>
          </a:p>
          <a:p>
            <a:pPr marL="0" lvl="0" indent="0" algn="r" rtl="0">
              <a:lnSpc>
                <a:spcPct val="80000"/>
              </a:lnSpc>
              <a:spcBef>
                <a:spcPts val="1000"/>
              </a:spcBef>
              <a:spcAft>
                <a:spcPts val="0"/>
              </a:spcAft>
              <a:buSzPts val="2800"/>
              <a:buFont typeface="Calibri"/>
              <a:buNone/>
            </a:pPr>
            <a:r>
              <a:rPr lang="en-US"/>
              <a:t>Sara Schmitt, MA</a:t>
            </a:r>
            <a:endParaRPr/>
          </a:p>
        </p:txBody>
      </p:sp>
      <p:sp>
        <p:nvSpPr>
          <p:cNvPr id="366" name="Google Shape;366;p48"/>
          <p:cNvSpPr txBox="1">
            <a:spLocks noGrp="1"/>
          </p:cNvSpPr>
          <p:nvPr>
            <p:ph type="body" idx="5"/>
          </p:nvPr>
        </p:nvSpPr>
        <p:spPr>
          <a:xfrm>
            <a:off x="3933245" y="5873384"/>
            <a:ext cx="7431962" cy="27305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00"/>
              <a:buNone/>
            </a:pPr>
            <a:r>
              <a:rPr lang="en-US"/>
              <a:t>Multi-State EHR-Based Network for Disease Surveillance </a:t>
            </a:r>
            <a:endParaRPr/>
          </a:p>
          <a:p>
            <a:pPr marL="0" lvl="0" indent="0" algn="r" rtl="0">
              <a:lnSpc>
                <a:spcPct val="100000"/>
              </a:lnSpc>
              <a:spcBef>
                <a:spcPts val="0"/>
              </a:spcBef>
              <a:spcAft>
                <a:spcPts val="0"/>
              </a:spcAft>
              <a:buSzPts val="1600"/>
              <a:buNone/>
            </a:pPr>
            <a:r>
              <a:rPr lang="en-US"/>
              <a:t>Learning Community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9"/>
          <p:cNvSpPr txBox="1">
            <a:spLocks noGrp="1"/>
          </p:cNvSpPr>
          <p:nvPr>
            <p:ph type="title"/>
          </p:nvPr>
        </p:nvSpPr>
        <p:spPr>
          <a:xfrm>
            <a:off x="960839" y="4465935"/>
            <a:ext cx="10255828" cy="8065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5400"/>
              <a:buFont typeface="Calibri"/>
              <a:buNone/>
            </a:pPr>
            <a:r>
              <a:rPr lang="en-US" sz="5400"/>
              <a:t>CHORDS 101| What is CHORDS?</a:t>
            </a:r>
            <a:endParaRPr sz="5400"/>
          </a:p>
        </p:txBody>
      </p:sp>
      <p:sp>
        <p:nvSpPr>
          <p:cNvPr id="373" name="Google Shape;373;p49"/>
          <p:cNvSpPr txBox="1">
            <a:spLocks noGrp="1"/>
          </p:cNvSpPr>
          <p:nvPr>
            <p:ph type="body" idx="4294967295"/>
          </p:nvPr>
        </p:nvSpPr>
        <p:spPr>
          <a:xfrm>
            <a:off x="960837" y="3447811"/>
            <a:ext cx="4981543" cy="6190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SECTION 1</a:t>
            </a:r>
            <a:endParaRPr/>
          </a:p>
        </p:txBody>
      </p:sp>
      <p:pic>
        <p:nvPicPr>
          <p:cNvPr id="374" name="Google Shape;374;p49"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0"/>
          <p:cNvSpPr txBox="1">
            <a:spLocks noGrp="1"/>
          </p:cNvSpPr>
          <p:nvPr>
            <p:ph type="body" idx="1"/>
          </p:nvPr>
        </p:nvSpPr>
        <p:spPr>
          <a:xfrm>
            <a:off x="507999" y="3124200"/>
            <a:ext cx="11176000" cy="2895600"/>
          </a:xfrm>
          <a:prstGeom prst="rect">
            <a:avLst/>
          </a:prstGeom>
          <a:noFill/>
          <a:ln>
            <a:noFill/>
          </a:ln>
        </p:spPr>
        <p:txBody>
          <a:bodyPr spcFirstLastPara="1" wrap="square" lIns="91425" tIns="45700" rIns="91425" bIns="45700" anchor="t" anchorCtr="0">
            <a:noAutofit/>
          </a:bodyPr>
          <a:lstStyle/>
          <a:p>
            <a:pPr marL="109728" lvl="0" indent="0" algn="ctr" rtl="0">
              <a:lnSpc>
                <a:spcPct val="90000"/>
              </a:lnSpc>
              <a:spcBef>
                <a:spcPts val="0"/>
              </a:spcBef>
              <a:spcAft>
                <a:spcPts val="0"/>
              </a:spcAft>
              <a:buSzPts val="3800"/>
              <a:buNone/>
            </a:pPr>
            <a:r>
              <a:rPr lang="en-US" sz="3800">
                <a:latin typeface="Calibri"/>
                <a:ea typeface="Calibri"/>
                <a:cs typeface="Calibri"/>
                <a:sym typeface="Calibri"/>
              </a:rPr>
              <a:t>CHORDS is a distributed data network conceived in 2011 that uses electronic health record (EHR) data to support public health evaluation, monitoring and research efforts.</a:t>
            </a:r>
            <a:endParaRPr/>
          </a:p>
        </p:txBody>
      </p:sp>
      <p:pic>
        <p:nvPicPr>
          <p:cNvPr id="381" name="Google Shape;381;p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34971" y="457200"/>
            <a:ext cx="6841543" cy="2363878"/>
          </a:xfrm>
          <a:prstGeom prst="rect">
            <a:avLst/>
          </a:prstGeom>
          <a:noFill/>
          <a:ln>
            <a:noFill/>
          </a:ln>
        </p:spPr>
      </p:pic>
      <p:pic>
        <p:nvPicPr>
          <p:cNvPr id="382" name="Google Shape;382;p50" descr="C:\Users\gbudney\AppData\Local\Microsoft\Windows\Temporary Internet Files\Content.IE5\OI31CSTM\CHORDS logo tagline small.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1"/>
          <p:cNvSpPr txBox="1">
            <a:spLocks noGrp="1"/>
          </p:cNvSpPr>
          <p:nvPr>
            <p:ph type="title"/>
          </p:nvPr>
        </p:nvSpPr>
        <p:spPr>
          <a:xfrm>
            <a:off x="547148" y="188811"/>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sz="3600" b="1"/>
              <a:t>CHORDS | What is A Distributed Data Network?</a:t>
            </a:r>
            <a:endParaRPr sz="3600" b="1"/>
          </a:p>
        </p:txBody>
      </p:sp>
      <p:pic>
        <p:nvPicPr>
          <p:cNvPr id="389" name="Google Shape;389;p51"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
        <p:nvSpPr>
          <p:cNvPr id="390" name="Google Shape;390;p51"/>
          <p:cNvSpPr txBox="1">
            <a:spLocks noGrp="1"/>
          </p:cNvSpPr>
          <p:nvPr>
            <p:ph type="body" idx="4294967295"/>
          </p:nvPr>
        </p:nvSpPr>
        <p:spPr>
          <a:xfrm>
            <a:off x="609600" y="1600200"/>
            <a:ext cx="5384800" cy="45259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US"/>
              <a:t>Regional distributed data network</a:t>
            </a:r>
            <a:endParaRPr/>
          </a:p>
          <a:p>
            <a:pPr marL="685800" lvl="1" indent="-228600" algn="l" rtl="0">
              <a:lnSpc>
                <a:spcPct val="90000"/>
              </a:lnSpc>
              <a:spcBef>
                <a:spcPts val="0"/>
              </a:spcBef>
              <a:spcAft>
                <a:spcPts val="0"/>
              </a:spcAft>
              <a:buSzPts val="2500"/>
              <a:buChar char="•"/>
            </a:pPr>
            <a:r>
              <a:rPr lang="en-US" sz="2500"/>
              <a:t>Enables healthcare data to remain in healthcare organizations’ secure environments until particular data are required for a defined public health or research question</a:t>
            </a:r>
            <a:endParaRPr/>
          </a:p>
        </p:txBody>
      </p:sp>
      <p:pic>
        <p:nvPicPr>
          <p:cNvPr id="391" name="Google Shape;391;p51"/>
          <p:cNvPicPr preferRelativeResize="0">
            <a:picLocks noGrp="1"/>
          </p:cNvPicPr>
          <p:nvPr>
            <p:ph type="body" idx="4294967295"/>
          </p:nvPr>
        </p:nvPicPr>
        <p:blipFill rotWithShape="1">
          <a:blip r:embed="rId4">
            <a:alphaModFix/>
          </a:blip>
          <a:srcRect/>
          <a:stretch/>
        </p:blipFill>
        <p:spPr>
          <a:xfrm>
            <a:off x="5993586" y="1508750"/>
            <a:ext cx="5664764" cy="41104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2"/>
          <p:cNvSpPr txBox="1">
            <a:spLocks noGrp="1"/>
          </p:cNvSpPr>
          <p:nvPr>
            <p:ph type="body" idx="1"/>
          </p:nvPr>
        </p:nvSpPr>
        <p:spPr>
          <a:xfrm>
            <a:off x="539691" y="983609"/>
            <a:ext cx="11176000" cy="52578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867"/>
              <a:buChar char="•"/>
            </a:pPr>
            <a:r>
              <a:rPr lang="en-US" sz="2867" b="1">
                <a:latin typeface="Calibri"/>
                <a:ea typeface="Calibri"/>
                <a:cs typeface="Calibri"/>
                <a:sym typeface="Calibri"/>
              </a:rPr>
              <a:t>Data Partners: </a:t>
            </a:r>
            <a:br>
              <a:rPr lang="en-US" sz="2867" b="1">
                <a:latin typeface="Calibri"/>
                <a:ea typeface="Calibri"/>
                <a:cs typeface="Calibri"/>
                <a:sym typeface="Calibri"/>
              </a:rPr>
            </a:br>
            <a:r>
              <a:rPr lang="en-US" sz="2867">
                <a:latin typeface="Calibri"/>
                <a:ea typeface="Calibri"/>
                <a:cs typeface="Calibri"/>
                <a:sym typeface="Calibri"/>
              </a:rPr>
              <a:t>Twelve health provider organizations </a:t>
            </a:r>
            <a:endParaRPr/>
          </a:p>
          <a:p>
            <a:pPr marL="228600" lvl="0" indent="-228600" algn="l" rtl="0">
              <a:lnSpc>
                <a:spcPct val="80000"/>
              </a:lnSpc>
              <a:spcBef>
                <a:spcPts val="2800"/>
              </a:spcBef>
              <a:spcAft>
                <a:spcPts val="0"/>
              </a:spcAft>
              <a:buSzPts val="2867"/>
              <a:buChar char="•"/>
            </a:pPr>
            <a:r>
              <a:rPr lang="en-US" sz="2867" b="1">
                <a:latin typeface="Calibri"/>
                <a:ea typeface="Calibri"/>
                <a:cs typeface="Calibri"/>
                <a:sym typeface="Calibri"/>
              </a:rPr>
              <a:t>Data Users: </a:t>
            </a:r>
            <a:br>
              <a:rPr lang="en-US" sz="2867" b="1">
                <a:latin typeface="Calibri"/>
                <a:ea typeface="Calibri"/>
                <a:cs typeface="Calibri"/>
                <a:sym typeface="Calibri"/>
              </a:rPr>
            </a:br>
            <a:r>
              <a:rPr lang="en-US" sz="2867">
                <a:latin typeface="Calibri"/>
                <a:ea typeface="Calibri"/>
                <a:cs typeface="Calibri"/>
                <a:sym typeface="Calibri"/>
              </a:rPr>
              <a:t>Public health agencies serving the seven-county Denver Metro region and three public health agencies serving two northern Colorado counties, and local researchers from a variety of fields</a:t>
            </a:r>
            <a:endParaRPr/>
          </a:p>
          <a:p>
            <a:pPr marL="228600" lvl="0" indent="-228600" algn="l" rtl="0">
              <a:lnSpc>
                <a:spcPct val="80000"/>
              </a:lnSpc>
              <a:spcBef>
                <a:spcPts val="2800"/>
              </a:spcBef>
              <a:spcAft>
                <a:spcPts val="0"/>
              </a:spcAft>
              <a:buSzPts val="2867"/>
              <a:buChar char="•"/>
            </a:pPr>
            <a:r>
              <a:rPr lang="en-US" sz="2867" b="1">
                <a:latin typeface="Calibri"/>
                <a:ea typeface="Calibri"/>
                <a:cs typeface="Calibri"/>
                <a:sym typeface="Calibri"/>
              </a:rPr>
              <a:t>Goal: </a:t>
            </a:r>
            <a:br>
              <a:rPr lang="en-US" sz="2867" b="1">
                <a:latin typeface="Calibri"/>
                <a:ea typeface="Calibri"/>
                <a:cs typeface="Calibri"/>
                <a:sym typeface="Calibri"/>
              </a:rPr>
            </a:br>
            <a:r>
              <a:rPr lang="en-US" sz="2867">
                <a:latin typeface="Calibri"/>
                <a:ea typeface="Calibri"/>
                <a:cs typeface="Calibri"/>
                <a:sym typeface="Calibri"/>
              </a:rPr>
              <a:t>Expanded use of EHR data to achieve public health and research goals through reliable and location-specific information</a:t>
            </a:r>
            <a:endParaRPr sz="2867">
              <a:latin typeface="Calibri"/>
              <a:ea typeface="Calibri"/>
              <a:cs typeface="Calibri"/>
              <a:sym typeface="Calibri"/>
            </a:endParaRPr>
          </a:p>
          <a:p>
            <a:pPr marL="0" lvl="0" indent="0" algn="l" rtl="0">
              <a:lnSpc>
                <a:spcPct val="80000"/>
              </a:lnSpc>
              <a:spcBef>
                <a:spcPts val="2800"/>
              </a:spcBef>
              <a:spcAft>
                <a:spcPts val="0"/>
              </a:spcAft>
              <a:buSzPts val="2867"/>
              <a:buNone/>
            </a:pPr>
            <a:endParaRPr sz="2867">
              <a:latin typeface="Calibri"/>
              <a:ea typeface="Calibri"/>
              <a:cs typeface="Calibri"/>
              <a:sym typeface="Calibri"/>
            </a:endParaRPr>
          </a:p>
          <a:p>
            <a:pPr marL="228600" lvl="0" indent="-46545" algn="l" rtl="0">
              <a:lnSpc>
                <a:spcPct val="80000"/>
              </a:lnSpc>
              <a:spcBef>
                <a:spcPts val="1000"/>
              </a:spcBef>
              <a:spcAft>
                <a:spcPts val="0"/>
              </a:spcAft>
              <a:buSzPts val="2867"/>
              <a:buNone/>
            </a:pPr>
            <a:endParaRPr sz="2867">
              <a:latin typeface="Calibri"/>
              <a:ea typeface="Calibri"/>
              <a:cs typeface="Calibri"/>
              <a:sym typeface="Calibri"/>
            </a:endParaRPr>
          </a:p>
          <a:p>
            <a:pPr marL="228600" lvl="0" indent="-46545" algn="l" rtl="0">
              <a:lnSpc>
                <a:spcPct val="80000"/>
              </a:lnSpc>
              <a:spcBef>
                <a:spcPts val="1000"/>
              </a:spcBef>
              <a:spcAft>
                <a:spcPts val="0"/>
              </a:spcAft>
              <a:buSzPts val="2867"/>
              <a:buNone/>
            </a:pPr>
            <a:endParaRPr sz="2867">
              <a:latin typeface="Calibri"/>
              <a:ea typeface="Calibri"/>
              <a:cs typeface="Calibri"/>
              <a:sym typeface="Calibri"/>
            </a:endParaRPr>
          </a:p>
          <a:p>
            <a:pPr marL="228600" lvl="0" indent="-40639" algn="l" rtl="0">
              <a:lnSpc>
                <a:spcPct val="80000"/>
              </a:lnSpc>
              <a:spcBef>
                <a:spcPts val="1000"/>
              </a:spcBef>
              <a:spcAft>
                <a:spcPts val="0"/>
              </a:spcAft>
              <a:buSzPts val="2960"/>
              <a:buNone/>
            </a:pPr>
            <a:endParaRPr sz="2960">
              <a:solidFill>
                <a:schemeClr val="lt1"/>
              </a:solidFill>
            </a:endParaRPr>
          </a:p>
        </p:txBody>
      </p:sp>
      <p:sp>
        <p:nvSpPr>
          <p:cNvPr id="398" name="Google Shape;398;p52"/>
          <p:cNvSpPr txBox="1">
            <a:spLocks noGrp="1"/>
          </p:cNvSpPr>
          <p:nvPr>
            <p:ph type="title"/>
          </p:nvPr>
        </p:nvSpPr>
        <p:spPr>
          <a:xfrm>
            <a:off x="547148" y="-25866"/>
            <a:ext cx="10972800" cy="990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sz="3600" b="1"/>
              <a:t>CHORDS | A Primer</a:t>
            </a:r>
            <a:endParaRPr/>
          </a:p>
        </p:txBody>
      </p:sp>
      <p:pic>
        <p:nvPicPr>
          <p:cNvPr id="399" name="Google Shape;399;p52"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3"/>
          <p:cNvSpPr txBox="1">
            <a:spLocks noGrp="1"/>
          </p:cNvSpPr>
          <p:nvPr>
            <p:ph type="title"/>
          </p:nvPr>
        </p:nvSpPr>
        <p:spPr>
          <a:xfrm>
            <a:off x="609600" y="244230"/>
            <a:ext cx="10972800" cy="83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sz="3600" b="1"/>
              <a:t>CHORDS Network | Who is Involved?</a:t>
            </a:r>
            <a:endParaRPr sz="3600" b="1"/>
          </a:p>
        </p:txBody>
      </p:sp>
      <p:grpSp>
        <p:nvGrpSpPr>
          <p:cNvPr id="406" name="Google Shape;406;p53"/>
          <p:cNvGrpSpPr/>
          <p:nvPr/>
        </p:nvGrpSpPr>
        <p:grpSpPr>
          <a:xfrm>
            <a:off x="609599" y="1371600"/>
            <a:ext cx="10972801" cy="4330700"/>
            <a:chOff x="-1" y="0"/>
            <a:chExt cx="8229601" cy="4330700"/>
          </a:xfrm>
        </p:grpSpPr>
        <p:sp>
          <p:nvSpPr>
            <p:cNvPr id="407" name="Google Shape;407;p53"/>
            <p:cNvSpPr/>
            <p:nvPr/>
          </p:nvSpPr>
          <p:spPr>
            <a:xfrm rot="-5400000">
              <a:off x="974725" y="-974725"/>
              <a:ext cx="2165350" cy="4114800"/>
            </a:xfrm>
            <a:prstGeom prst="round1Rect">
              <a:avLst>
                <a:gd name="adj" fmla="val 16667"/>
              </a:avLst>
            </a:prstGeom>
            <a:solidFill>
              <a:srgbClr val="595959"/>
            </a:solidFill>
            <a:ln w="12700" cap="flat" cmpd="sng">
              <a:solidFill>
                <a:srgbClr val="D5DBE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3"/>
            <p:cNvSpPr txBox="1"/>
            <p:nvPr/>
          </p:nvSpPr>
          <p:spPr>
            <a:xfrm>
              <a:off x="-1" y="1"/>
              <a:ext cx="4114800" cy="1624012"/>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endParaRPr sz="2400" b="1" i="0" u="none" strike="noStrike" cap="none">
                <a:solidFill>
                  <a:schemeClr val="lt1"/>
                </a:solidFill>
                <a:latin typeface="Calibri"/>
                <a:ea typeface="Calibri"/>
                <a:cs typeface="Calibri"/>
                <a:sym typeface="Calibri"/>
              </a:endParaRPr>
            </a:p>
            <a:p>
              <a:pPr marL="0" marR="0" lvl="0" indent="0" algn="ctr" rtl="0">
                <a:lnSpc>
                  <a:spcPct val="90000"/>
                </a:lnSpc>
                <a:spcBef>
                  <a:spcPts val="840"/>
                </a:spcBef>
                <a:spcAft>
                  <a:spcPts val="0"/>
                </a:spcAft>
                <a:buNone/>
              </a:pPr>
              <a:r>
                <a:rPr lang="en-US" sz="2400" b="1" i="0" u="none" strike="noStrike" cap="none">
                  <a:solidFill>
                    <a:schemeClr val="lt1"/>
                  </a:solidFill>
                  <a:latin typeface="Calibri"/>
                  <a:ea typeface="Calibri"/>
                  <a:cs typeface="Calibri"/>
                  <a:sym typeface="Calibri"/>
                </a:rPr>
                <a:t>Data Users:</a:t>
              </a:r>
              <a:endParaRPr/>
            </a:p>
            <a:p>
              <a:pPr marL="0" marR="0" lvl="0" indent="0" algn="ctr" rtl="0">
                <a:lnSpc>
                  <a:spcPct val="90000"/>
                </a:lnSpc>
                <a:spcBef>
                  <a:spcPts val="840"/>
                </a:spcBef>
                <a:spcAft>
                  <a:spcPts val="0"/>
                </a:spcAft>
                <a:buNone/>
              </a:pPr>
              <a:r>
                <a:rPr lang="en-US" sz="2400" b="1" i="0" u="none" strike="noStrike" cap="none">
                  <a:solidFill>
                    <a:schemeClr val="lt1"/>
                  </a:solidFill>
                  <a:latin typeface="Calibri"/>
                  <a:ea typeface="Calibri"/>
                  <a:cs typeface="Calibri"/>
                  <a:sym typeface="Calibri"/>
                </a:rPr>
                <a:t>Metro Denver, Larimer* and Weld Counties</a:t>
              </a:r>
              <a:br>
                <a:rPr lang="en-US" sz="2400" b="1" i="0" u="none" strike="noStrike" cap="none">
                  <a:solidFill>
                    <a:schemeClr val="lt1"/>
                  </a:solidFill>
                  <a:latin typeface="Calibri"/>
                  <a:ea typeface="Calibri"/>
                  <a:cs typeface="Calibri"/>
                  <a:sym typeface="Calibri"/>
                </a:rPr>
              </a:br>
              <a:r>
                <a:rPr lang="en-US" sz="2400" b="1" i="0" u="none" strike="noStrike" cap="none">
                  <a:solidFill>
                    <a:schemeClr val="lt1"/>
                  </a:solidFill>
                  <a:latin typeface="Calibri"/>
                  <a:ea typeface="Calibri"/>
                  <a:cs typeface="Calibri"/>
                  <a:sym typeface="Calibri"/>
                </a:rPr>
                <a:t>Public Health Agencies, and CDPHE</a:t>
              </a:r>
              <a:endParaRPr sz="2400" b="1" i="0" u="none" strike="noStrike" cap="none">
                <a:solidFill>
                  <a:schemeClr val="lt1"/>
                </a:solidFill>
                <a:latin typeface="Calibri"/>
                <a:ea typeface="Calibri"/>
                <a:cs typeface="Calibri"/>
                <a:sym typeface="Calibri"/>
              </a:endParaRPr>
            </a:p>
          </p:txBody>
        </p:sp>
        <p:sp>
          <p:nvSpPr>
            <p:cNvPr id="409" name="Google Shape;409;p53"/>
            <p:cNvSpPr/>
            <p:nvPr/>
          </p:nvSpPr>
          <p:spPr>
            <a:xfrm>
              <a:off x="4114800" y="0"/>
              <a:ext cx="4114800" cy="2165350"/>
            </a:xfrm>
            <a:prstGeom prst="round1Rect">
              <a:avLst>
                <a:gd name="adj" fmla="val 16667"/>
              </a:avLst>
            </a:prstGeom>
            <a:solidFill>
              <a:srgbClr val="595959"/>
            </a:solidFill>
            <a:ln w="12700" cap="flat" cmpd="sng">
              <a:solidFill>
                <a:srgbClr val="D5DBE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3"/>
            <p:cNvSpPr txBox="1"/>
            <p:nvPr/>
          </p:nvSpPr>
          <p:spPr>
            <a:xfrm>
              <a:off x="4114800" y="0"/>
              <a:ext cx="4114800" cy="1624012"/>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400" b="1" i="0" u="none" strike="noStrike" cap="none">
                  <a:solidFill>
                    <a:schemeClr val="lt1"/>
                  </a:solidFill>
                  <a:latin typeface="Calibri"/>
                  <a:ea typeface="Calibri"/>
                  <a:cs typeface="Calibri"/>
                  <a:sym typeface="Calibri"/>
                </a:rPr>
                <a:t>Technology Partner:</a:t>
              </a:r>
              <a:endParaRPr/>
            </a:p>
            <a:p>
              <a:pPr marL="0" marR="0" lvl="0" indent="0" algn="ctr" rtl="0">
                <a:lnSpc>
                  <a:spcPct val="90000"/>
                </a:lnSpc>
                <a:spcBef>
                  <a:spcPts val="840"/>
                </a:spcBef>
                <a:spcAft>
                  <a:spcPts val="0"/>
                </a:spcAft>
                <a:buNone/>
              </a:pPr>
              <a:r>
                <a:rPr lang="en-US" sz="2400" b="1" i="0" u="none" strike="noStrike" cap="none">
                  <a:solidFill>
                    <a:schemeClr val="lt1"/>
                  </a:solidFill>
                  <a:latin typeface="Calibri"/>
                  <a:ea typeface="Calibri"/>
                  <a:cs typeface="Calibri"/>
                  <a:sym typeface="Calibri"/>
                </a:rPr>
                <a:t>University of Colorado Anschutz Medical Campus and CORHIO</a:t>
              </a:r>
              <a:endParaRPr sz="2400" b="1" i="0" u="none" strike="noStrike" cap="none">
                <a:solidFill>
                  <a:schemeClr val="lt1"/>
                </a:solidFill>
                <a:latin typeface="Calibri"/>
                <a:ea typeface="Calibri"/>
                <a:cs typeface="Calibri"/>
                <a:sym typeface="Calibri"/>
              </a:endParaRPr>
            </a:p>
          </p:txBody>
        </p:sp>
        <p:sp>
          <p:nvSpPr>
            <p:cNvPr id="411" name="Google Shape;411;p53"/>
            <p:cNvSpPr/>
            <p:nvPr/>
          </p:nvSpPr>
          <p:spPr>
            <a:xfrm rot="10800000">
              <a:off x="0" y="2165350"/>
              <a:ext cx="4114800" cy="2165350"/>
            </a:xfrm>
            <a:prstGeom prst="round1Rect">
              <a:avLst>
                <a:gd name="adj" fmla="val 16667"/>
              </a:avLst>
            </a:prstGeom>
            <a:solidFill>
              <a:srgbClr val="595959"/>
            </a:solidFill>
            <a:ln w="12700" cap="flat" cmpd="sng">
              <a:solidFill>
                <a:srgbClr val="D5DBE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3"/>
            <p:cNvSpPr txBox="1"/>
            <p:nvPr/>
          </p:nvSpPr>
          <p:spPr>
            <a:xfrm>
              <a:off x="0" y="2706687"/>
              <a:ext cx="4114800" cy="1624012"/>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400" b="1" i="0" u="none" strike="noStrike" cap="none">
                  <a:solidFill>
                    <a:schemeClr val="lt1"/>
                  </a:solidFill>
                  <a:latin typeface="Calibri"/>
                  <a:ea typeface="Calibri"/>
                  <a:cs typeface="Calibri"/>
                  <a:sym typeface="Calibri"/>
                </a:rPr>
                <a:t>Technology Partner:</a:t>
              </a:r>
              <a:endParaRPr/>
            </a:p>
            <a:p>
              <a:pPr marL="0" marR="0" lvl="0" indent="0" algn="ctr" rtl="0">
                <a:lnSpc>
                  <a:spcPct val="90000"/>
                </a:lnSpc>
                <a:spcBef>
                  <a:spcPts val="840"/>
                </a:spcBef>
                <a:spcAft>
                  <a:spcPts val="0"/>
                </a:spcAft>
                <a:buNone/>
              </a:pPr>
              <a:r>
                <a:rPr lang="en-US" sz="2400" b="1" i="0" u="none" strike="noStrike" cap="none">
                  <a:solidFill>
                    <a:schemeClr val="lt1"/>
                  </a:solidFill>
                  <a:latin typeface="Calibri"/>
                  <a:ea typeface="Calibri"/>
                  <a:cs typeface="Calibri"/>
                  <a:sym typeface="Calibri"/>
                </a:rPr>
                <a:t>CCMCN</a:t>
              </a:r>
              <a:endParaRPr sz="2400" b="1" i="0" u="none" strike="noStrike" cap="none">
                <a:solidFill>
                  <a:schemeClr val="lt1"/>
                </a:solidFill>
                <a:latin typeface="Calibri"/>
                <a:ea typeface="Calibri"/>
                <a:cs typeface="Calibri"/>
                <a:sym typeface="Calibri"/>
              </a:endParaRPr>
            </a:p>
          </p:txBody>
        </p:sp>
        <p:sp>
          <p:nvSpPr>
            <p:cNvPr id="413" name="Google Shape;413;p53"/>
            <p:cNvSpPr/>
            <p:nvPr/>
          </p:nvSpPr>
          <p:spPr>
            <a:xfrm rot="5400000">
              <a:off x="5089525" y="1190625"/>
              <a:ext cx="2165350" cy="4114800"/>
            </a:xfrm>
            <a:prstGeom prst="round1Rect">
              <a:avLst>
                <a:gd name="adj" fmla="val 16667"/>
              </a:avLst>
            </a:prstGeom>
            <a:solidFill>
              <a:srgbClr val="595959"/>
            </a:solidFill>
            <a:ln w="12700" cap="flat" cmpd="sng">
              <a:solidFill>
                <a:srgbClr val="D5DBE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3"/>
            <p:cNvSpPr txBox="1"/>
            <p:nvPr/>
          </p:nvSpPr>
          <p:spPr>
            <a:xfrm>
              <a:off x="4114799" y="2706687"/>
              <a:ext cx="4114800" cy="1624012"/>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400" b="1" i="0" u="none" strike="noStrike" cap="none">
                  <a:solidFill>
                    <a:schemeClr val="lt1"/>
                  </a:solidFill>
                  <a:latin typeface="Calibri"/>
                  <a:ea typeface="Calibri"/>
                  <a:cs typeface="Calibri"/>
                  <a:sym typeface="Calibri"/>
                </a:rPr>
                <a:t>Data Partners:</a:t>
              </a:r>
              <a:endParaRPr/>
            </a:p>
            <a:p>
              <a:pPr marL="0" marR="0" lvl="0" indent="0" algn="ctr" rtl="0">
                <a:lnSpc>
                  <a:spcPct val="90000"/>
                </a:lnSpc>
                <a:spcBef>
                  <a:spcPts val="840"/>
                </a:spcBef>
                <a:spcAft>
                  <a:spcPts val="0"/>
                </a:spcAft>
                <a:buNone/>
              </a:pPr>
              <a:r>
                <a:rPr lang="en-US" sz="2400" b="1" i="0" u="none" strike="noStrike" cap="none">
                  <a:solidFill>
                    <a:schemeClr val="lt1"/>
                  </a:solidFill>
                  <a:latin typeface="Calibri"/>
                  <a:ea typeface="Calibri"/>
                  <a:cs typeface="Calibri"/>
                  <a:sym typeface="Calibri"/>
                </a:rPr>
                <a:t>Health Care and </a:t>
              </a:r>
              <a:br>
                <a:rPr lang="en-US" sz="2400" b="1" i="0" u="none" strike="noStrike" cap="none">
                  <a:solidFill>
                    <a:schemeClr val="lt1"/>
                  </a:solidFill>
                  <a:latin typeface="Calibri"/>
                  <a:ea typeface="Calibri"/>
                  <a:cs typeface="Calibri"/>
                  <a:sym typeface="Calibri"/>
                </a:rPr>
              </a:br>
              <a:r>
                <a:rPr lang="en-US" sz="2400" b="1" i="0" u="none" strike="noStrike" cap="none">
                  <a:solidFill>
                    <a:schemeClr val="lt1"/>
                  </a:solidFill>
                  <a:latin typeface="Calibri"/>
                  <a:ea typeface="Calibri"/>
                  <a:cs typeface="Calibri"/>
                  <a:sym typeface="Calibri"/>
                </a:rPr>
                <a:t>Mental Health Care Partners</a:t>
              </a:r>
              <a:endParaRPr/>
            </a:p>
          </p:txBody>
        </p:sp>
        <p:sp>
          <p:nvSpPr>
            <p:cNvPr id="415" name="Google Shape;415;p53"/>
            <p:cNvSpPr/>
            <p:nvPr/>
          </p:nvSpPr>
          <p:spPr>
            <a:xfrm>
              <a:off x="2880359" y="1815858"/>
              <a:ext cx="2468880" cy="1082675"/>
            </a:xfrm>
            <a:prstGeom prst="roundRect">
              <a:avLst>
                <a:gd name="adj" fmla="val 16667"/>
              </a:avLst>
            </a:prstGeom>
            <a:solidFill>
              <a:srgbClr val="FDB81A"/>
            </a:solidFill>
            <a:ln w="12700" cap="flat" cmpd="sng">
              <a:solidFill>
                <a:srgbClr val="D5DBE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3"/>
            <p:cNvSpPr txBox="1"/>
            <p:nvPr/>
          </p:nvSpPr>
          <p:spPr>
            <a:xfrm>
              <a:off x="2880358" y="1868709"/>
              <a:ext cx="2363176" cy="976971"/>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None/>
              </a:pPr>
              <a:r>
                <a:rPr lang="en-US" sz="2500" b="1" i="0" u="none" strike="noStrike" cap="none" dirty="0">
                  <a:solidFill>
                    <a:srgbClr val="3A3838"/>
                  </a:solidFill>
                  <a:latin typeface="Calibri"/>
                  <a:ea typeface="Calibri"/>
                  <a:cs typeface="Calibri"/>
                  <a:sym typeface="Calibri"/>
                </a:rPr>
                <a:t>Convener: CHI</a:t>
              </a:r>
              <a:endParaRPr dirty="0"/>
            </a:p>
          </p:txBody>
        </p:sp>
      </p:grpSp>
      <p:pic>
        <p:nvPicPr>
          <p:cNvPr id="417" name="Google Shape;417;p53"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4"/>
          <p:cNvSpPr txBox="1">
            <a:spLocks noGrp="1"/>
          </p:cNvSpPr>
          <p:nvPr>
            <p:ph type="title"/>
          </p:nvPr>
        </p:nvSpPr>
        <p:spPr>
          <a:xfrm>
            <a:off x="609600" y="205315"/>
            <a:ext cx="10972800"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4000"/>
              <a:buFont typeface="Calibri"/>
              <a:buNone/>
            </a:pPr>
            <a:r>
              <a:rPr lang="en-US" sz="4000" b="1"/>
              <a:t>CHORDS Network | Data Partners </a:t>
            </a:r>
            <a:endParaRPr/>
          </a:p>
        </p:txBody>
      </p:sp>
      <p:pic>
        <p:nvPicPr>
          <p:cNvPr id="424" name="Google Shape;424;p54"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pic>
        <p:nvPicPr>
          <p:cNvPr id="425" name="Google Shape;425;p54" descr="C:\Users\sfoldy\AppData\Local\Microsoft\Windows\Temporary Internet Files\Content.Outlook\B7RQJYG6\CHORDS Data Partners.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4393" y="1178251"/>
            <a:ext cx="9815275" cy="50512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8425" y="946275"/>
            <a:ext cx="10654999" cy="5119299"/>
          </a:xfrm>
          <a:prstGeom prst="rect">
            <a:avLst/>
          </a:prstGeom>
          <a:noFill/>
          <a:ln>
            <a:noFill/>
          </a:ln>
        </p:spPr>
      </p:pic>
      <p:sp>
        <p:nvSpPr>
          <p:cNvPr id="258" name="Google Shape;258;p37"/>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a:t>Finding your way around Zoom</a:t>
            </a:r>
            <a:endParaRPr>
              <a:solidFill>
                <a:srgbClr val="FF0000"/>
              </a:solidFill>
            </a:endParaRPr>
          </a:p>
        </p:txBody>
      </p:sp>
      <p:sp>
        <p:nvSpPr>
          <p:cNvPr id="259" name="Google Shape;259;p37"/>
          <p:cNvSpPr txBox="1">
            <a:spLocks noGrp="1"/>
          </p:cNvSpPr>
          <p:nvPr>
            <p:ph type="body" idx="1"/>
          </p:nvPr>
        </p:nvSpPr>
        <p:spPr>
          <a:xfrm>
            <a:off x="315275" y="4455925"/>
            <a:ext cx="11284800" cy="7407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1800"/>
              <a:buNone/>
            </a:pPr>
            <a:r>
              <a:rPr lang="en-US"/>
              <a:t>Meeting controls are at the bottom of the window in the BLACK menu bar</a:t>
            </a:r>
            <a:endParaRPr/>
          </a:p>
        </p:txBody>
      </p:sp>
      <p:sp>
        <p:nvSpPr>
          <p:cNvPr id="260" name="Google Shape;260;p37"/>
          <p:cNvSpPr txBox="1">
            <a:spLocks noGrp="1"/>
          </p:cNvSpPr>
          <p:nvPr>
            <p:ph type="sldNum" idx="12"/>
          </p:nvPr>
        </p:nvSpPr>
        <p:spPr>
          <a:xfrm>
            <a:off x="5023413" y="6356350"/>
            <a:ext cx="6851248"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00"/>
              <a:buNone/>
            </a:pPr>
            <a:fld id="{00000000-1234-1234-1234-123412341234}" type="slidenum">
              <a:rPr lang="en-US"/>
              <a:t>2</a:t>
            </a:fld>
            <a:endParaRPr/>
          </a:p>
        </p:txBody>
      </p:sp>
      <p:sp>
        <p:nvSpPr>
          <p:cNvPr id="261" name="Google Shape;261;p37"/>
          <p:cNvSpPr/>
          <p:nvPr/>
        </p:nvSpPr>
        <p:spPr>
          <a:xfrm>
            <a:off x="4269475" y="5053975"/>
            <a:ext cx="480900" cy="4227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7"/>
          <p:cNvSpPr/>
          <p:nvPr/>
        </p:nvSpPr>
        <p:spPr>
          <a:xfrm>
            <a:off x="3730775" y="5642873"/>
            <a:ext cx="459900" cy="422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7"/>
          <p:cNvSpPr/>
          <p:nvPr/>
        </p:nvSpPr>
        <p:spPr>
          <a:xfrm>
            <a:off x="8135388" y="2237775"/>
            <a:ext cx="627300" cy="2928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7"/>
          <p:cNvSpPr/>
          <p:nvPr/>
        </p:nvSpPr>
        <p:spPr>
          <a:xfrm>
            <a:off x="4269475" y="5642875"/>
            <a:ext cx="532500" cy="422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5" name="Google Shape;265;p3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813850" y="5270875"/>
            <a:ext cx="3324350" cy="740700"/>
          </a:xfrm>
          <a:prstGeom prst="rect">
            <a:avLst/>
          </a:prstGeom>
          <a:noFill/>
          <a:ln>
            <a:noFill/>
          </a:ln>
        </p:spPr>
      </p:pic>
      <p:sp>
        <p:nvSpPr>
          <p:cNvPr id="266" name="Google Shape;266;p37"/>
          <p:cNvSpPr/>
          <p:nvPr/>
        </p:nvSpPr>
        <p:spPr>
          <a:xfrm>
            <a:off x="8891325" y="5196625"/>
            <a:ext cx="2462400" cy="422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5"/>
          <p:cNvSpPr txBox="1">
            <a:spLocks noGrp="1"/>
          </p:cNvSpPr>
          <p:nvPr>
            <p:ph type="body" idx="1"/>
          </p:nvPr>
        </p:nvSpPr>
        <p:spPr>
          <a:xfrm>
            <a:off x="609599" y="1438275"/>
            <a:ext cx="11380967" cy="433089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3600"/>
              <a:buChar char="•"/>
            </a:pPr>
            <a:r>
              <a:rPr lang="en-US" sz="3600">
                <a:latin typeface="Calibri"/>
                <a:ea typeface="Calibri"/>
                <a:cs typeface="Calibri"/>
                <a:sym typeface="Calibri"/>
              </a:rPr>
              <a:t>Approximately three million patient records</a:t>
            </a:r>
            <a:endParaRPr/>
          </a:p>
          <a:p>
            <a:pPr marL="228600" lvl="0" indent="0" algn="l" rtl="0">
              <a:lnSpc>
                <a:spcPct val="90000"/>
              </a:lnSpc>
              <a:spcBef>
                <a:spcPts val="0"/>
              </a:spcBef>
              <a:spcAft>
                <a:spcPts val="0"/>
              </a:spcAft>
              <a:buSzPts val="3600"/>
              <a:buNone/>
            </a:pPr>
            <a:endParaRPr sz="3600">
              <a:latin typeface="Calibri"/>
              <a:ea typeface="Calibri"/>
              <a:cs typeface="Calibri"/>
              <a:sym typeface="Calibri"/>
            </a:endParaRPr>
          </a:p>
          <a:p>
            <a:pPr marL="228600" lvl="0" indent="-228600" algn="l" rtl="0">
              <a:lnSpc>
                <a:spcPct val="90000"/>
              </a:lnSpc>
              <a:spcBef>
                <a:spcPts val="0"/>
              </a:spcBef>
              <a:spcAft>
                <a:spcPts val="0"/>
              </a:spcAft>
              <a:buSzPts val="3600"/>
              <a:buChar char="•"/>
            </a:pPr>
            <a:r>
              <a:rPr lang="en-US" sz="3600">
                <a:latin typeface="Calibri"/>
                <a:ea typeface="Calibri"/>
                <a:cs typeface="Calibri"/>
                <a:sym typeface="Calibri"/>
              </a:rPr>
              <a:t>Limited dataset</a:t>
            </a:r>
            <a:endParaRPr/>
          </a:p>
          <a:p>
            <a:pPr marL="228600" lvl="0" indent="0" algn="l" rtl="0">
              <a:lnSpc>
                <a:spcPct val="90000"/>
              </a:lnSpc>
              <a:spcBef>
                <a:spcPts val="0"/>
              </a:spcBef>
              <a:spcAft>
                <a:spcPts val="0"/>
              </a:spcAft>
              <a:buSzPts val="3600"/>
              <a:buNone/>
            </a:pPr>
            <a:endParaRPr sz="3600">
              <a:latin typeface="Calibri"/>
              <a:ea typeface="Calibri"/>
              <a:cs typeface="Calibri"/>
              <a:sym typeface="Calibri"/>
            </a:endParaRPr>
          </a:p>
          <a:p>
            <a:pPr marL="228600" lvl="0" indent="-228600" algn="l" rtl="0">
              <a:lnSpc>
                <a:spcPct val="90000"/>
              </a:lnSpc>
              <a:spcBef>
                <a:spcPts val="0"/>
              </a:spcBef>
              <a:spcAft>
                <a:spcPts val="0"/>
              </a:spcAft>
              <a:buSzPts val="3600"/>
              <a:buChar char="•"/>
            </a:pPr>
            <a:r>
              <a:rPr lang="en-US" sz="3600">
                <a:latin typeface="Calibri"/>
                <a:ea typeface="Calibri"/>
                <a:cs typeface="Calibri"/>
                <a:sym typeface="Calibri"/>
              </a:rPr>
              <a:t>Geocoded home addresses</a:t>
            </a:r>
            <a:endParaRPr/>
          </a:p>
          <a:p>
            <a:pPr marL="228600" lvl="0" indent="0" algn="l" rtl="0">
              <a:lnSpc>
                <a:spcPct val="90000"/>
              </a:lnSpc>
              <a:spcBef>
                <a:spcPts val="0"/>
              </a:spcBef>
              <a:spcAft>
                <a:spcPts val="0"/>
              </a:spcAft>
              <a:buSzPts val="3600"/>
              <a:buNone/>
            </a:pPr>
            <a:endParaRPr sz="3600">
              <a:latin typeface="Calibri"/>
              <a:ea typeface="Calibri"/>
              <a:cs typeface="Calibri"/>
              <a:sym typeface="Calibri"/>
            </a:endParaRPr>
          </a:p>
          <a:p>
            <a:pPr marL="228600" lvl="0" indent="-228600" algn="l" rtl="0">
              <a:lnSpc>
                <a:spcPct val="90000"/>
              </a:lnSpc>
              <a:spcBef>
                <a:spcPts val="0"/>
              </a:spcBef>
              <a:spcAft>
                <a:spcPts val="0"/>
              </a:spcAft>
              <a:buSzPts val="3600"/>
              <a:buChar char="•"/>
            </a:pPr>
            <a:r>
              <a:rPr lang="en-US" sz="3600">
                <a:latin typeface="Calibri"/>
                <a:ea typeface="Calibri"/>
                <a:cs typeface="Calibri"/>
                <a:sym typeface="Calibri"/>
              </a:rPr>
              <a:t>CHORDS uses EHR data, accessing clinical information entered by providers</a:t>
            </a:r>
            <a:endParaRPr/>
          </a:p>
          <a:p>
            <a:pPr marL="228600" lvl="0" indent="0" algn="l" rtl="0">
              <a:lnSpc>
                <a:spcPct val="90000"/>
              </a:lnSpc>
              <a:spcBef>
                <a:spcPts val="0"/>
              </a:spcBef>
              <a:spcAft>
                <a:spcPts val="0"/>
              </a:spcAft>
              <a:buSzPts val="3600"/>
              <a:buNone/>
            </a:pPr>
            <a:endParaRPr sz="3600">
              <a:latin typeface="Calibri"/>
              <a:ea typeface="Calibri"/>
              <a:cs typeface="Calibri"/>
              <a:sym typeface="Calibri"/>
            </a:endParaRPr>
          </a:p>
          <a:p>
            <a:pPr marL="228600" lvl="0" indent="-25400" algn="l" rtl="0">
              <a:lnSpc>
                <a:spcPct val="90000"/>
              </a:lnSpc>
              <a:spcBef>
                <a:spcPts val="1000"/>
              </a:spcBef>
              <a:spcAft>
                <a:spcPts val="0"/>
              </a:spcAft>
              <a:buSzPts val="3200"/>
              <a:buNone/>
            </a:pPr>
            <a:endParaRPr/>
          </a:p>
        </p:txBody>
      </p:sp>
      <p:sp>
        <p:nvSpPr>
          <p:cNvPr id="432" name="Google Shape;432;p55"/>
          <p:cNvSpPr txBox="1">
            <a:spLocks noGrp="1"/>
          </p:cNvSpPr>
          <p:nvPr>
            <p:ph type="title"/>
          </p:nvPr>
        </p:nvSpPr>
        <p:spPr>
          <a:xfrm>
            <a:off x="609600" y="0"/>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a:t>CHORDS Data | What’s Included?</a:t>
            </a:r>
            <a:endParaRPr/>
          </a:p>
        </p:txBody>
      </p:sp>
      <p:pic>
        <p:nvPicPr>
          <p:cNvPr id="433" name="Google Shape;433;p55"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6"/>
          <p:cNvSpPr txBox="1">
            <a:spLocks noGrp="1"/>
          </p:cNvSpPr>
          <p:nvPr>
            <p:ph type="body" idx="1"/>
          </p:nvPr>
        </p:nvSpPr>
        <p:spPr>
          <a:xfrm>
            <a:off x="609600" y="1215224"/>
            <a:ext cx="10972800" cy="4795051"/>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SzPts val="2000"/>
              <a:buChar char="•"/>
            </a:pPr>
            <a:r>
              <a:rPr lang="en-US" sz="2300" dirty="0">
                <a:latin typeface="Calibri"/>
                <a:ea typeface="Calibri"/>
                <a:cs typeface="Calibri"/>
                <a:sym typeface="Calibri"/>
              </a:rPr>
              <a:t>Benefits (e.g., benefit category (e.g., Medicaid, commercial/private))</a:t>
            </a:r>
            <a:endParaRPr sz="2300" dirty="0"/>
          </a:p>
          <a:p>
            <a:pPr marL="228600" lvl="0" indent="-228600" algn="l" rtl="0">
              <a:lnSpc>
                <a:spcPct val="70000"/>
              </a:lnSpc>
              <a:spcBef>
                <a:spcPts val="1000"/>
              </a:spcBef>
              <a:spcAft>
                <a:spcPts val="0"/>
              </a:spcAft>
              <a:buSzPts val="2000"/>
              <a:buChar char="•"/>
            </a:pPr>
            <a:r>
              <a:rPr lang="en-US" sz="2300" dirty="0">
                <a:latin typeface="Calibri"/>
                <a:ea typeface="Calibri"/>
                <a:cs typeface="Calibri"/>
                <a:sym typeface="Calibri"/>
              </a:rPr>
              <a:t>Diagnoses (e.g., ICD-9/-10 codes)</a:t>
            </a:r>
            <a:endParaRPr sz="2300" dirty="0"/>
          </a:p>
          <a:p>
            <a:pPr marL="228600" lvl="0" indent="-228600" algn="l" rtl="0">
              <a:lnSpc>
                <a:spcPct val="70000"/>
              </a:lnSpc>
              <a:spcBef>
                <a:spcPts val="1000"/>
              </a:spcBef>
              <a:spcAft>
                <a:spcPts val="0"/>
              </a:spcAft>
              <a:buSzPts val="2000"/>
              <a:buChar char="•"/>
            </a:pPr>
            <a:r>
              <a:rPr lang="en-US" sz="2300" dirty="0">
                <a:latin typeface="Calibri"/>
                <a:ea typeface="Calibri"/>
                <a:cs typeface="Calibri"/>
                <a:sym typeface="Calibri"/>
              </a:rPr>
              <a:t>Encounters (e.g., encounter setting, encounter date)</a:t>
            </a:r>
            <a:endParaRPr sz="2300" dirty="0"/>
          </a:p>
          <a:p>
            <a:pPr marL="228600" lvl="0" indent="-228600" algn="l" rtl="0">
              <a:lnSpc>
                <a:spcPct val="70000"/>
              </a:lnSpc>
              <a:spcBef>
                <a:spcPts val="1000"/>
              </a:spcBef>
              <a:spcAft>
                <a:spcPts val="0"/>
              </a:spcAft>
              <a:buSzPts val="2000"/>
              <a:buChar char="•"/>
            </a:pPr>
            <a:r>
              <a:rPr lang="en-US" sz="2300" dirty="0">
                <a:latin typeface="Calibri"/>
                <a:ea typeface="Calibri"/>
                <a:cs typeface="Calibri"/>
                <a:sym typeface="Calibri"/>
              </a:rPr>
              <a:t>Laboratory Results (test type, date of test, result – current tests includes Glucose, HgbA1c, Hepatitis C RNA, LDL/HDL, TB)</a:t>
            </a:r>
            <a:endParaRPr sz="2300" dirty="0">
              <a:latin typeface="Calibri"/>
              <a:ea typeface="Calibri"/>
              <a:cs typeface="Calibri"/>
              <a:sym typeface="Calibri"/>
            </a:endParaRPr>
          </a:p>
          <a:p>
            <a:pPr marL="228600" lvl="0" indent="-228600" algn="l" rtl="0">
              <a:lnSpc>
                <a:spcPct val="70000"/>
              </a:lnSpc>
              <a:spcBef>
                <a:spcPts val="1000"/>
              </a:spcBef>
              <a:spcAft>
                <a:spcPts val="0"/>
              </a:spcAft>
              <a:buSzPts val="2000"/>
              <a:buChar char="•"/>
            </a:pPr>
            <a:r>
              <a:rPr lang="en-US" sz="2300" dirty="0">
                <a:latin typeface="Calibri"/>
                <a:ea typeface="Calibri"/>
                <a:cs typeface="Calibri"/>
                <a:sym typeface="Calibri"/>
              </a:rPr>
              <a:t>Linkage (e.g., unique identifier used to de-duplicate across data partners)</a:t>
            </a:r>
            <a:endParaRPr sz="2300" dirty="0"/>
          </a:p>
          <a:p>
            <a:pPr marL="228600" lvl="0" indent="-228600" algn="l" rtl="0">
              <a:lnSpc>
                <a:spcPct val="70000"/>
              </a:lnSpc>
              <a:spcBef>
                <a:spcPts val="1000"/>
              </a:spcBef>
              <a:spcAft>
                <a:spcPts val="0"/>
              </a:spcAft>
              <a:buSzPts val="2000"/>
              <a:buChar char="•"/>
            </a:pPr>
            <a:r>
              <a:rPr lang="en-US" sz="2300" dirty="0">
                <a:latin typeface="Calibri"/>
                <a:ea typeface="Calibri"/>
                <a:cs typeface="Calibri"/>
                <a:sym typeface="Calibri"/>
              </a:rPr>
              <a:t>Patient Demographics (e.g., age, gender, race, ethnicity)</a:t>
            </a:r>
            <a:endParaRPr sz="2300" dirty="0"/>
          </a:p>
          <a:p>
            <a:pPr marL="228600" lvl="0" indent="-228600" algn="l" rtl="0">
              <a:lnSpc>
                <a:spcPct val="70000"/>
              </a:lnSpc>
              <a:spcBef>
                <a:spcPts val="1000"/>
              </a:spcBef>
              <a:spcAft>
                <a:spcPts val="0"/>
              </a:spcAft>
              <a:buSzPts val="2000"/>
              <a:buChar char="•"/>
            </a:pPr>
            <a:r>
              <a:rPr lang="en-US" sz="2300" dirty="0">
                <a:latin typeface="Calibri"/>
                <a:ea typeface="Calibri"/>
                <a:cs typeface="Calibri"/>
                <a:sym typeface="Calibri"/>
              </a:rPr>
              <a:t>Patient Reported Outcomes (e.g., PHQ-9, GAD-7, SDOH screening on housing and food insecurity)</a:t>
            </a:r>
            <a:endParaRPr sz="2300" dirty="0">
              <a:latin typeface="Calibri"/>
              <a:ea typeface="Calibri"/>
              <a:cs typeface="Calibri"/>
              <a:sym typeface="Calibri"/>
            </a:endParaRPr>
          </a:p>
          <a:p>
            <a:pPr marL="228600" lvl="0" indent="-228600" algn="l" rtl="0">
              <a:lnSpc>
                <a:spcPct val="70000"/>
              </a:lnSpc>
              <a:spcBef>
                <a:spcPts val="1000"/>
              </a:spcBef>
              <a:spcAft>
                <a:spcPts val="0"/>
              </a:spcAft>
              <a:buSzPts val="2000"/>
              <a:buChar char="•"/>
            </a:pPr>
            <a:r>
              <a:rPr lang="en-US" sz="2300" dirty="0">
                <a:latin typeface="Calibri"/>
                <a:ea typeface="Calibri"/>
                <a:cs typeface="Calibri"/>
                <a:sym typeface="Calibri"/>
              </a:rPr>
              <a:t>Prescribing (e.g. written prescriptions, prescribing physician, quantity, refills)</a:t>
            </a:r>
            <a:endParaRPr sz="2300" dirty="0"/>
          </a:p>
          <a:p>
            <a:pPr marL="228600" lvl="0" indent="-228600" algn="l" rtl="0">
              <a:lnSpc>
                <a:spcPct val="70000"/>
              </a:lnSpc>
              <a:spcBef>
                <a:spcPts val="1000"/>
              </a:spcBef>
              <a:spcAft>
                <a:spcPts val="0"/>
              </a:spcAft>
              <a:buSzPts val="2000"/>
              <a:buChar char="•"/>
            </a:pPr>
            <a:r>
              <a:rPr lang="en-US" sz="2300" dirty="0">
                <a:latin typeface="Calibri"/>
                <a:ea typeface="Calibri"/>
                <a:cs typeface="Calibri"/>
                <a:sym typeface="Calibri"/>
              </a:rPr>
              <a:t>Procedures (e.g., ICD-9/-10, CPT, HCPCS codes)</a:t>
            </a:r>
            <a:endParaRPr sz="2300" dirty="0"/>
          </a:p>
          <a:p>
            <a:pPr marL="228600" lvl="0" indent="-228600" algn="l" rtl="0">
              <a:lnSpc>
                <a:spcPct val="70000"/>
              </a:lnSpc>
              <a:spcBef>
                <a:spcPts val="1000"/>
              </a:spcBef>
              <a:spcAft>
                <a:spcPts val="0"/>
              </a:spcAft>
              <a:buSzPts val="2000"/>
              <a:buChar char="•"/>
            </a:pPr>
            <a:r>
              <a:rPr lang="en-US" sz="2300" dirty="0">
                <a:latin typeface="Calibri"/>
                <a:ea typeface="Calibri"/>
                <a:cs typeface="Calibri"/>
                <a:sym typeface="Calibri"/>
              </a:rPr>
              <a:t>Social History (e.g., tobacco, alcohol, and/or drug use)</a:t>
            </a:r>
            <a:endParaRPr sz="2300" dirty="0"/>
          </a:p>
          <a:p>
            <a:pPr marL="228600" lvl="0" indent="-228600" algn="l" rtl="0">
              <a:lnSpc>
                <a:spcPct val="70000"/>
              </a:lnSpc>
              <a:spcBef>
                <a:spcPts val="1000"/>
              </a:spcBef>
              <a:spcAft>
                <a:spcPts val="0"/>
              </a:spcAft>
              <a:buSzPts val="2000"/>
              <a:buChar char="•"/>
            </a:pPr>
            <a:r>
              <a:rPr lang="en-US" sz="2300" dirty="0">
                <a:latin typeface="Calibri"/>
                <a:ea typeface="Calibri"/>
                <a:cs typeface="Calibri"/>
                <a:sym typeface="Calibri"/>
              </a:rPr>
              <a:t>Vital Signs (e.g. height and weight, diastolic and systolic blood pressure)</a:t>
            </a:r>
            <a:endParaRPr sz="2300" dirty="0">
              <a:latin typeface="Calibri"/>
              <a:ea typeface="Calibri"/>
              <a:cs typeface="Calibri"/>
              <a:sym typeface="Calibri"/>
            </a:endParaRPr>
          </a:p>
        </p:txBody>
      </p:sp>
      <p:sp>
        <p:nvSpPr>
          <p:cNvPr id="440" name="Google Shape;440;p56"/>
          <p:cNvSpPr txBox="1">
            <a:spLocks noGrp="1"/>
          </p:cNvSpPr>
          <p:nvPr>
            <p:ph type="title"/>
          </p:nvPr>
        </p:nvSpPr>
        <p:spPr>
          <a:xfrm>
            <a:off x="609600" y="-12700"/>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a:t>CHORDS Data Model | Available Data</a:t>
            </a:r>
            <a:endParaRPr/>
          </a:p>
        </p:txBody>
      </p:sp>
      <p:pic>
        <p:nvPicPr>
          <p:cNvPr id="441" name="Google Shape;441;p56"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7"/>
          <p:cNvSpPr txBox="1">
            <a:spLocks noGrp="1"/>
          </p:cNvSpPr>
          <p:nvPr>
            <p:ph type="title"/>
          </p:nvPr>
        </p:nvSpPr>
        <p:spPr>
          <a:xfrm>
            <a:off x="432620" y="284245"/>
            <a:ext cx="11238271" cy="68995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200"/>
              <a:buFont typeface="Calibri"/>
              <a:buNone/>
            </a:pPr>
            <a:r>
              <a:rPr lang="en-US" sz="3200"/>
              <a:t>CHORDS Requests | Public Health</a:t>
            </a:r>
            <a:endParaRPr sz="3200"/>
          </a:p>
        </p:txBody>
      </p:sp>
      <p:pic>
        <p:nvPicPr>
          <p:cNvPr id="448" name="Google Shape;448;p57"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graphicFrame>
        <p:nvGraphicFramePr>
          <p:cNvPr id="449" name="Google Shape;449;p57"/>
          <p:cNvGraphicFramePr/>
          <p:nvPr/>
        </p:nvGraphicFramePr>
        <p:xfrm>
          <a:off x="763325" y="946199"/>
          <a:ext cx="10559300" cy="5230970"/>
        </p:xfrm>
        <a:graphic>
          <a:graphicData uri="http://schemas.openxmlformats.org/drawingml/2006/table">
            <a:tbl>
              <a:tblPr>
                <a:noFill/>
                <a:tableStyleId>{C33B7BB3-1470-404F-AFD5-E62A469E7C9F}</a:tableStyleId>
              </a:tblPr>
              <a:tblGrid>
                <a:gridCol w="5982650">
                  <a:extLst>
                    <a:ext uri="{9D8B030D-6E8A-4147-A177-3AD203B41FA5}">
                      <a16:colId xmlns:a16="http://schemas.microsoft.com/office/drawing/2014/main" val="20000"/>
                    </a:ext>
                  </a:extLst>
                </a:gridCol>
                <a:gridCol w="4576650">
                  <a:extLst>
                    <a:ext uri="{9D8B030D-6E8A-4147-A177-3AD203B41FA5}">
                      <a16:colId xmlns:a16="http://schemas.microsoft.com/office/drawing/2014/main" val="20001"/>
                    </a:ext>
                  </a:extLst>
                </a:gridCol>
              </a:tblGrid>
              <a:tr h="276600">
                <a:tc gridSpan="2">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Prevalence Data by Demographic and Geographic Filters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97900">
                <a:tc>
                  <a:txBody>
                    <a:bodyPr/>
                    <a:lstStyle/>
                    <a:p>
                      <a:pPr marL="0" marR="0" lvl="0" indent="0" algn="l" rtl="0">
                        <a:spcBef>
                          <a:spcPts val="0"/>
                        </a:spcBef>
                        <a:spcAft>
                          <a:spcPts val="0"/>
                        </a:spcAft>
                        <a:buNone/>
                      </a:pPr>
                      <a:r>
                        <a:rPr lang="en-US" sz="1200" b="1" i="0" u="none" strike="noStrike" cap="none">
                          <a:solidFill>
                            <a:srgbClr val="000000"/>
                          </a:solidFill>
                          <a:latin typeface="Calibri"/>
                          <a:ea typeface="Calibri"/>
                          <a:cs typeface="Calibri"/>
                          <a:sym typeface="Calibri"/>
                        </a:rPr>
                        <a:t>BMI Adapter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1200" b="1" i="0" u="none" strike="noStrike" cap="none">
                          <a:solidFill>
                            <a:srgbClr val="000000"/>
                          </a:solidFill>
                          <a:latin typeface="Calibri"/>
                          <a:ea typeface="Calibri"/>
                          <a:cs typeface="Calibri"/>
                          <a:sym typeface="Calibri"/>
                        </a:rPr>
                        <a:t>Liver Health Adapter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1"/>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Adult BMI</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Cirrhosis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Childhood BMI</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Hepatitis C RNA Screening</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97900">
                <a:tc>
                  <a:txBody>
                    <a:bodyPr/>
                    <a:lstStyle/>
                    <a:p>
                      <a:pPr marL="0" marR="0" lvl="0" indent="0" algn="l" rtl="0">
                        <a:spcBef>
                          <a:spcPts val="0"/>
                        </a:spcBef>
                        <a:spcAft>
                          <a:spcPts val="0"/>
                        </a:spcAft>
                        <a:buNone/>
                      </a:pPr>
                      <a:r>
                        <a:rPr lang="en-US" sz="1200" b="1" i="0" u="none" strike="noStrike" cap="none">
                          <a:solidFill>
                            <a:srgbClr val="000000"/>
                          </a:solidFill>
                          <a:latin typeface="Calibri"/>
                          <a:ea typeface="Calibri"/>
                          <a:cs typeface="Calibri"/>
                          <a:sym typeface="Calibri"/>
                        </a:rPr>
                        <a:t>Cancer Adapter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Liver Disease, Cirrhosis and Other Liver Conditions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Breast Cancer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i="0" u="none" strike="noStrike" cap="none">
                          <a:solidFill>
                            <a:srgbClr val="000000"/>
                          </a:solidFill>
                          <a:latin typeface="Calibri"/>
                          <a:ea typeface="Calibri"/>
                          <a:cs typeface="Calibri"/>
                          <a:sym typeface="Calibri"/>
                        </a:rPr>
                        <a:t>Mental Health Adapter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5"/>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Colorectal Cancer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Anxiety Disorders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Lung Cancer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Bipolar Disorder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97900">
                <a:tc>
                  <a:txBody>
                    <a:bodyPr/>
                    <a:lstStyle/>
                    <a:p>
                      <a:pPr marL="0" marR="0" lvl="0" indent="0" algn="l" rtl="0">
                        <a:spcBef>
                          <a:spcPts val="0"/>
                        </a:spcBef>
                        <a:spcAft>
                          <a:spcPts val="0"/>
                        </a:spcAft>
                        <a:buNone/>
                      </a:pPr>
                      <a:r>
                        <a:rPr lang="en-US" sz="1200" b="1" i="0" u="none" strike="noStrike" cap="none">
                          <a:solidFill>
                            <a:srgbClr val="000000"/>
                          </a:solidFill>
                          <a:latin typeface="Calibri"/>
                          <a:ea typeface="Calibri"/>
                          <a:cs typeface="Calibri"/>
                          <a:sym typeface="Calibri"/>
                        </a:rPr>
                        <a:t>Cardiovascular Disease Adapter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Depression</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Acute Myocardial Infarction</a:t>
                      </a:r>
                      <a:endParaRPr sz="1200" b="0" i="1" u="none" strike="noStrike" cap="none">
                        <a:solidFill>
                          <a:srgbClr val="000000"/>
                        </a:solidFill>
                        <a:latin typeface="Calibri"/>
                        <a:ea typeface="Calibri"/>
                        <a:cs typeface="Calibri"/>
                        <a:sym typeface="Calibri"/>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Depression during Pregnancy</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Atrial Fibrillation</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i="0" u="none" strike="noStrike" cap="none">
                          <a:solidFill>
                            <a:srgbClr val="000000"/>
                          </a:solidFill>
                          <a:latin typeface="Calibri"/>
                          <a:ea typeface="Calibri"/>
                          <a:cs typeface="Calibri"/>
                          <a:sym typeface="Calibri"/>
                        </a:rPr>
                        <a:t>Musculoskeletal Adapter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10"/>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Heart Failure</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Hip/Pelvic Fracture</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Hyperlipidemia</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Osteoporosis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Hypertension</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Rheumatoid Arthritis/Osteoarthritis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Ischemic Heart Disease</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i="0" u="none" strike="noStrike" cap="none">
                          <a:solidFill>
                            <a:srgbClr val="000000"/>
                          </a:solidFill>
                          <a:latin typeface="Calibri"/>
                          <a:ea typeface="Calibri"/>
                          <a:cs typeface="Calibri"/>
                          <a:sym typeface="Calibri"/>
                        </a:rPr>
                        <a:t>Respiratory Disease Adapter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14"/>
                  </a:ext>
                </a:extLst>
              </a:tr>
              <a:tr h="197900">
                <a:tc>
                  <a:txBody>
                    <a:bodyPr/>
                    <a:lstStyle/>
                    <a:p>
                      <a:pPr marL="0" marR="0" lvl="0" indent="0" algn="l" rtl="0">
                        <a:spcBef>
                          <a:spcPts val="0"/>
                        </a:spcBef>
                        <a:spcAft>
                          <a:spcPts val="0"/>
                        </a:spcAft>
                        <a:buNone/>
                      </a:pPr>
                      <a:r>
                        <a:rPr lang="en-US" sz="1200" b="1" i="0" u="none" strike="noStrike" cap="none">
                          <a:solidFill>
                            <a:srgbClr val="000000"/>
                          </a:solidFill>
                          <a:latin typeface="Calibri"/>
                          <a:ea typeface="Calibri"/>
                          <a:cs typeface="Calibri"/>
                          <a:sym typeface="Calibri"/>
                        </a:rPr>
                        <a:t>Cognitive Health Adapter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Asthma</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Alzheimer's Disease</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i="0" u="none" strike="noStrike" cap="none">
                          <a:solidFill>
                            <a:srgbClr val="000000"/>
                          </a:solidFill>
                          <a:latin typeface="Calibri"/>
                          <a:ea typeface="Calibri"/>
                          <a:cs typeface="Calibri"/>
                          <a:sym typeface="Calibri"/>
                        </a:rPr>
                        <a:t>Substance Use Adapter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16"/>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Alzheimer's Disease, Related Disorders or Senile Dementia</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Alcohol Use Disorders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197900">
                <a:tc>
                  <a:txBody>
                    <a:bodyPr/>
                    <a:lstStyle/>
                    <a:p>
                      <a:pPr marL="0" marR="0" lvl="0" indent="0" algn="l" rtl="0">
                        <a:spcBef>
                          <a:spcPts val="0"/>
                        </a:spcBef>
                        <a:spcAft>
                          <a:spcPts val="0"/>
                        </a:spcAft>
                        <a:buNone/>
                      </a:pPr>
                      <a:r>
                        <a:rPr lang="en-US" sz="1200" b="1" i="0" u="none" strike="noStrike" cap="none">
                          <a:solidFill>
                            <a:srgbClr val="000000"/>
                          </a:solidFill>
                          <a:latin typeface="Calibri"/>
                          <a:ea typeface="Calibri"/>
                          <a:cs typeface="Calibri"/>
                          <a:sym typeface="Calibri"/>
                        </a:rPr>
                        <a:t>Diabetes Adapter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Cannabis Abuse and Dependence</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Diabetes Control among Adults with Type 2 Diabetes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Cannabis Poisoning and Adverse Effects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Pre-Diabetes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Cannabis Use</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Type 1 Diabetes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Drug Use Disorders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Type 2 Diabetes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Opioid Use Disorder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Type 1, Type 2 and other Diabetes-Related Conditions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i="0" u="none" strike="noStrike" cap="none">
                          <a:solidFill>
                            <a:srgbClr val="000000"/>
                          </a:solidFill>
                          <a:latin typeface="Calibri"/>
                          <a:ea typeface="Calibri"/>
                          <a:cs typeface="Calibri"/>
                          <a:sym typeface="Calibri"/>
                        </a:rPr>
                        <a:t>Tobacco Use Adapter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23"/>
                  </a:ext>
                </a:extLst>
              </a:tr>
              <a:tr h="197900">
                <a:tc>
                  <a:txBody>
                    <a:bodyPr/>
                    <a:lstStyle/>
                    <a:p>
                      <a:pPr marL="0" marR="0" lvl="0" indent="0" algn="l" rtl="0">
                        <a:spcBef>
                          <a:spcPts val="0"/>
                        </a:spcBef>
                        <a:spcAft>
                          <a:spcPts val="0"/>
                        </a:spcAft>
                        <a:buNone/>
                      </a:pPr>
                      <a:r>
                        <a:rPr lang="en-US" sz="1200" b="1" i="0" u="none" strike="noStrike" cap="none">
                          <a:solidFill>
                            <a:srgbClr val="000000"/>
                          </a:solidFill>
                          <a:latin typeface="Calibri"/>
                          <a:ea typeface="Calibri"/>
                          <a:cs typeface="Calibri"/>
                          <a:sym typeface="Calibri"/>
                        </a:rPr>
                        <a:t>Disabilities Adapter</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Tobacco Use</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24"/>
                  </a:ext>
                </a:extLst>
              </a:tr>
              <a:tr h="197900">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Mobility Impairments</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 </a:t>
                      </a:r>
                      <a:endParaRPr/>
                    </a:p>
                  </a:txBody>
                  <a:tcPr marL="12200" marR="12200" marT="9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2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8"/>
          <p:cNvSpPr txBox="1">
            <a:spLocks noGrp="1"/>
          </p:cNvSpPr>
          <p:nvPr>
            <p:ph type="title"/>
          </p:nvPr>
        </p:nvSpPr>
        <p:spPr>
          <a:xfrm>
            <a:off x="432620" y="284245"/>
            <a:ext cx="11238271" cy="68995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200"/>
              <a:buFont typeface="Calibri"/>
              <a:buNone/>
            </a:pPr>
            <a:r>
              <a:rPr lang="en-US" sz="3200"/>
              <a:t>CHORDS Requests | Public Health Use Case Examples</a:t>
            </a:r>
            <a:endParaRPr sz="3200"/>
          </a:p>
        </p:txBody>
      </p:sp>
      <p:pic>
        <p:nvPicPr>
          <p:cNvPr id="456" name="Google Shape;456;p58"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pic>
        <p:nvPicPr>
          <p:cNvPr id="457" name="Google Shape;457;p5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4321" y="1831384"/>
            <a:ext cx="2524323" cy="3438524"/>
          </a:xfrm>
          <a:prstGeom prst="rect">
            <a:avLst/>
          </a:prstGeom>
          <a:noFill/>
          <a:ln w="9525" cap="flat" cmpd="sng">
            <a:solidFill>
              <a:schemeClr val="dk1"/>
            </a:solidFill>
            <a:prstDash val="solid"/>
            <a:miter lim="800000"/>
            <a:headEnd type="none" w="sm" len="sm"/>
            <a:tailEnd type="none" w="sm" len="sm"/>
          </a:ln>
        </p:spPr>
      </p:pic>
      <p:pic>
        <p:nvPicPr>
          <p:cNvPr id="458" name="Google Shape;458;p5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32355" y="2054343"/>
            <a:ext cx="2385411" cy="2992606"/>
          </a:xfrm>
          <a:prstGeom prst="rect">
            <a:avLst/>
          </a:prstGeom>
          <a:noFill/>
          <a:ln w="9525" cap="flat" cmpd="sng">
            <a:solidFill>
              <a:schemeClr val="dk1"/>
            </a:solidFill>
            <a:prstDash val="solid"/>
            <a:miter lim="800000"/>
            <a:headEnd type="none" w="sm" len="sm"/>
            <a:tailEnd type="none" w="sm" len="sm"/>
          </a:ln>
        </p:spPr>
      </p:pic>
      <p:pic>
        <p:nvPicPr>
          <p:cNvPr id="459" name="Google Shape;459;p5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225672" y="1641241"/>
            <a:ext cx="4134652" cy="381881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9"/>
          <p:cNvSpPr txBox="1">
            <a:spLocks noGrp="1"/>
          </p:cNvSpPr>
          <p:nvPr>
            <p:ph type="title"/>
          </p:nvPr>
        </p:nvSpPr>
        <p:spPr>
          <a:xfrm>
            <a:off x="432620" y="284245"/>
            <a:ext cx="11238271" cy="68995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200"/>
              <a:buFont typeface="Calibri"/>
              <a:buNone/>
            </a:pPr>
            <a:r>
              <a:rPr lang="en-US" sz="3200"/>
              <a:t>CHORDS Requests | Research</a:t>
            </a:r>
            <a:endParaRPr sz="3200"/>
          </a:p>
        </p:txBody>
      </p:sp>
      <p:pic>
        <p:nvPicPr>
          <p:cNvPr id="466" name="Google Shape;466;p59"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graphicFrame>
        <p:nvGraphicFramePr>
          <p:cNvPr id="467" name="Google Shape;467;p59"/>
          <p:cNvGraphicFramePr/>
          <p:nvPr>
            <p:extLst>
              <p:ext uri="{D42A27DB-BD31-4B8C-83A1-F6EECF244321}">
                <p14:modId xmlns:p14="http://schemas.microsoft.com/office/powerpoint/2010/main" val="628850470"/>
              </p:ext>
            </p:extLst>
          </p:nvPr>
        </p:nvGraphicFramePr>
        <p:xfrm>
          <a:off x="578380" y="1170812"/>
          <a:ext cx="10569925" cy="4516375"/>
        </p:xfrm>
        <a:graphic>
          <a:graphicData uri="http://schemas.openxmlformats.org/drawingml/2006/table">
            <a:tbl>
              <a:tblPr>
                <a:noFill/>
                <a:tableStyleId>{C33B7BB3-1470-404F-AFD5-E62A469E7C9F}</a:tableStyleId>
              </a:tblPr>
              <a:tblGrid>
                <a:gridCol w="10569925">
                  <a:extLst>
                    <a:ext uri="{9D8B030D-6E8A-4147-A177-3AD203B41FA5}">
                      <a16:colId xmlns:a16="http://schemas.microsoft.com/office/drawing/2014/main" val="20000"/>
                    </a:ext>
                  </a:extLst>
                </a:gridCol>
              </a:tblGrid>
              <a:tr h="337525">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Research Topics</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21450">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Childhood Obesity</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1"/>
                  </a:ext>
                </a:extLst>
              </a:tr>
              <a:tr h="321450">
                <a:tc>
                  <a:txBody>
                    <a:bodyPr/>
                    <a:lstStyle/>
                    <a:p>
                      <a:pPr marL="0" marR="0" lvl="0" indent="0" algn="l" rtl="0">
                        <a:spcBef>
                          <a:spcPts val="0"/>
                        </a:spcBef>
                        <a:spcAft>
                          <a:spcPts val="0"/>
                        </a:spcAft>
                        <a:buNone/>
                      </a:pPr>
                      <a:r>
                        <a:rPr lang="en-US" sz="1400" b="0" i="1" u="none" strike="noStrike" cap="none" dirty="0">
                          <a:solidFill>
                            <a:srgbClr val="000000"/>
                          </a:solidFill>
                          <a:latin typeface="Calibri"/>
                          <a:ea typeface="Calibri"/>
                          <a:cs typeface="Calibri"/>
                          <a:sym typeface="Calibri"/>
                        </a:rPr>
                        <a:t>Childhood Obesity Data Initiative</a:t>
                      </a:r>
                      <a:endParaRPr dirty="0"/>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1450">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Diabetes</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3"/>
                  </a:ext>
                </a:extLst>
              </a:tr>
              <a:tr h="321450">
                <a:tc>
                  <a:txBody>
                    <a:bodyPr/>
                    <a:lstStyle/>
                    <a:p>
                      <a:pPr marL="0" marR="0" lvl="0" indent="0" algn="l" rtl="0">
                        <a:spcBef>
                          <a:spcPts val="0"/>
                        </a:spcBef>
                        <a:spcAft>
                          <a:spcPts val="0"/>
                        </a:spcAft>
                        <a:buNone/>
                      </a:pPr>
                      <a:r>
                        <a:rPr lang="en-US" sz="1400" b="0" i="1" u="none" strike="noStrike" cap="none">
                          <a:solidFill>
                            <a:srgbClr val="000000"/>
                          </a:solidFill>
                          <a:latin typeface="Calibri"/>
                          <a:ea typeface="Calibri"/>
                          <a:cs typeface="Calibri"/>
                          <a:sym typeface="Calibri"/>
                        </a:rPr>
                        <a:t>SEARCH for Diabetes in Youth</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1450">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Pregnancy-Related</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5"/>
                  </a:ext>
                </a:extLst>
              </a:tr>
              <a:tr h="321450">
                <a:tc>
                  <a:txBody>
                    <a:bodyPr/>
                    <a:lstStyle/>
                    <a:p>
                      <a:pPr marL="0" marR="0" lvl="0" indent="0" algn="l" rtl="0">
                        <a:spcBef>
                          <a:spcPts val="0"/>
                        </a:spcBef>
                        <a:spcAft>
                          <a:spcPts val="0"/>
                        </a:spcAft>
                        <a:buNone/>
                      </a:pPr>
                      <a:r>
                        <a:rPr lang="en-US" sz="1400" b="0" i="1" u="none" strike="noStrike" cap="none">
                          <a:solidFill>
                            <a:srgbClr val="000000"/>
                          </a:solidFill>
                          <a:latin typeface="Calibri"/>
                          <a:ea typeface="Calibri"/>
                          <a:cs typeface="Calibri"/>
                          <a:sym typeface="Calibri"/>
                        </a:rPr>
                        <a:t>Long-Acting Reversible Contraceptives and Adolescent Pregnancy</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21450">
                <a:tc>
                  <a:txBody>
                    <a:bodyPr/>
                    <a:lstStyle/>
                    <a:p>
                      <a:pPr marL="0" marR="0" lvl="0" indent="0" algn="l" rtl="0">
                        <a:spcBef>
                          <a:spcPts val="0"/>
                        </a:spcBef>
                        <a:spcAft>
                          <a:spcPts val="0"/>
                        </a:spcAft>
                        <a:buNone/>
                      </a:pPr>
                      <a:r>
                        <a:rPr lang="en-US" sz="1400" b="0" i="1" u="none" strike="noStrike" cap="none">
                          <a:solidFill>
                            <a:srgbClr val="000000"/>
                          </a:solidFill>
                          <a:latin typeface="Calibri"/>
                          <a:ea typeface="Calibri"/>
                          <a:cs typeface="Calibri"/>
                          <a:sym typeface="Calibri"/>
                        </a:rPr>
                        <a:t>Long-Acting Reversible Contraceptives and Sexually Transmitted Infections</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21450">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Respiratory Disease</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8"/>
                  </a:ext>
                </a:extLst>
              </a:tr>
              <a:tr h="321450">
                <a:tc>
                  <a:txBody>
                    <a:bodyPr/>
                    <a:lstStyle/>
                    <a:p>
                      <a:pPr marL="0" marR="0" lvl="0" indent="0" algn="l" rtl="0">
                        <a:spcBef>
                          <a:spcPts val="0"/>
                        </a:spcBef>
                        <a:spcAft>
                          <a:spcPts val="0"/>
                        </a:spcAft>
                        <a:buNone/>
                      </a:pPr>
                      <a:r>
                        <a:rPr lang="en-US" sz="1400" b="0" i="1" u="none" strike="noStrike" cap="none">
                          <a:solidFill>
                            <a:srgbClr val="000000"/>
                          </a:solidFill>
                          <a:latin typeface="Calibri"/>
                          <a:ea typeface="Calibri"/>
                          <a:cs typeface="Calibri"/>
                          <a:sym typeface="Calibri"/>
                        </a:rPr>
                        <a:t>Asthma Exacerbation Index</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21450">
                <a:tc>
                  <a:txBody>
                    <a:bodyPr/>
                    <a:lstStyle/>
                    <a:p>
                      <a:pPr marL="0" marR="0" lvl="0" indent="0" algn="l" rtl="0">
                        <a:spcBef>
                          <a:spcPts val="0"/>
                        </a:spcBef>
                        <a:spcAft>
                          <a:spcPts val="0"/>
                        </a:spcAft>
                        <a:buNone/>
                      </a:pPr>
                      <a:r>
                        <a:rPr lang="en-US" sz="1400" b="0" i="1" u="none" strike="noStrike" cap="none">
                          <a:solidFill>
                            <a:srgbClr val="000000"/>
                          </a:solidFill>
                          <a:latin typeface="Calibri"/>
                          <a:ea typeface="Calibri"/>
                          <a:cs typeface="Calibri"/>
                          <a:sym typeface="Calibri"/>
                        </a:rPr>
                        <a:t>Asthma and Airborne Exposures</a:t>
                      </a:r>
                      <a:endParaRPr sz="1400" b="0" i="1" u="none" strike="noStrike" cap="none">
                        <a:solidFill>
                          <a:srgbClr val="000000"/>
                        </a:solidFill>
                        <a:latin typeface="Calibri"/>
                        <a:ea typeface="Calibri"/>
                        <a:cs typeface="Calibri"/>
                        <a:sym typeface="Calibri"/>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21450">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Opioid Prescriptions</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11"/>
                  </a:ext>
                </a:extLst>
              </a:tr>
              <a:tr h="321450">
                <a:tc>
                  <a:txBody>
                    <a:bodyPr/>
                    <a:lstStyle/>
                    <a:p>
                      <a:pPr marL="0" marR="0" lvl="0" indent="0" algn="l" rtl="0">
                        <a:spcBef>
                          <a:spcPts val="0"/>
                        </a:spcBef>
                        <a:spcAft>
                          <a:spcPts val="0"/>
                        </a:spcAft>
                        <a:buNone/>
                      </a:pPr>
                      <a:r>
                        <a:rPr lang="en-US" sz="1400" b="0" i="1" u="none" strike="noStrike" cap="none">
                          <a:solidFill>
                            <a:srgbClr val="000000"/>
                          </a:solidFill>
                          <a:latin typeface="Calibri"/>
                          <a:ea typeface="Calibri"/>
                          <a:cs typeface="Calibri"/>
                          <a:sym typeface="Calibri"/>
                        </a:rPr>
                        <a:t>Opioid Tapering</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21450">
                <a:tc>
                  <a:txBody>
                    <a:bodyPr/>
                    <a:lstStyle/>
                    <a:p>
                      <a:pPr marL="0" marR="0" lvl="0" indent="0" algn="l" rtl="0">
                        <a:spcBef>
                          <a:spcPts val="0"/>
                        </a:spcBef>
                        <a:spcAft>
                          <a:spcPts val="0"/>
                        </a:spcAft>
                        <a:buNone/>
                      </a:pPr>
                      <a:r>
                        <a:rPr lang="en-US" sz="1400" b="0" i="1" u="none" strike="noStrike" cap="none" dirty="0">
                          <a:solidFill>
                            <a:srgbClr val="000000"/>
                          </a:solidFill>
                          <a:latin typeface="Calibri"/>
                          <a:ea typeface="Calibri"/>
                          <a:cs typeface="Calibri"/>
                          <a:sym typeface="Calibri"/>
                        </a:rPr>
                        <a:t>Spinal Fusion Procedures and Prescribed Opioids</a:t>
                      </a:r>
                      <a:endParaRPr dirty="0"/>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0"/>
          <p:cNvSpPr txBox="1">
            <a:spLocks noGrp="1"/>
          </p:cNvSpPr>
          <p:nvPr>
            <p:ph type="title"/>
          </p:nvPr>
        </p:nvSpPr>
        <p:spPr>
          <a:xfrm>
            <a:off x="960839" y="4465935"/>
            <a:ext cx="10255828" cy="8065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5400"/>
              <a:buFont typeface="Calibri"/>
              <a:buNone/>
            </a:pPr>
            <a:r>
              <a:rPr lang="en-US" sz="5400"/>
              <a:t>CHORDS Visualization| Coverage Dashboard</a:t>
            </a:r>
            <a:endParaRPr sz="5400"/>
          </a:p>
        </p:txBody>
      </p:sp>
      <p:sp>
        <p:nvSpPr>
          <p:cNvPr id="474" name="Google Shape;474;p60"/>
          <p:cNvSpPr txBox="1">
            <a:spLocks noGrp="1"/>
          </p:cNvSpPr>
          <p:nvPr>
            <p:ph type="body" idx="4294967295"/>
          </p:nvPr>
        </p:nvSpPr>
        <p:spPr>
          <a:xfrm>
            <a:off x="960837" y="3447811"/>
            <a:ext cx="4981543" cy="6190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SECTION 2</a:t>
            </a:r>
            <a:endParaRPr/>
          </a:p>
        </p:txBody>
      </p:sp>
      <p:pic>
        <p:nvPicPr>
          <p:cNvPr id="475" name="Google Shape;475;p60"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1"/>
          <p:cNvSpPr txBox="1">
            <a:spLocks noGrp="1"/>
          </p:cNvSpPr>
          <p:nvPr>
            <p:ph type="body" idx="1"/>
          </p:nvPr>
        </p:nvSpPr>
        <p:spPr>
          <a:xfrm>
            <a:off x="609600" y="987632"/>
            <a:ext cx="10972800" cy="4985656"/>
          </a:xfrm>
          <a:prstGeom prst="rect">
            <a:avLst/>
          </a:prstGeom>
          <a:noFill/>
          <a:ln>
            <a:noFill/>
          </a:ln>
        </p:spPr>
        <p:txBody>
          <a:bodyPr spcFirstLastPara="1" wrap="square" lIns="91425" tIns="45700" rIns="91425" bIns="45700" anchor="t" anchorCtr="0">
            <a:noAutofit/>
          </a:bodyPr>
          <a:lstStyle/>
          <a:p>
            <a:pPr marL="571500" lvl="0" indent="-571500" algn="l" rtl="0">
              <a:lnSpc>
                <a:spcPct val="90000"/>
              </a:lnSpc>
              <a:spcBef>
                <a:spcPts val="0"/>
              </a:spcBef>
              <a:spcAft>
                <a:spcPts val="0"/>
              </a:spcAft>
              <a:buSzPts val="3000"/>
              <a:buChar char="•"/>
            </a:pPr>
            <a:r>
              <a:rPr lang="en-US" sz="3000" dirty="0">
                <a:latin typeface="Calibri"/>
                <a:ea typeface="Calibri"/>
                <a:cs typeface="Calibri"/>
                <a:sym typeface="Calibri"/>
              </a:rPr>
              <a:t>Surveillance systems should be </a:t>
            </a:r>
            <a:r>
              <a:rPr lang="en-US" sz="3000" b="1" dirty="0">
                <a:latin typeface="Calibri"/>
                <a:ea typeface="Calibri"/>
                <a:cs typeface="Calibri"/>
                <a:sym typeface="Calibri"/>
              </a:rPr>
              <a:t>representative</a:t>
            </a:r>
            <a:endParaRPr sz="2600" dirty="0">
              <a:latin typeface="Calibri"/>
              <a:ea typeface="Calibri"/>
              <a:cs typeface="Calibri"/>
              <a:sym typeface="Calibri"/>
            </a:endParaRPr>
          </a:p>
          <a:p>
            <a:pPr marL="1028700" lvl="1" indent="-571500" algn="l" rtl="0">
              <a:lnSpc>
                <a:spcPct val="90000"/>
              </a:lnSpc>
              <a:spcBef>
                <a:spcPts val="500"/>
              </a:spcBef>
              <a:spcAft>
                <a:spcPts val="0"/>
              </a:spcAft>
              <a:buSzPts val="2600"/>
              <a:buChar char="•"/>
            </a:pPr>
            <a:r>
              <a:rPr lang="en-US" sz="2600" dirty="0">
                <a:latin typeface="Calibri"/>
                <a:ea typeface="Calibri"/>
                <a:cs typeface="Calibri"/>
                <a:sym typeface="Calibri"/>
              </a:rPr>
              <a:t>Demographics: age, sex, race, ethnicity</a:t>
            </a:r>
            <a:endParaRPr dirty="0"/>
          </a:p>
          <a:p>
            <a:pPr marL="1028700" lvl="1" indent="-571500" algn="l" rtl="0">
              <a:lnSpc>
                <a:spcPct val="90000"/>
              </a:lnSpc>
              <a:spcBef>
                <a:spcPts val="500"/>
              </a:spcBef>
              <a:spcAft>
                <a:spcPts val="0"/>
              </a:spcAft>
              <a:buSzPts val="2600"/>
              <a:buChar char="•"/>
            </a:pPr>
            <a:r>
              <a:rPr lang="en-US" sz="2600" dirty="0">
                <a:latin typeface="Calibri"/>
                <a:ea typeface="Calibri"/>
                <a:cs typeface="Calibri"/>
                <a:sym typeface="Calibri"/>
              </a:rPr>
              <a:t>Geography: county, census tract</a:t>
            </a:r>
            <a:endParaRPr dirty="0"/>
          </a:p>
          <a:p>
            <a:pPr marL="571500" lvl="0" indent="-571500" algn="l" rtl="0">
              <a:lnSpc>
                <a:spcPct val="90000"/>
              </a:lnSpc>
              <a:spcBef>
                <a:spcPts val="1000"/>
              </a:spcBef>
              <a:spcAft>
                <a:spcPts val="0"/>
              </a:spcAft>
              <a:buSzPts val="3000"/>
              <a:buChar char="•"/>
            </a:pPr>
            <a:r>
              <a:rPr lang="en-US" sz="3000" dirty="0">
                <a:latin typeface="Calibri"/>
                <a:ea typeface="Calibri"/>
                <a:cs typeface="Calibri"/>
                <a:sym typeface="Calibri"/>
              </a:rPr>
              <a:t>CHORDS includes a subset of individuals who sought health care at particular organizations</a:t>
            </a:r>
            <a:endParaRPr dirty="0"/>
          </a:p>
          <a:p>
            <a:pPr marL="571500" lvl="0" indent="-571500" algn="l" rtl="0">
              <a:lnSpc>
                <a:spcPct val="90000"/>
              </a:lnSpc>
              <a:spcBef>
                <a:spcPts val="1000"/>
              </a:spcBef>
              <a:spcAft>
                <a:spcPts val="0"/>
              </a:spcAft>
              <a:buSzPts val="3000"/>
              <a:buChar char="•"/>
            </a:pPr>
            <a:r>
              <a:rPr lang="en-US" sz="3000" dirty="0">
                <a:latin typeface="Calibri"/>
                <a:ea typeface="Calibri"/>
                <a:cs typeface="Calibri"/>
                <a:sym typeface="Calibri"/>
              </a:rPr>
              <a:t>Calculating coverage helps inform the representativeness of the CHORDS population</a:t>
            </a:r>
            <a:endParaRPr dirty="0"/>
          </a:p>
          <a:p>
            <a:pPr marL="571500" lvl="0" indent="-571500" algn="l" rtl="0">
              <a:lnSpc>
                <a:spcPct val="90000"/>
              </a:lnSpc>
              <a:spcBef>
                <a:spcPts val="1000"/>
              </a:spcBef>
              <a:spcAft>
                <a:spcPts val="0"/>
              </a:spcAft>
              <a:buSzPts val="3000"/>
              <a:buChar char="•"/>
            </a:pPr>
            <a:r>
              <a:rPr lang="en-US" sz="3000" dirty="0">
                <a:latin typeface="Calibri"/>
                <a:ea typeface="Calibri"/>
                <a:cs typeface="Calibri"/>
                <a:sym typeface="Calibri"/>
              </a:rPr>
              <a:t>We can generalize to different populations:</a:t>
            </a:r>
            <a:endParaRPr dirty="0"/>
          </a:p>
          <a:p>
            <a:pPr marL="1028700" lvl="1" indent="-571500" algn="l" rtl="0">
              <a:lnSpc>
                <a:spcPct val="90000"/>
              </a:lnSpc>
              <a:spcBef>
                <a:spcPts val="500"/>
              </a:spcBef>
              <a:spcAft>
                <a:spcPts val="0"/>
              </a:spcAft>
              <a:buSzPts val="2600"/>
              <a:buChar char="•"/>
            </a:pPr>
            <a:r>
              <a:rPr lang="en-US" sz="2600" dirty="0">
                <a:latin typeface="Calibri"/>
                <a:ea typeface="Calibri"/>
                <a:cs typeface="Calibri"/>
                <a:sym typeface="Calibri"/>
              </a:rPr>
              <a:t>General population (e.g., US Census)</a:t>
            </a:r>
            <a:endParaRPr dirty="0"/>
          </a:p>
          <a:p>
            <a:pPr marL="1028700" lvl="1" indent="-571500" algn="l" rtl="0">
              <a:lnSpc>
                <a:spcPct val="90000"/>
              </a:lnSpc>
              <a:spcBef>
                <a:spcPts val="500"/>
              </a:spcBef>
              <a:spcAft>
                <a:spcPts val="0"/>
              </a:spcAft>
              <a:buSzPts val="2600"/>
              <a:buChar char="•"/>
            </a:pPr>
            <a:r>
              <a:rPr lang="en-US" sz="2600" dirty="0">
                <a:latin typeface="Calibri"/>
                <a:ea typeface="Calibri"/>
                <a:cs typeface="Calibri"/>
                <a:sym typeface="Calibri"/>
              </a:rPr>
              <a:t>Care-seeking population (e.g., BRFSS) </a:t>
            </a:r>
            <a:endParaRPr sz="2600" dirty="0">
              <a:latin typeface="Calibri"/>
              <a:ea typeface="Calibri"/>
              <a:cs typeface="Calibri"/>
              <a:sym typeface="Calibri"/>
            </a:endParaRPr>
          </a:p>
        </p:txBody>
      </p:sp>
      <p:sp>
        <p:nvSpPr>
          <p:cNvPr id="481" name="Google Shape;481;p61"/>
          <p:cNvSpPr txBox="1">
            <a:spLocks noGrp="1"/>
          </p:cNvSpPr>
          <p:nvPr>
            <p:ph type="title"/>
          </p:nvPr>
        </p:nvSpPr>
        <p:spPr>
          <a:xfrm>
            <a:off x="609600" y="0"/>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a:t>Surveillance System Representativeness</a:t>
            </a:r>
            <a:endParaRPr/>
          </a:p>
        </p:txBody>
      </p:sp>
      <p:pic>
        <p:nvPicPr>
          <p:cNvPr id="482" name="Google Shape;482;p61"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2"/>
          <p:cNvSpPr txBox="1">
            <a:spLocks noGrp="1"/>
          </p:cNvSpPr>
          <p:nvPr>
            <p:ph type="title"/>
          </p:nvPr>
        </p:nvSpPr>
        <p:spPr>
          <a:xfrm>
            <a:off x="838200" y="365126"/>
            <a:ext cx="10515600" cy="68995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sz="3600"/>
              <a:t>CHORDS Coverage Dashboard: Current </a:t>
            </a:r>
            <a:endParaRPr/>
          </a:p>
        </p:txBody>
      </p:sp>
      <p:pic>
        <p:nvPicPr>
          <p:cNvPr id="488" name="Google Shape;488;p62">
            <a:hlinkClick r:id="rId3"/>
          </p:cNvPr>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580693" y="1258529"/>
            <a:ext cx="11030612" cy="4539835"/>
          </a:xfrm>
          <a:prstGeom prst="rect">
            <a:avLst/>
          </a:prstGeom>
          <a:noFill/>
          <a:ln>
            <a:noFill/>
          </a:ln>
        </p:spPr>
      </p:pic>
      <p:pic>
        <p:nvPicPr>
          <p:cNvPr id="489" name="Google Shape;489;p62" descr="C:\Users\gbudney\AppData\Local\Microsoft\Windows\Temporary Internet Files\Content.IE5\OI31CSTM\CHORDS logo tagline small.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3"/>
          <p:cNvSpPr txBox="1">
            <a:spLocks noGrp="1"/>
          </p:cNvSpPr>
          <p:nvPr>
            <p:ph type="title"/>
          </p:nvPr>
        </p:nvSpPr>
        <p:spPr>
          <a:xfrm>
            <a:off x="838200" y="365126"/>
            <a:ext cx="10515600" cy="68995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sz="3600"/>
              <a:t>CHORDS Coverage Dashboard: Future</a:t>
            </a:r>
            <a:endParaRPr/>
          </a:p>
        </p:txBody>
      </p:sp>
      <p:pic>
        <p:nvPicPr>
          <p:cNvPr id="495" name="Google Shape;495;p63"/>
          <p:cNvPicPr preferRelativeResize="0">
            <a:picLocks noGrp="1"/>
          </p:cNvPicPr>
          <p:nvPr>
            <p:ph type="body" idx="1"/>
          </p:nvPr>
        </p:nvPicPr>
        <p:blipFill rotWithShape="1">
          <a:blip r:embed="rId3">
            <a:alphaModFix/>
          </a:blip>
          <a:srcRect/>
          <a:stretch/>
        </p:blipFill>
        <p:spPr>
          <a:xfrm>
            <a:off x="2962787" y="1067317"/>
            <a:ext cx="6174659" cy="5369060"/>
          </a:xfrm>
          <a:prstGeom prst="rect">
            <a:avLst/>
          </a:prstGeom>
          <a:noFill/>
          <a:ln>
            <a:noFill/>
          </a:ln>
        </p:spPr>
      </p:pic>
      <p:pic>
        <p:nvPicPr>
          <p:cNvPr id="496" name="Google Shape;496;p63" descr="C:\Users\gbudney\AppData\Local\Microsoft\Windows\Temporary Internet Files\Content.IE5\OI31CSTM\CHORDS logo tagline small.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4"/>
          <p:cNvSpPr txBox="1">
            <a:spLocks noGrp="1"/>
          </p:cNvSpPr>
          <p:nvPr>
            <p:ph type="title"/>
          </p:nvPr>
        </p:nvSpPr>
        <p:spPr>
          <a:xfrm>
            <a:off x="960839" y="4465935"/>
            <a:ext cx="10255828" cy="8065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5400"/>
              <a:buFont typeface="Calibri"/>
              <a:buNone/>
            </a:pPr>
            <a:r>
              <a:rPr lang="en-US" sz="5400"/>
              <a:t>CHORDS Visualization| Data-Centric, Public-Facing Website</a:t>
            </a:r>
            <a:endParaRPr sz="5400"/>
          </a:p>
        </p:txBody>
      </p:sp>
      <p:pic>
        <p:nvPicPr>
          <p:cNvPr id="503" name="Google Shape;503;p64"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8425" y="946275"/>
            <a:ext cx="10654999" cy="5119299"/>
          </a:xfrm>
          <a:prstGeom prst="rect">
            <a:avLst/>
          </a:prstGeom>
          <a:noFill/>
          <a:ln>
            <a:noFill/>
          </a:ln>
        </p:spPr>
      </p:pic>
      <p:sp>
        <p:nvSpPr>
          <p:cNvPr id="273" name="Google Shape;273;p38"/>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a:t>Finding your way around Zoom</a:t>
            </a:r>
            <a:endParaRPr>
              <a:solidFill>
                <a:srgbClr val="FF0000"/>
              </a:solidFill>
            </a:endParaRPr>
          </a:p>
        </p:txBody>
      </p:sp>
      <p:sp>
        <p:nvSpPr>
          <p:cNvPr id="274" name="Google Shape;274;p38"/>
          <p:cNvSpPr txBox="1">
            <a:spLocks noGrp="1"/>
          </p:cNvSpPr>
          <p:nvPr>
            <p:ph type="body" idx="1"/>
          </p:nvPr>
        </p:nvSpPr>
        <p:spPr>
          <a:xfrm>
            <a:off x="315275" y="4455925"/>
            <a:ext cx="11284800" cy="7407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1800"/>
              <a:buNone/>
            </a:pPr>
            <a:r>
              <a:rPr lang="en-US"/>
              <a:t>Meeting controls are at the bottom of the window in the BLACK menu bar</a:t>
            </a:r>
            <a:endParaRPr/>
          </a:p>
        </p:txBody>
      </p:sp>
      <p:sp>
        <p:nvSpPr>
          <p:cNvPr id="275" name="Google Shape;275;p38"/>
          <p:cNvSpPr txBox="1">
            <a:spLocks noGrp="1"/>
          </p:cNvSpPr>
          <p:nvPr>
            <p:ph type="sldNum" idx="12"/>
          </p:nvPr>
        </p:nvSpPr>
        <p:spPr>
          <a:xfrm>
            <a:off x="5023413" y="6356350"/>
            <a:ext cx="68511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00"/>
              <a:buNone/>
            </a:pPr>
            <a:fld id="{00000000-1234-1234-1234-123412341234}" type="slidenum">
              <a:rPr lang="en-US"/>
              <a:t>3</a:t>
            </a:fld>
            <a:endParaRPr/>
          </a:p>
        </p:txBody>
      </p:sp>
      <p:sp>
        <p:nvSpPr>
          <p:cNvPr id="276" name="Google Shape;276;p38"/>
          <p:cNvSpPr/>
          <p:nvPr/>
        </p:nvSpPr>
        <p:spPr>
          <a:xfrm>
            <a:off x="4269475" y="5053975"/>
            <a:ext cx="480900" cy="4227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38"/>
          <p:cNvSpPr/>
          <p:nvPr/>
        </p:nvSpPr>
        <p:spPr>
          <a:xfrm>
            <a:off x="7725350" y="3553725"/>
            <a:ext cx="627300" cy="2928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8"/>
          <p:cNvSpPr/>
          <p:nvPr/>
        </p:nvSpPr>
        <p:spPr>
          <a:xfrm>
            <a:off x="528425" y="5642873"/>
            <a:ext cx="459900" cy="422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9" name="Google Shape;279;p3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813850" y="5270875"/>
            <a:ext cx="3324350" cy="740700"/>
          </a:xfrm>
          <a:prstGeom prst="rect">
            <a:avLst/>
          </a:prstGeom>
          <a:noFill/>
          <a:ln>
            <a:noFill/>
          </a:ln>
        </p:spPr>
      </p:pic>
      <p:sp>
        <p:nvSpPr>
          <p:cNvPr id="280" name="Google Shape;280;p38"/>
          <p:cNvSpPr/>
          <p:nvPr/>
        </p:nvSpPr>
        <p:spPr>
          <a:xfrm>
            <a:off x="8891325" y="5196625"/>
            <a:ext cx="2462400" cy="422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1" name="Google Shape;281;p3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550175" y="1139775"/>
            <a:ext cx="3324350" cy="4982437"/>
          </a:xfrm>
          <a:prstGeom prst="rect">
            <a:avLst/>
          </a:prstGeom>
          <a:noFill/>
          <a:ln>
            <a:noFill/>
          </a:ln>
        </p:spPr>
      </p:pic>
      <p:sp>
        <p:nvSpPr>
          <p:cNvPr id="282" name="Google Shape;282;p38"/>
          <p:cNvSpPr/>
          <p:nvPr/>
        </p:nvSpPr>
        <p:spPr>
          <a:xfrm>
            <a:off x="4938300" y="5642873"/>
            <a:ext cx="459900" cy="422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5"/>
          <p:cNvSpPr txBox="1">
            <a:spLocks noGrp="1"/>
          </p:cNvSpPr>
          <p:nvPr>
            <p:ph type="body" idx="1"/>
          </p:nvPr>
        </p:nvSpPr>
        <p:spPr>
          <a:xfrm>
            <a:off x="609600" y="1143000"/>
            <a:ext cx="10972800" cy="4129644"/>
          </a:xfrm>
          <a:prstGeom prst="rect">
            <a:avLst/>
          </a:prstGeom>
          <a:noFill/>
          <a:ln>
            <a:noFill/>
          </a:ln>
        </p:spPr>
        <p:txBody>
          <a:bodyPr spcFirstLastPara="1" wrap="square" lIns="91425" tIns="45700" rIns="91425" bIns="45700" anchor="t" anchorCtr="0">
            <a:noAutofit/>
          </a:bodyPr>
          <a:lstStyle/>
          <a:p>
            <a:pPr marL="571500" lvl="0" indent="-571500" algn="l" rtl="0">
              <a:lnSpc>
                <a:spcPct val="90000"/>
              </a:lnSpc>
              <a:spcBef>
                <a:spcPts val="0"/>
              </a:spcBef>
              <a:spcAft>
                <a:spcPts val="0"/>
              </a:spcAft>
              <a:buSzPts val="3000"/>
              <a:buChar char="•"/>
            </a:pPr>
            <a:r>
              <a:rPr lang="en-US" sz="2800" dirty="0">
                <a:latin typeface="Calibri"/>
                <a:ea typeface="Calibri"/>
                <a:cs typeface="Calibri"/>
                <a:sym typeface="Calibri"/>
              </a:rPr>
              <a:t>CHORDS Funding</a:t>
            </a:r>
            <a:endParaRPr sz="2800" dirty="0">
              <a:latin typeface="Calibri"/>
              <a:ea typeface="Calibri"/>
              <a:cs typeface="Calibri"/>
              <a:sym typeface="Calibri"/>
            </a:endParaRPr>
          </a:p>
          <a:p>
            <a:pPr marL="1028700" lvl="1" indent="-571500" algn="l" rtl="0">
              <a:lnSpc>
                <a:spcPct val="90000"/>
              </a:lnSpc>
              <a:spcBef>
                <a:spcPts val="500"/>
              </a:spcBef>
              <a:spcAft>
                <a:spcPts val="0"/>
              </a:spcAft>
              <a:buSzPts val="3000"/>
              <a:buChar char="•"/>
            </a:pPr>
            <a:r>
              <a:rPr lang="en-US" dirty="0">
                <a:latin typeface="Calibri"/>
                <a:ea typeface="Calibri"/>
                <a:cs typeface="Calibri"/>
                <a:sym typeface="Calibri"/>
              </a:rPr>
              <a:t>Year Three Goal</a:t>
            </a:r>
            <a:endParaRPr dirty="0"/>
          </a:p>
          <a:p>
            <a:pPr marL="1428750" lvl="2" indent="-571500" algn="l" rtl="0">
              <a:lnSpc>
                <a:spcPct val="90000"/>
              </a:lnSpc>
              <a:spcBef>
                <a:spcPts val="500"/>
              </a:spcBef>
              <a:spcAft>
                <a:spcPts val="0"/>
              </a:spcAft>
              <a:buSzPts val="3000"/>
              <a:buChar char="•"/>
            </a:pPr>
            <a:r>
              <a:rPr lang="en-US" sz="2800" dirty="0">
                <a:latin typeface="Calibri"/>
                <a:ea typeface="Calibri"/>
                <a:cs typeface="Calibri"/>
                <a:sym typeface="Calibri"/>
              </a:rPr>
              <a:t>CDPHE’s Center for Health and Environmental Data will provide geographic visualization and web-based display of aggregate data sets.</a:t>
            </a:r>
            <a:endParaRPr sz="2800" dirty="0"/>
          </a:p>
          <a:p>
            <a:pPr marL="1428750" lvl="2" indent="-571500" algn="l" rtl="0">
              <a:lnSpc>
                <a:spcPct val="90000"/>
              </a:lnSpc>
              <a:spcBef>
                <a:spcPts val="500"/>
              </a:spcBef>
              <a:spcAft>
                <a:spcPts val="0"/>
              </a:spcAft>
              <a:buSzPts val="3000"/>
              <a:buChar char="•"/>
            </a:pPr>
            <a:r>
              <a:rPr lang="en-US" sz="2800" dirty="0">
                <a:latin typeface="Calibri"/>
                <a:ea typeface="Calibri"/>
                <a:cs typeface="Calibri"/>
                <a:sym typeface="Calibri"/>
              </a:rPr>
              <a:t>Hosted on CDPHE’s website</a:t>
            </a:r>
            <a:endParaRPr sz="2800" dirty="0"/>
          </a:p>
          <a:p>
            <a:pPr marL="1428750" lvl="2" indent="-571500" algn="l" rtl="0">
              <a:lnSpc>
                <a:spcPct val="90000"/>
              </a:lnSpc>
              <a:spcBef>
                <a:spcPts val="500"/>
              </a:spcBef>
              <a:spcAft>
                <a:spcPts val="0"/>
              </a:spcAft>
              <a:buSzPts val="3000"/>
              <a:buChar char="•"/>
            </a:pPr>
            <a:r>
              <a:rPr lang="en-US" sz="2800" dirty="0">
                <a:latin typeface="Calibri"/>
                <a:ea typeface="Calibri"/>
                <a:cs typeface="Calibri"/>
                <a:sym typeface="Calibri"/>
              </a:rPr>
              <a:t>Map PDF is available for download</a:t>
            </a:r>
            <a:endParaRPr sz="2800" dirty="0">
              <a:latin typeface="Calibri"/>
              <a:ea typeface="Calibri"/>
              <a:cs typeface="Calibri"/>
              <a:sym typeface="Calibri"/>
            </a:endParaRPr>
          </a:p>
          <a:p>
            <a:pPr marL="1885950" lvl="3" indent="-571500" algn="l" rtl="0">
              <a:lnSpc>
                <a:spcPct val="90000"/>
              </a:lnSpc>
              <a:spcBef>
                <a:spcPts val="500"/>
              </a:spcBef>
              <a:spcAft>
                <a:spcPts val="0"/>
              </a:spcAft>
              <a:buSzPts val="3000"/>
              <a:buChar char="•"/>
            </a:pPr>
            <a:r>
              <a:rPr lang="en-US" sz="2800" dirty="0">
                <a:latin typeface="Calibri"/>
                <a:ea typeface="Calibri"/>
                <a:cs typeface="Calibri"/>
                <a:sym typeface="Calibri"/>
              </a:rPr>
              <a:t>Underlying data/results document not downloadable</a:t>
            </a:r>
            <a:endParaRPr sz="2800" dirty="0">
              <a:latin typeface="Calibri"/>
              <a:ea typeface="Calibri"/>
              <a:cs typeface="Calibri"/>
              <a:sym typeface="Calibri"/>
            </a:endParaRPr>
          </a:p>
        </p:txBody>
      </p:sp>
      <p:sp>
        <p:nvSpPr>
          <p:cNvPr id="509" name="Google Shape;509;p65"/>
          <p:cNvSpPr txBox="1">
            <a:spLocks noGrp="1"/>
          </p:cNvSpPr>
          <p:nvPr>
            <p:ph type="title"/>
          </p:nvPr>
        </p:nvSpPr>
        <p:spPr>
          <a:xfrm>
            <a:off x="609600" y="0"/>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a:t>CHORDS Website Deliverable</a:t>
            </a:r>
            <a:endParaRPr/>
          </a:p>
        </p:txBody>
      </p:sp>
      <p:pic>
        <p:nvPicPr>
          <p:cNvPr id="510" name="Google Shape;510;p65"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6"/>
          <p:cNvSpPr txBox="1">
            <a:spLocks noGrp="1"/>
          </p:cNvSpPr>
          <p:nvPr>
            <p:ph type="title"/>
          </p:nvPr>
        </p:nvSpPr>
        <p:spPr>
          <a:xfrm>
            <a:off x="609600" y="0"/>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a:t>CHORDS Website Development Timeline</a:t>
            </a:r>
            <a:endParaRPr/>
          </a:p>
        </p:txBody>
      </p:sp>
      <p:graphicFrame>
        <p:nvGraphicFramePr>
          <p:cNvPr id="516" name="Google Shape;516;p66"/>
          <p:cNvGraphicFramePr/>
          <p:nvPr/>
        </p:nvGraphicFramePr>
        <p:xfrm>
          <a:off x="784529" y="1105222"/>
          <a:ext cx="10612325" cy="5000070"/>
        </p:xfrm>
        <a:graphic>
          <a:graphicData uri="http://schemas.openxmlformats.org/drawingml/2006/table">
            <a:tbl>
              <a:tblPr>
                <a:noFill/>
                <a:tableStyleId>{C33B7BB3-1470-404F-AFD5-E62A469E7C9F}</a:tableStyleId>
              </a:tblPr>
              <a:tblGrid>
                <a:gridCol w="10612325">
                  <a:extLst>
                    <a:ext uri="{9D8B030D-6E8A-4147-A177-3AD203B41FA5}">
                      <a16:colId xmlns:a16="http://schemas.microsoft.com/office/drawing/2014/main" val="20000"/>
                    </a:ext>
                  </a:extLst>
                </a:gridCol>
              </a:tblGrid>
              <a:tr h="277425">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CHORDS Website Development Timeline (Major Milestones)</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774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2017</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1"/>
                  </a:ext>
                </a:extLst>
              </a:tr>
              <a:tr h="277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December: Draft proposal presented to CHORDS Governance Committee</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774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2018</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3"/>
                  </a:ext>
                </a:extLst>
              </a:tr>
              <a:tr h="277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January: Work group meets to identify methods, layout, text, etc.</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77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March: Final proposal presented to CHORDS Governance Committee</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77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June: Data requests submitted</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77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July: Data sent to CDPHE for processing</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77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August - October: Draft PDF maps distributed to CHORDS Network for feedback</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77425">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October: Final PDF maps approved</a:t>
                      </a:r>
                      <a:endParaRPr/>
                    </a:p>
                  </a:txBody>
                  <a:tcPr marL="4572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77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October - November: Draft web maps distributed to CHORDS Network for feedback</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77425">
                <a:tc>
                  <a:txBody>
                    <a:bodyPr/>
                    <a:lstStyle/>
                    <a:p>
                      <a:pPr marL="0" marR="0" lvl="0" indent="0" algn="l" rtl="0">
                        <a:spcBef>
                          <a:spcPts val="0"/>
                        </a:spcBef>
                        <a:spcAft>
                          <a:spcPts val="0"/>
                        </a:spcAft>
                        <a:buNone/>
                      </a:pPr>
                      <a:r>
                        <a:rPr lang="en-US" sz="1200" b="0" i="1" u="none" strike="noStrike" cap="none">
                          <a:solidFill>
                            <a:srgbClr val="000000"/>
                          </a:solidFill>
                          <a:latin typeface="Calibri"/>
                          <a:ea typeface="Calibri"/>
                          <a:cs typeface="Calibri"/>
                          <a:sym typeface="Calibri"/>
                        </a:rPr>
                        <a:t>November: Final web maps approved</a:t>
                      </a:r>
                      <a:endParaRPr/>
                    </a:p>
                  </a:txBody>
                  <a:tcPr marL="4572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77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December: Final website package approved by CHORDS Governance Committee</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774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2019</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13"/>
                  </a:ext>
                </a:extLst>
              </a:tr>
              <a:tr h="277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January - February: Website usability testing completed</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77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April: Soft launch of website</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77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May - June: Local public health agency email blasts to stakeholders announcing website</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77425">
                <a:tc>
                  <a:txBody>
                    <a:bodyPr/>
                    <a:lstStyle/>
                    <a:p>
                      <a:pPr marL="0" marR="0" lvl="0" indent="0" algn="l" rtl="0">
                        <a:spcBef>
                          <a:spcPts val="0"/>
                        </a:spcBef>
                        <a:spcAft>
                          <a:spcPts val="0"/>
                        </a:spcAft>
                        <a:buNone/>
                      </a:pPr>
                      <a:r>
                        <a:rPr lang="en-US" sz="1200" b="0" i="0" u="none" strike="noStrike" cap="none">
                          <a:solidFill>
                            <a:srgbClr val="000000"/>
                          </a:solidFill>
                          <a:latin typeface="Calibri"/>
                          <a:ea typeface="Calibri"/>
                          <a:cs typeface="Calibri"/>
                          <a:sym typeface="Calibri"/>
                        </a:rPr>
                        <a:t>September: Maps updated</a:t>
                      </a:r>
                      <a:endParaRPr/>
                    </a:p>
                  </a:txBody>
                  <a:tcPr marL="12700" marR="12700" marT="952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bl>
          </a:graphicData>
        </a:graphic>
      </p:graphicFrame>
      <p:pic>
        <p:nvPicPr>
          <p:cNvPr id="517" name="Google Shape;517;p66"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7"/>
          <p:cNvSpPr txBox="1">
            <a:spLocks noGrp="1"/>
          </p:cNvSpPr>
          <p:nvPr>
            <p:ph type="title"/>
          </p:nvPr>
        </p:nvSpPr>
        <p:spPr>
          <a:xfrm>
            <a:off x="609600" y="0"/>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a:t>CHORDS Landing Page</a:t>
            </a:r>
            <a:endParaRPr/>
          </a:p>
        </p:txBody>
      </p:sp>
      <p:pic>
        <p:nvPicPr>
          <p:cNvPr id="524" name="Google Shape;524;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6289" y="1478944"/>
            <a:ext cx="11206797" cy="4254356"/>
          </a:xfrm>
          <a:prstGeom prst="rect">
            <a:avLst/>
          </a:prstGeom>
          <a:noFill/>
          <a:ln>
            <a:noFill/>
          </a:ln>
        </p:spPr>
      </p:pic>
      <p:pic>
        <p:nvPicPr>
          <p:cNvPr id="525" name="Google Shape;525;p67" descr="C:\Users\gbudney\AppData\Local\Microsoft\Windows\Temporary Internet Files\Content.IE5\OI31CSTM\CHORDS logo tagline small.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
        <p:nvSpPr>
          <p:cNvPr id="526" name="Google Shape;526;p67"/>
          <p:cNvSpPr txBox="1">
            <a:spLocks noGrp="1"/>
          </p:cNvSpPr>
          <p:nvPr>
            <p:ph type="body" idx="1"/>
          </p:nvPr>
        </p:nvSpPr>
        <p:spPr>
          <a:xfrm>
            <a:off x="397565" y="881267"/>
            <a:ext cx="11338560" cy="70899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3200"/>
              <a:buChar char="•"/>
            </a:pPr>
            <a:r>
              <a:rPr lang="en-US" u="sng">
                <a:solidFill>
                  <a:schemeClr val="hlink"/>
                </a:solidFill>
                <a:hlinkClick r:id="rId5"/>
              </a:rPr>
              <a:t>https://chordsmaps-cdphe.opendata.arcgis.com/</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8"/>
          <p:cNvSpPr txBox="1">
            <a:spLocks noGrp="1"/>
          </p:cNvSpPr>
          <p:nvPr>
            <p:ph type="title"/>
          </p:nvPr>
        </p:nvSpPr>
        <p:spPr>
          <a:xfrm>
            <a:off x="609600" y="0"/>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a:t>CHORDS Landing Page</a:t>
            </a:r>
            <a:endParaRPr/>
          </a:p>
        </p:txBody>
      </p:sp>
      <p:pic>
        <p:nvPicPr>
          <p:cNvPr id="533" name="Google Shape;533;p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1152" y="1534602"/>
            <a:ext cx="11036565" cy="4198815"/>
          </a:xfrm>
          <a:prstGeom prst="rect">
            <a:avLst/>
          </a:prstGeom>
          <a:noFill/>
          <a:ln>
            <a:noFill/>
          </a:ln>
        </p:spPr>
      </p:pic>
      <p:pic>
        <p:nvPicPr>
          <p:cNvPr id="534" name="Google Shape;534;p68" descr="C:\Users\gbudney\AppData\Local\Microsoft\Windows\Temporary Internet Files\Content.IE5\OI31CSTM\CHORDS logo tagline small.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9"/>
          <p:cNvSpPr txBox="1">
            <a:spLocks noGrp="1"/>
          </p:cNvSpPr>
          <p:nvPr>
            <p:ph type="title"/>
          </p:nvPr>
        </p:nvSpPr>
        <p:spPr>
          <a:xfrm>
            <a:off x="609600" y="0"/>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a:t>CHORDS PDF Maps</a:t>
            </a:r>
            <a:endParaRPr/>
          </a:p>
        </p:txBody>
      </p:sp>
      <p:pic>
        <p:nvPicPr>
          <p:cNvPr id="541" name="Google Shape;541;p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38605" y="837099"/>
            <a:ext cx="9253964" cy="5372276"/>
          </a:xfrm>
          <a:prstGeom prst="rect">
            <a:avLst/>
          </a:prstGeom>
          <a:noFill/>
          <a:ln>
            <a:noFill/>
          </a:ln>
        </p:spPr>
      </p:pic>
      <p:pic>
        <p:nvPicPr>
          <p:cNvPr id="542" name="Google Shape;542;p69" descr="C:\Users\gbudney\AppData\Local\Microsoft\Windows\Temporary Internet Files\Content.IE5\OI31CSTM\CHORDS logo tagline small.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0"/>
          <p:cNvSpPr txBox="1">
            <a:spLocks noGrp="1"/>
          </p:cNvSpPr>
          <p:nvPr>
            <p:ph type="title"/>
          </p:nvPr>
        </p:nvSpPr>
        <p:spPr>
          <a:xfrm>
            <a:off x="609600" y="0"/>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a:t>CHORDS Interactive Web Maps</a:t>
            </a:r>
            <a:endParaRPr/>
          </a:p>
        </p:txBody>
      </p:sp>
      <p:pic>
        <p:nvPicPr>
          <p:cNvPr id="549" name="Google Shape;549;p70"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pic>
        <p:nvPicPr>
          <p:cNvPr id="550" name="Google Shape;550;p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2060" y="1508750"/>
            <a:ext cx="11578593" cy="43529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1"/>
          <p:cNvSpPr txBox="1">
            <a:spLocks noGrp="1"/>
          </p:cNvSpPr>
          <p:nvPr>
            <p:ph type="title"/>
          </p:nvPr>
        </p:nvSpPr>
        <p:spPr>
          <a:xfrm>
            <a:off x="609600" y="0"/>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E6380"/>
              </a:buClr>
              <a:buSzPts val="3600"/>
              <a:buFont typeface="Calibri"/>
              <a:buNone/>
            </a:pPr>
            <a:r>
              <a:rPr lang="en-US"/>
              <a:t>Questions?</a:t>
            </a:r>
            <a:endParaRPr/>
          </a:p>
        </p:txBody>
      </p:sp>
      <p:pic>
        <p:nvPicPr>
          <p:cNvPr id="556" name="Google Shape;556;p71" descr="C:\Users\gbudney\AppData\Local\Microsoft\Windows\Temporary Internet Files\Content.IE5\OI31CSTM\CHORDS logo tagline small.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60000" y="6229470"/>
            <a:ext cx="1461372" cy="506609"/>
          </a:xfrm>
          <a:prstGeom prst="rect">
            <a:avLst/>
          </a:prstGeom>
          <a:noFill/>
          <a:ln>
            <a:noFill/>
          </a:ln>
        </p:spPr>
      </p:pic>
      <p:sp>
        <p:nvSpPr>
          <p:cNvPr id="557" name="Google Shape;557;p71"/>
          <p:cNvSpPr txBox="1"/>
          <p:nvPr/>
        </p:nvSpPr>
        <p:spPr>
          <a:xfrm>
            <a:off x="86821" y="1623965"/>
            <a:ext cx="5274285" cy="2496325"/>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700"/>
              <a:buFont typeface="Arial"/>
              <a:buNone/>
            </a:pPr>
            <a:endParaRPr sz="700" b="0" i="0" u="none" strike="noStrike" cap="none">
              <a:solidFill>
                <a:schemeClr val="dk1"/>
              </a:solidFill>
              <a:latin typeface="Calibri"/>
              <a:ea typeface="Calibri"/>
              <a:cs typeface="Calibri"/>
              <a:sym typeface="Calibri"/>
            </a:endParaRPr>
          </a:p>
          <a:p>
            <a:pPr marL="0" marR="0" lvl="0" indent="0" algn="ctr" rtl="0">
              <a:lnSpc>
                <a:spcPct val="80000"/>
              </a:lnSpc>
              <a:spcBef>
                <a:spcPts val="540"/>
              </a:spcBef>
              <a:spcAft>
                <a:spcPts val="0"/>
              </a:spcAft>
              <a:buClr>
                <a:schemeClr val="dk1"/>
              </a:buClr>
              <a:buSzPts val="2700"/>
              <a:buFont typeface="Arial"/>
              <a:buNone/>
            </a:pPr>
            <a:r>
              <a:rPr lang="en-US" sz="2700" b="0" i="0" u="none" strike="noStrike" cap="none">
                <a:solidFill>
                  <a:schemeClr val="dk1"/>
                </a:solidFill>
                <a:latin typeface="Calibri"/>
                <a:ea typeface="Calibri"/>
                <a:cs typeface="Calibri"/>
                <a:sym typeface="Calibri"/>
              </a:rPr>
              <a:t>Greg Budney, MPH</a:t>
            </a:r>
            <a:endParaRPr/>
          </a:p>
          <a:p>
            <a:pPr marL="0" marR="0" lvl="0" indent="0" algn="ctr" rtl="0">
              <a:lnSpc>
                <a:spcPct val="80000"/>
              </a:lnSpc>
              <a:spcBef>
                <a:spcPts val="540"/>
              </a:spcBef>
              <a:spcAft>
                <a:spcPts val="0"/>
              </a:spcAft>
              <a:buClr>
                <a:schemeClr val="dk1"/>
              </a:buClr>
              <a:buSzPts val="2700"/>
              <a:buFont typeface="Arial"/>
              <a:buNone/>
            </a:pPr>
            <a:r>
              <a:rPr lang="en-US" sz="2700" b="0" i="0" u="none" strike="noStrike" cap="none">
                <a:solidFill>
                  <a:schemeClr val="dk1"/>
                </a:solidFill>
                <a:latin typeface="Calibri"/>
                <a:ea typeface="Calibri"/>
                <a:cs typeface="Calibri"/>
                <a:sym typeface="Calibri"/>
              </a:rPr>
              <a:t>Epidemiologist/CHORDS Project Manager</a:t>
            </a:r>
            <a:endParaRPr/>
          </a:p>
          <a:p>
            <a:pPr marL="0" marR="0" lvl="0" indent="0" algn="ctr" rtl="0">
              <a:lnSpc>
                <a:spcPct val="80000"/>
              </a:lnSpc>
              <a:spcBef>
                <a:spcPts val="540"/>
              </a:spcBef>
              <a:spcAft>
                <a:spcPts val="0"/>
              </a:spcAft>
              <a:buClr>
                <a:schemeClr val="dk1"/>
              </a:buClr>
              <a:buSzPts val="2700"/>
              <a:buFont typeface="Arial"/>
              <a:buNone/>
            </a:pPr>
            <a:r>
              <a:rPr lang="en-US" sz="2700" b="0" i="0" u="none" strike="noStrike" cap="none">
                <a:solidFill>
                  <a:schemeClr val="dk1"/>
                </a:solidFill>
                <a:latin typeface="Calibri"/>
                <a:ea typeface="Calibri"/>
                <a:cs typeface="Calibri"/>
                <a:sym typeface="Calibri"/>
              </a:rPr>
              <a:t>Denver Public Health</a:t>
            </a:r>
            <a:endParaRPr/>
          </a:p>
          <a:p>
            <a:pPr marL="0" marR="0" lvl="0" indent="0" algn="ctr" rtl="0">
              <a:lnSpc>
                <a:spcPct val="80000"/>
              </a:lnSpc>
              <a:spcBef>
                <a:spcPts val="540"/>
              </a:spcBef>
              <a:spcAft>
                <a:spcPts val="0"/>
              </a:spcAft>
              <a:buClr>
                <a:schemeClr val="dk1"/>
              </a:buClr>
              <a:buSzPts val="2700"/>
              <a:buFont typeface="Arial"/>
              <a:buNone/>
            </a:pPr>
            <a:r>
              <a:rPr lang="en-US" sz="2700" b="0" i="0" u="sng" strike="noStrike" cap="none">
                <a:solidFill>
                  <a:schemeClr val="hlink"/>
                </a:solidFill>
                <a:latin typeface="Calibri"/>
                <a:ea typeface="Calibri"/>
                <a:cs typeface="Calibri"/>
                <a:sym typeface="Calibri"/>
                <a:hlinkClick r:id="rId4"/>
              </a:rPr>
              <a:t>gregory.budney@dhha.org</a:t>
            </a:r>
            <a:endParaRPr sz="2700" b="0" i="0" u="none" strike="noStrike" cap="none">
              <a:solidFill>
                <a:schemeClr val="dk1"/>
              </a:solidFill>
              <a:latin typeface="Calibri"/>
              <a:ea typeface="Calibri"/>
              <a:cs typeface="Calibri"/>
              <a:sym typeface="Calibri"/>
            </a:endParaRPr>
          </a:p>
        </p:txBody>
      </p:sp>
      <p:sp>
        <p:nvSpPr>
          <p:cNvPr id="558" name="Google Shape;558;p71"/>
          <p:cNvSpPr txBox="1"/>
          <p:nvPr/>
        </p:nvSpPr>
        <p:spPr>
          <a:xfrm>
            <a:off x="5361107" y="1623964"/>
            <a:ext cx="6747388" cy="2496325"/>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1"/>
              </a:buClr>
              <a:buSzPts val="700"/>
              <a:buFont typeface="Arial"/>
              <a:buNone/>
            </a:pPr>
            <a:endParaRPr sz="700" b="0" i="0" u="none" strike="noStrike" cap="none">
              <a:solidFill>
                <a:schemeClr val="dk1"/>
              </a:solidFill>
              <a:latin typeface="Calibri"/>
              <a:ea typeface="Calibri"/>
              <a:cs typeface="Calibri"/>
              <a:sym typeface="Calibri"/>
            </a:endParaRPr>
          </a:p>
          <a:p>
            <a:pPr marL="0" marR="0" lvl="0" indent="0" algn="ctr" rtl="0">
              <a:lnSpc>
                <a:spcPct val="80000"/>
              </a:lnSpc>
              <a:spcBef>
                <a:spcPts val="540"/>
              </a:spcBef>
              <a:spcAft>
                <a:spcPts val="0"/>
              </a:spcAft>
              <a:buClr>
                <a:schemeClr val="dk1"/>
              </a:buClr>
              <a:buSzPts val="2700"/>
              <a:buFont typeface="Arial"/>
              <a:buNone/>
            </a:pPr>
            <a:r>
              <a:rPr lang="en-US" sz="2700" b="0" i="0" u="none" strike="noStrike" cap="none">
                <a:solidFill>
                  <a:schemeClr val="dk1"/>
                </a:solidFill>
                <a:latin typeface="Calibri"/>
                <a:ea typeface="Calibri"/>
                <a:cs typeface="Calibri"/>
                <a:sym typeface="Calibri"/>
              </a:rPr>
              <a:t>Sara Schmitt, MA</a:t>
            </a:r>
            <a:endParaRPr/>
          </a:p>
          <a:p>
            <a:pPr marL="0" marR="0" lvl="0" indent="0" algn="ctr" rtl="0">
              <a:lnSpc>
                <a:spcPct val="80000"/>
              </a:lnSpc>
              <a:spcBef>
                <a:spcPts val="540"/>
              </a:spcBef>
              <a:spcAft>
                <a:spcPts val="0"/>
              </a:spcAft>
              <a:buClr>
                <a:schemeClr val="dk1"/>
              </a:buClr>
              <a:buSzPts val="2700"/>
              <a:buFont typeface="Arial"/>
              <a:buNone/>
            </a:pPr>
            <a:r>
              <a:rPr lang="en-US" sz="2700" b="0" i="0" u="none" strike="noStrike" cap="none">
                <a:solidFill>
                  <a:schemeClr val="dk1"/>
                </a:solidFill>
                <a:latin typeface="Calibri"/>
                <a:ea typeface="Calibri"/>
                <a:cs typeface="Calibri"/>
                <a:sym typeface="Calibri"/>
              </a:rPr>
              <a:t>Managing Director, Research, Evaluation and Consulting</a:t>
            </a:r>
            <a:endParaRPr/>
          </a:p>
          <a:p>
            <a:pPr marL="0" marR="0" lvl="0" indent="0" algn="ctr" rtl="0">
              <a:lnSpc>
                <a:spcPct val="80000"/>
              </a:lnSpc>
              <a:spcBef>
                <a:spcPts val="540"/>
              </a:spcBef>
              <a:spcAft>
                <a:spcPts val="0"/>
              </a:spcAft>
              <a:buClr>
                <a:schemeClr val="dk1"/>
              </a:buClr>
              <a:buSzPts val="2700"/>
              <a:buFont typeface="Arial"/>
              <a:buNone/>
            </a:pPr>
            <a:r>
              <a:rPr lang="en-US" sz="2700" b="0" i="0" u="none" strike="noStrike" cap="none">
                <a:solidFill>
                  <a:schemeClr val="dk1"/>
                </a:solidFill>
                <a:latin typeface="Calibri"/>
                <a:ea typeface="Calibri"/>
                <a:cs typeface="Calibri"/>
                <a:sym typeface="Calibri"/>
              </a:rPr>
              <a:t>Colorado Health Institute</a:t>
            </a:r>
            <a:endParaRPr/>
          </a:p>
          <a:p>
            <a:pPr marL="0" marR="0" lvl="0" indent="0" algn="ctr" rtl="0">
              <a:lnSpc>
                <a:spcPct val="80000"/>
              </a:lnSpc>
              <a:spcBef>
                <a:spcPts val="540"/>
              </a:spcBef>
              <a:spcAft>
                <a:spcPts val="0"/>
              </a:spcAft>
              <a:buClr>
                <a:schemeClr val="dk1"/>
              </a:buClr>
              <a:buSzPts val="2700"/>
              <a:buFont typeface="Arial"/>
              <a:buNone/>
            </a:pPr>
            <a:r>
              <a:rPr lang="en-US" sz="2700" b="0" i="0" u="sng" strike="noStrike" cap="none">
                <a:solidFill>
                  <a:schemeClr val="hlink"/>
                </a:solidFill>
                <a:latin typeface="Calibri"/>
                <a:ea typeface="Calibri"/>
                <a:cs typeface="Calibri"/>
                <a:sym typeface="Calibri"/>
                <a:hlinkClick r:id="rId5"/>
              </a:rPr>
              <a:t>schmitts@coloradohealthinstitute.org</a:t>
            </a:r>
            <a:endParaRPr sz="2700" b="0" i="0" u="none" strike="noStrike" cap="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2"/>
          <p:cNvSpPr txBox="1">
            <a:spLocks noGrp="1"/>
          </p:cNvSpPr>
          <p:nvPr>
            <p:ph type="ctrTitle"/>
          </p:nvPr>
        </p:nvSpPr>
        <p:spPr>
          <a:xfrm>
            <a:off x="1524000" y="1122375"/>
            <a:ext cx="9144000" cy="3684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70C0"/>
              </a:buClr>
              <a:buSzPts val="5400"/>
              <a:buFont typeface="Calibri"/>
              <a:buNone/>
            </a:pPr>
            <a:r>
              <a:rPr lang="en-US" sz="5400"/>
              <a:t>Lessons from the Field: </a:t>
            </a:r>
            <a:endParaRPr sz="5400"/>
          </a:p>
          <a:p>
            <a:pPr marL="457200" lvl="0" indent="0" algn="ctr" rtl="0">
              <a:lnSpc>
                <a:spcPct val="115000"/>
              </a:lnSpc>
              <a:spcBef>
                <a:spcPts val="0"/>
              </a:spcBef>
              <a:spcAft>
                <a:spcPts val="0"/>
              </a:spcAft>
              <a:buNone/>
            </a:pPr>
            <a:r>
              <a:rPr lang="en-US" sz="5400">
                <a:solidFill>
                  <a:srgbClr val="0070C0"/>
                </a:solidFill>
              </a:rPr>
              <a:t>Noelle Cocoros: RiskScape visualizations</a:t>
            </a:r>
            <a:endParaRPr/>
          </a:p>
        </p:txBody>
      </p:sp>
      <p:sp>
        <p:nvSpPr>
          <p:cNvPr id="564" name="Google Shape;564;p72"/>
          <p:cNvSpPr txBox="1">
            <a:spLocks noGrp="1"/>
          </p:cNvSpPr>
          <p:nvPr>
            <p:ph type="sldNum" idx="12"/>
          </p:nvPr>
        </p:nvSpPr>
        <p:spPr>
          <a:xfrm>
            <a:off x="5023413" y="6356516"/>
            <a:ext cx="68511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3"/>
          <p:cNvSpPr txBox="1">
            <a:spLocks noGrp="1"/>
          </p:cNvSpPr>
          <p:nvPr>
            <p:ph type="subTitle" idx="1"/>
          </p:nvPr>
        </p:nvSpPr>
        <p:spPr>
          <a:xfrm>
            <a:off x="474132" y="5192736"/>
            <a:ext cx="11243733" cy="111873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200"/>
              <a:buFont typeface="Arial"/>
              <a:buNone/>
            </a:pPr>
            <a:r>
              <a:rPr lang="en-US" sz="2200" b="1">
                <a:solidFill>
                  <a:schemeClr val="dk1"/>
                </a:solidFill>
              </a:rPr>
              <a:t>Noelle M. Cocoros, DSc, MPH</a:t>
            </a:r>
            <a:endParaRPr/>
          </a:p>
          <a:p>
            <a:pPr marL="0" lvl="0" indent="0" algn="ctr" rtl="0">
              <a:spcBef>
                <a:spcPts val="440"/>
              </a:spcBef>
              <a:spcAft>
                <a:spcPts val="0"/>
              </a:spcAft>
              <a:buClr>
                <a:schemeClr val="dk1"/>
              </a:buClr>
              <a:buSzPts val="2200"/>
              <a:buFont typeface="Arial"/>
              <a:buNone/>
            </a:pPr>
            <a:r>
              <a:rPr lang="en-US" sz="2200">
                <a:solidFill>
                  <a:schemeClr val="dk1"/>
                </a:solidFill>
              </a:rPr>
              <a:t>Department of Population Medicine</a:t>
            </a:r>
            <a:endParaRPr/>
          </a:p>
          <a:p>
            <a:pPr marL="0" lvl="0" indent="0" algn="ctr" rtl="0">
              <a:spcBef>
                <a:spcPts val="440"/>
              </a:spcBef>
              <a:spcAft>
                <a:spcPts val="0"/>
              </a:spcAft>
              <a:buClr>
                <a:schemeClr val="dk1"/>
              </a:buClr>
              <a:buSzPts val="2200"/>
              <a:buFont typeface="Arial"/>
              <a:buNone/>
            </a:pPr>
            <a:r>
              <a:rPr lang="en-US" sz="2200">
                <a:solidFill>
                  <a:schemeClr val="dk1"/>
                </a:solidFill>
              </a:rPr>
              <a:t>Harvard Medical School and Harvard Pilgrim Health Care Institute</a:t>
            </a:r>
            <a:endParaRPr/>
          </a:p>
        </p:txBody>
      </p:sp>
      <p:sp>
        <p:nvSpPr>
          <p:cNvPr id="571" name="Google Shape;571;p73"/>
          <p:cNvSpPr/>
          <p:nvPr/>
        </p:nvSpPr>
        <p:spPr>
          <a:xfrm>
            <a:off x="0" y="3359"/>
            <a:ext cx="12192000" cy="3273287"/>
          </a:xfrm>
          <a:prstGeom prst="rect">
            <a:avLst/>
          </a:prstGeom>
          <a:gradFill>
            <a:gsLst>
              <a:gs pos="0">
                <a:srgbClr val="00B050"/>
              </a:gs>
              <a:gs pos="7000">
                <a:srgbClr val="00B050"/>
              </a:gs>
              <a:gs pos="89000">
                <a:schemeClr val="dk2"/>
              </a:gs>
              <a:gs pos="100000">
                <a:schemeClr val="dk2"/>
              </a:gs>
            </a:gsLst>
            <a:lin ang="108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72" name="Google Shape;572;p73"/>
          <p:cNvSpPr txBox="1"/>
          <p:nvPr/>
        </p:nvSpPr>
        <p:spPr>
          <a:xfrm>
            <a:off x="0" y="185531"/>
            <a:ext cx="12192000" cy="284830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9" b="1" i="0" u="none" strike="noStrike" cap="none">
                <a:solidFill>
                  <a:schemeClr val="lt1"/>
                </a:solidFill>
                <a:latin typeface="Arial"/>
                <a:ea typeface="Arial"/>
                <a:cs typeface="Arial"/>
                <a:sym typeface="Arial"/>
              </a:rPr>
              <a:t>Using Electronic </a:t>
            </a:r>
            <a:br>
              <a:rPr lang="en-US" sz="3509" b="1" i="0" u="none" strike="noStrike" cap="none">
                <a:solidFill>
                  <a:schemeClr val="lt1"/>
                </a:solidFill>
                <a:latin typeface="Arial"/>
                <a:ea typeface="Arial"/>
                <a:cs typeface="Arial"/>
                <a:sym typeface="Arial"/>
              </a:rPr>
            </a:br>
            <a:r>
              <a:rPr lang="en-US" sz="3509" b="1" i="0" u="none" strike="noStrike" cap="none">
                <a:solidFill>
                  <a:schemeClr val="lt1"/>
                </a:solidFill>
                <a:latin typeface="Arial"/>
                <a:ea typeface="Arial"/>
                <a:cs typeface="Arial"/>
                <a:sym typeface="Arial"/>
              </a:rPr>
              <a:t>Health Care Data for</a:t>
            </a:r>
            <a:br>
              <a:rPr lang="en-US" sz="3509" b="1" i="0" u="none" strike="noStrike" cap="none">
                <a:solidFill>
                  <a:schemeClr val="lt1"/>
                </a:solidFill>
                <a:latin typeface="Arial"/>
                <a:ea typeface="Arial"/>
                <a:cs typeface="Arial"/>
                <a:sym typeface="Arial"/>
              </a:rPr>
            </a:br>
            <a:r>
              <a:rPr lang="en-US" sz="3509" b="1" i="0" u="none" strike="noStrike" cap="none">
                <a:solidFill>
                  <a:schemeClr val="lt1"/>
                </a:solidFill>
                <a:latin typeface="Arial"/>
                <a:ea typeface="Arial"/>
                <a:cs typeface="Arial"/>
                <a:sym typeface="Arial"/>
              </a:rPr>
              <a:t>Population Health Surveillance</a:t>
            </a:r>
            <a:endParaRPr/>
          </a:p>
        </p:txBody>
      </p:sp>
      <p:sp>
        <p:nvSpPr>
          <p:cNvPr id="573" name="Google Shape;573;p73"/>
          <p:cNvSpPr txBox="1"/>
          <p:nvPr/>
        </p:nvSpPr>
        <p:spPr>
          <a:xfrm>
            <a:off x="1551296" y="3630370"/>
            <a:ext cx="9089407"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RiskScape</a:t>
            </a:r>
            <a:endParaRPr/>
          </a:p>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December 17, 2019</a:t>
            </a:r>
            <a:endParaRPr/>
          </a:p>
        </p:txBody>
      </p:sp>
      <p:sp>
        <p:nvSpPr>
          <p:cNvPr id="574" name="Google Shape;574;p73"/>
          <p:cNvSpPr/>
          <p:nvPr/>
        </p:nvSpPr>
        <p:spPr>
          <a:xfrm>
            <a:off x="0" y="6554279"/>
            <a:ext cx="12192000" cy="303721"/>
          </a:xfrm>
          <a:prstGeom prst="rect">
            <a:avLst/>
          </a:prstGeom>
          <a:gradFill>
            <a:gsLst>
              <a:gs pos="0">
                <a:srgbClr val="00B050"/>
              </a:gs>
              <a:gs pos="7000">
                <a:srgbClr val="00B050"/>
              </a:gs>
              <a:gs pos="89000">
                <a:schemeClr val="dk2"/>
              </a:gs>
              <a:gs pos="100000">
                <a:schemeClr val="dk2"/>
              </a:gs>
            </a:gsLst>
            <a:lin ang="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74"/>
          <p:cNvSpPr txBox="1">
            <a:spLocks noGrp="1"/>
          </p:cNvSpPr>
          <p:nvPr>
            <p:ph type="body" idx="4294967295"/>
          </p:nvPr>
        </p:nvSpPr>
        <p:spPr>
          <a:xfrm>
            <a:off x="567267" y="1828800"/>
            <a:ext cx="11362267" cy="372958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a:t>Software and architecture to extract, analyze, and transmit electronic health information from providers to public health.</a:t>
            </a:r>
            <a:endParaRPr/>
          </a:p>
          <a:p>
            <a:pPr marL="742950" lvl="1" indent="-285750" algn="l" rtl="0">
              <a:spcBef>
                <a:spcPts val="480"/>
              </a:spcBef>
              <a:spcAft>
                <a:spcPts val="0"/>
              </a:spcAft>
              <a:buClr>
                <a:schemeClr val="dk1"/>
              </a:buClr>
              <a:buSzPts val="2400"/>
              <a:buChar char="–"/>
            </a:pPr>
            <a:r>
              <a:rPr lang="en-US" sz="2400"/>
              <a:t>Surveys codified electronic health record data for patients with conditions of public health interest</a:t>
            </a:r>
            <a:endParaRPr/>
          </a:p>
          <a:p>
            <a:pPr marL="742950" lvl="1" indent="-285750" algn="l" rtl="0">
              <a:spcBef>
                <a:spcPts val="480"/>
              </a:spcBef>
              <a:spcAft>
                <a:spcPts val="0"/>
              </a:spcAft>
              <a:buClr>
                <a:schemeClr val="dk1"/>
              </a:buClr>
              <a:buSzPts val="2400"/>
              <a:buChar char="–"/>
            </a:pPr>
            <a:r>
              <a:rPr lang="en-US" sz="2400"/>
              <a:t>Generates secure electronic reports for the state health department</a:t>
            </a:r>
            <a:endParaRPr/>
          </a:p>
          <a:p>
            <a:pPr marL="742950" lvl="1" indent="-285750" algn="l" rtl="0">
              <a:spcBef>
                <a:spcPts val="480"/>
              </a:spcBef>
              <a:spcAft>
                <a:spcPts val="0"/>
              </a:spcAft>
              <a:buClr>
                <a:schemeClr val="dk1"/>
              </a:buClr>
              <a:buSzPts val="2400"/>
              <a:buChar char="–"/>
            </a:pPr>
            <a:r>
              <a:rPr lang="en-US" sz="2400"/>
              <a:t>Designed to be compatible with any EHR system</a:t>
            </a:r>
            <a:endParaRPr/>
          </a:p>
        </p:txBody>
      </p:sp>
      <p:sp>
        <p:nvSpPr>
          <p:cNvPr id="581" name="Google Shape;581;p74"/>
          <p:cNvSpPr txBox="1"/>
          <p:nvPr/>
        </p:nvSpPr>
        <p:spPr>
          <a:xfrm>
            <a:off x="4580712" y="5924854"/>
            <a:ext cx="3363685" cy="5232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1" u="none" strike="noStrike" cap="none">
                <a:solidFill>
                  <a:schemeClr val="dk1"/>
                </a:solidFill>
                <a:latin typeface="Calibri"/>
                <a:ea typeface="Calibri"/>
                <a:cs typeface="Calibri"/>
                <a:sym typeface="Calibri"/>
              </a:rPr>
              <a:t>JAMIA</a:t>
            </a:r>
            <a:r>
              <a:rPr lang="en-US" sz="1400" b="0" i="0" u="none" strike="noStrike" cap="none">
                <a:solidFill>
                  <a:schemeClr val="dk1"/>
                </a:solidFill>
                <a:latin typeface="Calibri"/>
                <a:ea typeface="Calibri"/>
                <a:cs typeface="Calibri"/>
                <a:sym typeface="Calibri"/>
              </a:rPr>
              <a:t> 2009;16:18-24</a:t>
            </a:r>
            <a:br>
              <a:rPr lang="en-US" sz="1400" b="0" i="1" u="none" strike="noStrike" cap="none">
                <a:solidFill>
                  <a:schemeClr val="dk1"/>
                </a:solidFill>
                <a:latin typeface="Calibri"/>
                <a:ea typeface="Calibri"/>
                <a:cs typeface="Calibri"/>
                <a:sym typeface="Calibri"/>
              </a:rPr>
            </a:br>
            <a:r>
              <a:rPr lang="en-US" sz="1400" b="0" i="1" u="none" strike="noStrike" cap="none">
                <a:solidFill>
                  <a:schemeClr val="dk1"/>
                </a:solidFill>
                <a:latin typeface="Calibri"/>
                <a:ea typeface="Calibri"/>
                <a:cs typeface="Calibri"/>
                <a:sym typeface="Calibri"/>
              </a:rPr>
              <a:t>MMWR</a:t>
            </a:r>
            <a:r>
              <a:rPr lang="en-US" sz="1400" b="0" i="0" u="none" strike="noStrike" cap="none">
                <a:solidFill>
                  <a:schemeClr val="dk1"/>
                </a:solidFill>
                <a:latin typeface="Calibri"/>
                <a:ea typeface="Calibri"/>
                <a:cs typeface="Calibri"/>
                <a:sym typeface="Calibri"/>
              </a:rPr>
              <a:t> 2008;57:372-375</a:t>
            </a:r>
            <a:endParaRPr sz="1400" b="0" i="1" u="none" strike="noStrike" cap="none">
              <a:solidFill>
                <a:schemeClr val="dk1"/>
              </a:solidFill>
              <a:latin typeface="Calibri"/>
              <a:ea typeface="Calibri"/>
              <a:cs typeface="Calibri"/>
              <a:sym typeface="Calibri"/>
            </a:endParaRPr>
          </a:p>
        </p:txBody>
      </p:sp>
      <p:sp>
        <p:nvSpPr>
          <p:cNvPr id="582" name="Google Shape;582;p74"/>
          <p:cNvSpPr txBox="1"/>
          <p:nvPr/>
        </p:nvSpPr>
        <p:spPr>
          <a:xfrm>
            <a:off x="0" y="-887049"/>
            <a:ext cx="12192000" cy="577850"/>
          </a:xfrm>
          <a:prstGeom prst="rect">
            <a:avLst/>
          </a:prstGeom>
          <a:noFill/>
          <a:ln>
            <a:noFill/>
          </a:ln>
        </p:spPr>
        <p:txBody>
          <a:bodyPr spcFirstLastPara="1" wrap="square" lIns="91425" tIns="45700" rIns="91425" bIns="45700" anchor="t" anchorCtr="0">
            <a:noAutofit/>
          </a:bodyPr>
          <a:lstStyle/>
          <a:p>
            <a:pPr marL="0" marR="0" lvl="0" indent="0" algn="ctr" rtl="0">
              <a:lnSpc>
                <a:spcPct val="85000"/>
              </a:lnSpc>
              <a:spcBef>
                <a:spcPts val="0"/>
              </a:spcBef>
              <a:spcAft>
                <a:spcPts val="0"/>
              </a:spcAft>
              <a:buNone/>
            </a:pPr>
            <a:r>
              <a:rPr lang="en-US" sz="2800" b="1" i="0" u="none" strike="noStrike" cap="none">
                <a:solidFill>
                  <a:srgbClr val="002060"/>
                </a:solidFill>
                <a:latin typeface="Calibri"/>
                <a:ea typeface="Calibri"/>
                <a:cs typeface="Calibri"/>
                <a:sym typeface="Calibri"/>
              </a:rPr>
              <a:t> </a:t>
            </a:r>
            <a:r>
              <a:rPr lang="en-US" sz="3600" b="1" i="0" u="sng" strike="noStrike" cap="none">
                <a:solidFill>
                  <a:srgbClr val="002060"/>
                </a:solidFill>
                <a:latin typeface="Calibri"/>
                <a:ea typeface="Calibri"/>
                <a:cs typeface="Calibri"/>
                <a:sym typeface="Calibri"/>
              </a:rPr>
              <a:t>E</a:t>
            </a:r>
            <a:r>
              <a:rPr lang="en-US" sz="3600" b="1" i="0" u="none" strike="noStrike" cap="none">
                <a:solidFill>
                  <a:srgbClr val="002060"/>
                </a:solidFill>
                <a:latin typeface="Calibri"/>
                <a:ea typeface="Calibri"/>
                <a:cs typeface="Calibri"/>
                <a:sym typeface="Calibri"/>
              </a:rPr>
              <a:t>lectronic </a:t>
            </a:r>
            <a:r>
              <a:rPr lang="en-US" sz="3600" b="1" i="0" u="sng" strike="noStrike" cap="none">
                <a:solidFill>
                  <a:srgbClr val="002060"/>
                </a:solidFill>
                <a:latin typeface="Calibri"/>
                <a:ea typeface="Calibri"/>
                <a:cs typeface="Calibri"/>
                <a:sym typeface="Calibri"/>
              </a:rPr>
              <a:t>S</a:t>
            </a:r>
            <a:r>
              <a:rPr lang="en-US" sz="3600" b="1" i="0" u="none" strike="noStrike" cap="none">
                <a:solidFill>
                  <a:srgbClr val="002060"/>
                </a:solidFill>
                <a:latin typeface="Calibri"/>
                <a:ea typeface="Calibri"/>
                <a:cs typeface="Calibri"/>
                <a:sym typeface="Calibri"/>
              </a:rPr>
              <a:t>upport for </a:t>
            </a:r>
            <a:r>
              <a:rPr lang="en-US" sz="3600" b="1" i="0" u="sng" strike="noStrike" cap="none">
                <a:solidFill>
                  <a:srgbClr val="002060"/>
                </a:solidFill>
                <a:latin typeface="Calibri"/>
                <a:ea typeface="Calibri"/>
                <a:cs typeface="Calibri"/>
                <a:sym typeface="Calibri"/>
              </a:rPr>
              <a:t>P</a:t>
            </a:r>
            <a:r>
              <a:rPr lang="en-US" sz="3600" b="1" i="0" u="none" strike="noStrike" cap="none">
                <a:solidFill>
                  <a:srgbClr val="002060"/>
                </a:solidFill>
                <a:latin typeface="Calibri"/>
                <a:ea typeface="Calibri"/>
                <a:cs typeface="Calibri"/>
                <a:sym typeface="Calibri"/>
              </a:rPr>
              <a:t>ublic Health (ESP)</a:t>
            </a:r>
            <a:endParaRPr sz="2400" b="1" i="0" u="none" strike="noStrike" cap="none">
              <a:solidFill>
                <a:srgbClr val="002060"/>
              </a:solidFill>
              <a:latin typeface="Calibri"/>
              <a:ea typeface="Calibri"/>
              <a:cs typeface="Calibri"/>
              <a:sym typeface="Calibri"/>
            </a:endParaRPr>
          </a:p>
        </p:txBody>
      </p:sp>
      <p:sp>
        <p:nvSpPr>
          <p:cNvPr id="583" name="Google Shape;583;p74"/>
          <p:cNvSpPr txBox="1"/>
          <p:nvPr/>
        </p:nvSpPr>
        <p:spPr>
          <a:xfrm>
            <a:off x="7855132" y="5924854"/>
            <a:ext cx="4336868" cy="73866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1" u="none" strike="noStrike" cap="none">
                <a:solidFill>
                  <a:schemeClr val="dk1"/>
                </a:solidFill>
                <a:latin typeface="Calibri"/>
                <a:ea typeface="Calibri"/>
                <a:cs typeface="Calibri"/>
                <a:sym typeface="Calibri"/>
              </a:rPr>
              <a:t>Am J Public Health </a:t>
            </a:r>
            <a:r>
              <a:rPr lang="en-US" sz="1400" b="0" i="0" u="none" strike="noStrike" cap="none">
                <a:solidFill>
                  <a:schemeClr val="dk1"/>
                </a:solidFill>
                <a:latin typeface="Calibri"/>
                <a:ea typeface="Calibri"/>
                <a:cs typeface="Calibri"/>
                <a:sym typeface="Calibri"/>
              </a:rPr>
              <a:t>2012;102:S325–S332</a:t>
            </a:r>
            <a:br>
              <a:rPr lang="en-US" sz="1400" b="0" i="0" u="none" strike="noStrike" cap="none">
                <a:solidFill>
                  <a:schemeClr val="dk1"/>
                </a:solidFill>
                <a:latin typeface="Calibri"/>
                <a:ea typeface="Calibri"/>
                <a:cs typeface="Calibri"/>
                <a:sym typeface="Calibri"/>
              </a:rPr>
            </a:br>
            <a:r>
              <a:rPr lang="en-US" sz="1400" b="0" i="1" u="none" strike="noStrike" cap="none">
                <a:solidFill>
                  <a:schemeClr val="dk1"/>
                </a:solidFill>
                <a:latin typeface="Calibri"/>
                <a:ea typeface="Calibri"/>
                <a:cs typeface="Calibri"/>
                <a:sym typeface="Calibri"/>
              </a:rPr>
              <a:t>Am J Public Health </a:t>
            </a:r>
            <a:r>
              <a:rPr lang="en-US" sz="1400" b="0" i="0" u="none" strike="noStrike" cap="none">
                <a:solidFill>
                  <a:schemeClr val="dk1"/>
                </a:solidFill>
                <a:latin typeface="Calibri"/>
                <a:ea typeface="Calibri"/>
                <a:cs typeface="Calibri"/>
                <a:sym typeface="Calibri"/>
              </a:rPr>
              <a:t>2014;104:2265-2270</a:t>
            </a:r>
            <a:br>
              <a:rPr lang="en-US" sz="1400" b="0" i="0" u="none" strike="noStrike" cap="none">
                <a:solidFill>
                  <a:schemeClr val="dk1"/>
                </a:solidFill>
                <a:latin typeface="Calibri"/>
                <a:ea typeface="Calibri"/>
                <a:cs typeface="Calibri"/>
                <a:sym typeface="Calibri"/>
              </a:rPr>
            </a:br>
            <a:r>
              <a:rPr lang="en-US" sz="1400" b="0" i="1" u="none" strike="noStrike" cap="none">
                <a:solidFill>
                  <a:schemeClr val="dk1"/>
                </a:solidFill>
                <a:latin typeface="Calibri"/>
                <a:ea typeface="Calibri"/>
                <a:cs typeface="Calibri"/>
                <a:sym typeface="Calibri"/>
              </a:rPr>
              <a:t>Am J Public Health </a:t>
            </a:r>
            <a:r>
              <a:rPr lang="en-US" sz="1400" b="0" i="0" u="none" strike="noStrike" cap="none">
                <a:solidFill>
                  <a:schemeClr val="dk1"/>
                </a:solidFill>
                <a:latin typeface="Calibri"/>
                <a:ea typeface="Calibri"/>
                <a:cs typeface="Calibri"/>
                <a:sym typeface="Calibri"/>
              </a:rPr>
              <a:t>2017;107:1406-1412</a:t>
            </a:r>
            <a:endParaRPr sz="1400" b="0" i="1" u="none" strike="noStrike" cap="none">
              <a:solidFill>
                <a:schemeClr val="dk1"/>
              </a:solidFill>
              <a:latin typeface="Calibri"/>
              <a:ea typeface="Calibri"/>
              <a:cs typeface="Calibri"/>
              <a:sym typeface="Calibri"/>
            </a:endParaRPr>
          </a:p>
        </p:txBody>
      </p:sp>
      <p:sp>
        <p:nvSpPr>
          <p:cNvPr id="584" name="Google Shape;584;p74"/>
          <p:cNvSpPr txBox="1"/>
          <p:nvPr/>
        </p:nvSpPr>
        <p:spPr>
          <a:xfrm>
            <a:off x="4656771" y="518655"/>
            <a:ext cx="6933290" cy="71597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i="0" u="none" strike="noStrike" cap="none">
                <a:solidFill>
                  <a:srgbClr val="002060"/>
                </a:solidFill>
                <a:latin typeface="Arial"/>
                <a:ea typeface="Arial"/>
                <a:cs typeface="Arial"/>
                <a:sym typeface="Arial"/>
              </a:rPr>
              <a:t>E</a:t>
            </a:r>
            <a:r>
              <a:rPr lang="en-US" sz="2800" b="0" i="0" u="none" strike="noStrike" cap="none">
                <a:solidFill>
                  <a:srgbClr val="002060"/>
                </a:solidFill>
                <a:latin typeface="Arial"/>
                <a:ea typeface="Arial"/>
                <a:cs typeface="Arial"/>
                <a:sym typeface="Arial"/>
              </a:rPr>
              <a:t>lectronic medical record </a:t>
            </a:r>
            <a:br>
              <a:rPr lang="en-US" sz="2800" b="0" i="0" u="none" strike="noStrike" cap="none">
                <a:solidFill>
                  <a:srgbClr val="002060"/>
                </a:solidFill>
                <a:latin typeface="Arial"/>
                <a:ea typeface="Arial"/>
                <a:cs typeface="Arial"/>
                <a:sym typeface="Arial"/>
              </a:rPr>
            </a:br>
            <a:r>
              <a:rPr lang="en-US" sz="2800" b="0" i="0" u="none" strike="noStrike" cap="none">
                <a:solidFill>
                  <a:srgbClr val="002060"/>
                </a:solidFill>
                <a:latin typeface="Arial"/>
                <a:ea typeface="Arial"/>
                <a:cs typeface="Arial"/>
                <a:sym typeface="Arial"/>
              </a:rPr>
              <a:t>	</a:t>
            </a:r>
            <a:r>
              <a:rPr lang="en-US" sz="2800" b="1" i="0" u="none" strike="noStrike" cap="none">
                <a:solidFill>
                  <a:srgbClr val="002060"/>
                </a:solidFill>
                <a:latin typeface="Arial"/>
                <a:ea typeface="Arial"/>
                <a:cs typeface="Arial"/>
                <a:sym typeface="Arial"/>
              </a:rPr>
              <a:t>S</a:t>
            </a:r>
            <a:r>
              <a:rPr lang="en-US" sz="2800" b="0" i="0" u="none" strike="noStrike" cap="none">
                <a:solidFill>
                  <a:srgbClr val="002060"/>
                </a:solidFill>
                <a:latin typeface="Arial"/>
                <a:ea typeface="Arial"/>
                <a:cs typeface="Arial"/>
                <a:sym typeface="Arial"/>
              </a:rPr>
              <a:t>upport for </a:t>
            </a:r>
            <a:r>
              <a:rPr lang="en-US" sz="2800" b="1" i="0" u="none" strike="noStrike" cap="none">
                <a:solidFill>
                  <a:srgbClr val="002060"/>
                </a:solidFill>
                <a:latin typeface="Arial"/>
                <a:ea typeface="Arial"/>
                <a:cs typeface="Arial"/>
                <a:sym typeface="Arial"/>
              </a:rPr>
              <a:t>P</a:t>
            </a:r>
            <a:r>
              <a:rPr lang="en-US" sz="2800" b="0" i="0" u="none" strike="noStrike" cap="none">
                <a:solidFill>
                  <a:srgbClr val="002060"/>
                </a:solidFill>
                <a:latin typeface="Arial"/>
                <a:ea typeface="Arial"/>
                <a:cs typeface="Arial"/>
                <a:sym typeface="Arial"/>
              </a:rPr>
              <a:t>ublic Health</a:t>
            </a:r>
            <a:endParaRPr/>
          </a:p>
        </p:txBody>
      </p:sp>
      <p:pic>
        <p:nvPicPr>
          <p:cNvPr id="585" name="Google Shape;585;p7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695" y="469707"/>
            <a:ext cx="2552881" cy="738799"/>
          </a:xfrm>
          <a:prstGeom prst="rect">
            <a:avLst/>
          </a:prstGeom>
          <a:noFill/>
          <a:ln>
            <a:noFill/>
          </a:ln>
        </p:spPr>
      </p:pic>
      <p:sp>
        <p:nvSpPr>
          <p:cNvPr id="586" name="Google Shape;586;p74"/>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xfrm>
            <a:off x="594513"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a:t>Poll Questions </a:t>
            </a:r>
            <a:endParaRPr/>
          </a:p>
        </p:txBody>
      </p:sp>
      <p:sp>
        <p:nvSpPr>
          <p:cNvPr id="289" name="Google Shape;289;p39"/>
          <p:cNvSpPr txBox="1">
            <a:spLocks noGrp="1"/>
          </p:cNvSpPr>
          <p:nvPr>
            <p:ph type="sldNum" idx="12"/>
          </p:nvPr>
        </p:nvSpPr>
        <p:spPr>
          <a:xfrm>
            <a:off x="5023413" y="6356350"/>
            <a:ext cx="6851100" cy="365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600"/>
              <a:buFont typeface="Arial"/>
              <a:buNone/>
            </a:pPr>
            <a:fld id="{00000000-1234-1234-1234-123412341234}" type="slidenum">
              <a:rPr lang="en-US"/>
              <a:t>4</a:t>
            </a:fld>
            <a:endParaRPr/>
          </a:p>
        </p:txBody>
      </p:sp>
      <p:sp>
        <p:nvSpPr>
          <p:cNvPr id="290" name="Google Shape;290;p39"/>
          <p:cNvSpPr txBox="1"/>
          <p:nvPr/>
        </p:nvSpPr>
        <p:spPr>
          <a:xfrm>
            <a:off x="1016475" y="1504500"/>
            <a:ext cx="10004100" cy="416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sz="2800">
              <a:solidFill>
                <a:srgbClr val="222222"/>
              </a:solidFill>
              <a:highlight>
                <a:srgbClr val="FFFFFF"/>
              </a:highlight>
              <a:latin typeface="Calibri"/>
              <a:ea typeface="Calibri"/>
              <a:cs typeface="Calibri"/>
              <a:sym typeface="Calibri"/>
            </a:endParaRPr>
          </a:p>
          <a:p>
            <a:pPr marL="0" lvl="0" indent="0" algn="l" rtl="0">
              <a:spcBef>
                <a:spcPts val="1000"/>
              </a:spcBef>
              <a:spcAft>
                <a:spcPts val="0"/>
              </a:spcAft>
              <a:buNone/>
            </a:pPr>
            <a:endParaRPr>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46840"/>
            <a:ext cx="12192000" cy="6141888"/>
          </a:xfrm>
          <a:prstGeom prst="rect">
            <a:avLst/>
          </a:prstGeom>
          <a:noFill/>
          <a:ln>
            <a:noFill/>
          </a:ln>
        </p:spPr>
      </p:pic>
      <p:sp>
        <p:nvSpPr>
          <p:cNvPr id="592" name="Google Shape;592;p75"/>
          <p:cNvSpPr txBox="1"/>
          <p:nvPr/>
        </p:nvSpPr>
        <p:spPr>
          <a:xfrm>
            <a:off x="1289268" y="241738"/>
            <a:ext cx="2200165"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esphealth.org</a:t>
            </a:r>
            <a:endParaRPr sz="1800">
              <a:solidFill>
                <a:schemeClr val="dk1"/>
              </a:solidFill>
              <a:latin typeface="Arial"/>
              <a:ea typeface="Arial"/>
              <a:cs typeface="Arial"/>
              <a:sym typeface="Arial"/>
            </a:endParaRPr>
          </a:p>
        </p:txBody>
      </p:sp>
      <p:sp>
        <p:nvSpPr>
          <p:cNvPr id="593" name="Google Shape;593;p75"/>
          <p:cNvSpPr/>
          <p:nvPr/>
        </p:nvSpPr>
        <p:spPr>
          <a:xfrm>
            <a:off x="8229600" y="480439"/>
            <a:ext cx="1375953" cy="734405"/>
          </a:xfrm>
          <a:prstGeom prst="donut">
            <a:avLst>
              <a:gd name="adj" fmla="val 2886"/>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94" name="Google Shape;594;p75"/>
          <p:cNvSpPr txBox="1"/>
          <p:nvPr/>
        </p:nvSpPr>
        <p:spPr>
          <a:xfrm>
            <a:off x="9126582" y="1214844"/>
            <a:ext cx="285641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Open source</a:t>
            </a:r>
            <a:endParaRPr/>
          </a:p>
          <a:p>
            <a:pPr marL="0" marR="0" lvl="0" indent="0" algn="l" rtl="0">
              <a:spcBef>
                <a:spcPts val="0"/>
              </a:spcBef>
              <a:spcAft>
                <a:spcPts val="0"/>
              </a:spcAft>
              <a:buNone/>
            </a:pPr>
            <a:r>
              <a:rPr lang="en-US" sz="1800" b="1">
                <a:solidFill>
                  <a:schemeClr val="lt1"/>
                </a:solidFill>
                <a:latin typeface="Arial"/>
                <a:ea typeface="Arial"/>
                <a:cs typeface="Arial"/>
                <a:sym typeface="Arial"/>
              </a:rPr>
              <a:t>Free to download</a:t>
            </a:r>
            <a:endParaRPr/>
          </a:p>
        </p:txBody>
      </p:sp>
      <p:sp>
        <p:nvSpPr>
          <p:cNvPr id="595" name="Google Shape;595;p7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1000"/>
                                        <p:tgtEl>
                                          <p:spTgt spid="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
                                        </p:tgtEl>
                                        <p:attrNameLst>
                                          <p:attrName>style.visibility</p:attrName>
                                        </p:attrNameLst>
                                      </p:cBhvr>
                                      <p:to>
                                        <p:strVal val="visible"/>
                                      </p:to>
                                    </p:set>
                                    <p:animEffect transition="in" filter="fade">
                                      <p:cBhvr>
                                        <p:cTn id="12" dur="500"/>
                                        <p:tgtEl>
                                          <p:spTgt spid="59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94"/>
                                        </p:tgtEl>
                                        <p:attrNameLst>
                                          <p:attrName>style.visibility</p:attrName>
                                        </p:attrNameLst>
                                      </p:cBhvr>
                                      <p:to>
                                        <p:strVal val="visible"/>
                                      </p:to>
                                    </p:set>
                                    <p:animEffect transition="in" filter="fade">
                                      <p:cBhvr>
                                        <p:cTn id="16" dur="500"/>
                                        <p:tgtEl>
                                          <p:spTgt spid="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7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8146" y="527673"/>
            <a:ext cx="10395285" cy="547207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7"/>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608" name="Google Shape;608;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8147" y="136525"/>
            <a:ext cx="10555705" cy="6584950"/>
          </a:xfrm>
          <a:prstGeom prst="rect">
            <a:avLst/>
          </a:prstGeom>
          <a:noFill/>
          <a:ln>
            <a:noFill/>
          </a:ln>
        </p:spPr>
      </p:pic>
      <p:sp>
        <p:nvSpPr>
          <p:cNvPr id="609" name="Google Shape;609;p77"/>
          <p:cNvSpPr/>
          <p:nvPr/>
        </p:nvSpPr>
        <p:spPr>
          <a:xfrm>
            <a:off x="7678999" y="842980"/>
            <a:ext cx="3694853" cy="629920"/>
          </a:xfrm>
          <a:prstGeom prst="donut">
            <a:avLst>
              <a:gd name="adj" fmla="val 5447"/>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animEffect transition="in" filter="fade">
                                      <p:cBhvr>
                                        <p:cTn id="7" dur="500"/>
                                        <p:tgtEl>
                                          <p:spTgt spid="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78"/>
          <p:cNvPicPr preferRelativeResize="0"/>
          <p:nvPr/>
        </p:nvPicPr>
        <p:blipFill rotWithShape="1">
          <a:blip r:embed="rId3">
            <a:alphaModFix/>
          </a:blip>
          <a:srcRect/>
          <a:stretch/>
        </p:blipFill>
        <p:spPr>
          <a:xfrm>
            <a:off x="559628" y="228043"/>
            <a:ext cx="11072744" cy="6401913"/>
          </a:xfrm>
          <a:prstGeom prst="rect">
            <a:avLst/>
          </a:prstGeom>
          <a:noFill/>
          <a:ln>
            <a:noFill/>
          </a:ln>
        </p:spPr>
      </p:pic>
      <p:sp>
        <p:nvSpPr>
          <p:cNvPr id="616" name="Google Shape;616;p78"/>
          <p:cNvSpPr txBox="1"/>
          <p:nvPr/>
        </p:nvSpPr>
        <p:spPr>
          <a:xfrm>
            <a:off x="3975561" y="138587"/>
            <a:ext cx="4257849" cy="369332"/>
          </a:xfrm>
          <a:prstGeom prst="rect">
            <a:avLst/>
          </a:prstGeom>
          <a:solidFill>
            <a:srgbClr val="FFC000"/>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Type 2 Diabetes in Adults</a:t>
            </a:r>
            <a:endParaRPr/>
          </a:p>
        </p:txBody>
      </p:sp>
      <p:sp>
        <p:nvSpPr>
          <p:cNvPr id="617" name="Google Shape;617;p78"/>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79"/>
          <p:cNvPicPr preferRelativeResize="0"/>
          <p:nvPr/>
        </p:nvPicPr>
        <p:blipFill rotWithShape="1">
          <a:blip r:embed="rId3">
            <a:alphaModFix/>
          </a:blip>
          <a:srcRect/>
          <a:stretch/>
        </p:blipFill>
        <p:spPr>
          <a:xfrm>
            <a:off x="1771671" y="136525"/>
            <a:ext cx="8415066" cy="6442075"/>
          </a:xfrm>
          <a:prstGeom prst="rect">
            <a:avLst/>
          </a:prstGeom>
          <a:noFill/>
          <a:ln>
            <a:noFill/>
          </a:ln>
        </p:spPr>
      </p:pic>
      <p:sp>
        <p:nvSpPr>
          <p:cNvPr id="623" name="Google Shape;623;p79"/>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pic>
        <p:nvPicPr>
          <p:cNvPr id="628" name="Google Shape;628;p80"/>
          <p:cNvPicPr preferRelativeResize="0"/>
          <p:nvPr/>
        </p:nvPicPr>
        <p:blipFill rotWithShape="1">
          <a:blip r:embed="rId3">
            <a:alphaModFix/>
          </a:blip>
          <a:srcRect/>
          <a:stretch/>
        </p:blipFill>
        <p:spPr>
          <a:xfrm>
            <a:off x="1263761" y="225468"/>
            <a:ext cx="9147565" cy="6493945"/>
          </a:xfrm>
          <a:prstGeom prst="rect">
            <a:avLst/>
          </a:prstGeom>
          <a:noFill/>
          <a:ln>
            <a:noFill/>
          </a:ln>
        </p:spPr>
      </p:pic>
      <p:sp>
        <p:nvSpPr>
          <p:cNvPr id="629" name="Google Shape;629;p80"/>
          <p:cNvSpPr txBox="1"/>
          <p:nvPr/>
        </p:nvSpPr>
        <p:spPr>
          <a:xfrm>
            <a:off x="3132705" y="138587"/>
            <a:ext cx="6045163" cy="369332"/>
          </a:xfrm>
          <a:prstGeom prst="rect">
            <a:avLst/>
          </a:prstGeom>
          <a:solidFill>
            <a:srgbClr val="FFC000"/>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Type 2 Diabetes in Adults Stratified by BMI</a:t>
            </a:r>
            <a:endParaRPr/>
          </a:p>
        </p:txBody>
      </p:sp>
      <p:sp>
        <p:nvSpPr>
          <p:cNvPr id="630" name="Google Shape;630;p80"/>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Google Shape;635;p81"/>
          <p:cNvPicPr preferRelativeResize="0"/>
          <p:nvPr/>
        </p:nvPicPr>
        <p:blipFill rotWithShape="1">
          <a:blip r:embed="rId3">
            <a:alphaModFix/>
          </a:blip>
          <a:srcRect/>
          <a:stretch/>
        </p:blipFill>
        <p:spPr>
          <a:xfrm>
            <a:off x="192505" y="596899"/>
            <a:ext cx="11582400" cy="6122514"/>
          </a:xfrm>
          <a:prstGeom prst="rect">
            <a:avLst/>
          </a:prstGeom>
          <a:noFill/>
          <a:ln>
            <a:noFill/>
          </a:ln>
        </p:spPr>
      </p:pic>
      <p:sp>
        <p:nvSpPr>
          <p:cNvPr id="636" name="Google Shape;636;p81"/>
          <p:cNvSpPr/>
          <p:nvPr/>
        </p:nvSpPr>
        <p:spPr>
          <a:xfrm>
            <a:off x="1984387" y="5910819"/>
            <a:ext cx="3682465" cy="554804"/>
          </a:xfrm>
          <a:prstGeom prst="donut">
            <a:avLst>
              <a:gd name="adj" fmla="val 9434"/>
            </a:avLst>
          </a:prstGeom>
          <a:solidFill>
            <a:srgbClr val="C0504D"/>
          </a:solid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37" name="Google Shape;637;p81"/>
          <p:cNvSpPr txBox="1"/>
          <p:nvPr/>
        </p:nvSpPr>
        <p:spPr>
          <a:xfrm>
            <a:off x="3958628" y="138587"/>
            <a:ext cx="4257849" cy="369332"/>
          </a:xfrm>
          <a:prstGeom prst="rect">
            <a:avLst/>
          </a:prstGeom>
          <a:solidFill>
            <a:srgbClr val="FFC000"/>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Type 2 Diabetes in Adults</a:t>
            </a:r>
            <a:endParaRPr/>
          </a:p>
        </p:txBody>
      </p:sp>
      <p:sp>
        <p:nvSpPr>
          <p:cNvPr id="638" name="Google Shape;638;p81"/>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animEffect transition="in" filter="fade">
                                      <p:cBhvr>
                                        <p:cTn id="7" dur="50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Google Shape;643;p82"/>
          <p:cNvPicPr preferRelativeResize="0"/>
          <p:nvPr/>
        </p:nvPicPr>
        <p:blipFill rotWithShape="1">
          <a:blip r:embed="rId3">
            <a:alphaModFix/>
          </a:blip>
          <a:srcRect/>
          <a:stretch/>
        </p:blipFill>
        <p:spPr>
          <a:xfrm>
            <a:off x="609600" y="273817"/>
            <a:ext cx="10646977" cy="6310366"/>
          </a:xfrm>
          <a:prstGeom prst="rect">
            <a:avLst/>
          </a:prstGeom>
          <a:noFill/>
          <a:ln>
            <a:noFill/>
          </a:ln>
        </p:spPr>
      </p:pic>
      <p:sp>
        <p:nvSpPr>
          <p:cNvPr id="644" name="Google Shape;644;p82"/>
          <p:cNvSpPr txBox="1"/>
          <p:nvPr/>
        </p:nvSpPr>
        <p:spPr>
          <a:xfrm>
            <a:off x="3318935" y="50800"/>
            <a:ext cx="5063066" cy="40011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chemeClr val="dk1"/>
                </a:solidFill>
                <a:latin typeface="Arial"/>
                <a:ea typeface="Arial"/>
                <a:cs typeface="Arial"/>
                <a:sym typeface="Arial"/>
              </a:rPr>
              <a:t>Diabetes Continuum of Care</a:t>
            </a:r>
            <a:endParaRPr/>
          </a:p>
        </p:txBody>
      </p:sp>
      <p:pic>
        <p:nvPicPr>
          <p:cNvPr id="645" name="Google Shape;645;p82"/>
          <p:cNvPicPr preferRelativeResize="0"/>
          <p:nvPr/>
        </p:nvPicPr>
        <p:blipFill rotWithShape="1">
          <a:blip r:embed="rId4">
            <a:alphaModFix/>
          </a:blip>
          <a:srcRect/>
          <a:stretch/>
        </p:blipFill>
        <p:spPr>
          <a:xfrm>
            <a:off x="3420535" y="1795461"/>
            <a:ext cx="8161865" cy="3673583"/>
          </a:xfrm>
          <a:prstGeom prst="rect">
            <a:avLst/>
          </a:prstGeom>
          <a:noFill/>
          <a:ln>
            <a:noFill/>
          </a:ln>
        </p:spPr>
      </p:pic>
      <p:sp>
        <p:nvSpPr>
          <p:cNvPr id="646" name="Google Shape;646;p82"/>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45"/>
                                        </p:tgtEl>
                                        <p:attrNameLst>
                                          <p:attrName>style.visibility</p:attrName>
                                        </p:attrNameLst>
                                      </p:cBhvr>
                                      <p:to>
                                        <p:strVal val="visible"/>
                                      </p:to>
                                    </p:set>
                                    <p:anim calcmode="lin" valueType="num">
                                      <p:cBhvr additive="base">
                                        <p:cTn id="7" dur="500"/>
                                        <p:tgtEl>
                                          <p:spTgt spid="645"/>
                                        </p:tgtEl>
                                        <p:attrNameLst>
                                          <p:attrName>ppt_w</p:attrName>
                                        </p:attrNameLst>
                                      </p:cBhvr>
                                      <p:tavLst>
                                        <p:tav tm="0">
                                          <p:val>
                                            <p:strVal val="0"/>
                                          </p:val>
                                        </p:tav>
                                        <p:tav tm="100000">
                                          <p:val>
                                            <p:strVal val="#ppt_w"/>
                                          </p:val>
                                        </p:tav>
                                      </p:tavLst>
                                    </p:anim>
                                    <p:anim calcmode="lin" valueType="num">
                                      <p:cBhvr additive="base">
                                        <p:cTn id="8" dur="500"/>
                                        <p:tgtEl>
                                          <p:spTgt spid="6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83"/>
          <p:cNvSpPr txBox="1">
            <a:spLocks noGrp="1"/>
          </p:cNvSpPr>
          <p:nvPr>
            <p:ph type="title"/>
          </p:nvPr>
        </p:nvSpPr>
        <p:spPr>
          <a:xfrm>
            <a:off x="865716" y="2747962"/>
            <a:ext cx="103632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QUESTIONS?</a:t>
            </a:r>
            <a:endParaRPr/>
          </a:p>
        </p:txBody>
      </p:sp>
      <p:sp>
        <p:nvSpPr>
          <p:cNvPr id="653" name="Google Shape;653;p8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600"/>
              <a:buNone/>
            </a:pPr>
            <a:r>
              <a:rPr lang="en-US" sz="2600">
                <a:solidFill>
                  <a:schemeClr val="dk1"/>
                </a:solidFill>
              </a:rPr>
              <a:t>noelle_cocoros@harvardpilgrim.org</a:t>
            </a:r>
            <a:endParaRPr/>
          </a:p>
        </p:txBody>
      </p:sp>
      <p:sp>
        <p:nvSpPr>
          <p:cNvPr id="654" name="Google Shape;654;p83"/>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4"/>
          <p:cNvSpPr txBox="1">
            <a:spLocks noGrp="1"/>
          </p:cNvSpPr>
          <p:nvPr>
            <p:ph type="title" idx="4294967295"/>
          </p:nvPr>
        </p:nvSpPr>
        <p:spPr>
          <a:xfrm>
            <a:off x="604780" y="143284"/>
            <a:ext cx="1102176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Current ESP Installations</a:t>
            </a:r>
            <a:endParaRPr/>
          </a:p>
        </p:txBody>
      </p:sp>
      <p:pic>
        <p:nvPicPr>
          <p:cNvPr id="660" name="Google Shape;660;p8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9305" y="1144190"/>
            <a:ext cx="11785998" cy="4836196"/>
          </a:xfrm>
          <a:prstGeom prst="rect">
            <a:avLst/>
          </a:prstGeom>
          <a:noFill/>
          <a:ln>
            <a:noFill/>
          </a:ln>
        </p:spPr>
      </p:pic>
      <p:sp>
        <p:nvSpPr>
          <p:cNvPr id="661" name="Google Shape;661;p84"/>
          <p:cNvSpPr/>
          <p:nvPr/>
        </p:nvSpPr>
        <p:spPr>
          <a:xfrm>
            <a:off x="378372" y="4062462"/>
            <a:ext cx="6768663" cy="2244522"/>
          </a:xfrm>
          <a:custGeom>
            <a:avLst/>
            <a:gdLst/>
            <a:ahLst/>
            <a:cxnLst/>
            <a:rect l="l" t="t" r="r" b="b"/>
            <a:pathLst>
              <a:path w="5076497" h="2244522" extrusionOk="0">
                <a:moveTo>
                  <a:pt x="136635" y="36572"/>
                </a:moveTo>
                <a:lnTo>
                  <a:pt x="136635" y="36572"/>
                </a:lnTo>
                <a:cubicBezTo>
                  <a:pt x="599544" y="88010"/>
                  <a:pt x="-345840" y="-14220"/>
                  <a:pt x="1177159" y="68104"/>
                </a:cubicBezTo>
                <a:cubicBezTo>
                  <a:pt x="1251945" y="72146"/>
                  <a:pt x="1323810" y="99035"/>
                  <a:pt x="1397876" y="110145"/>
                </a:cubicBezTo>
                <a:cubicBezTo>
                  <a:pt x="1464069" y="120074"/>
                  <a:pt x="1531007" y="124159"/>
                  <a:pt x="1597573" y="131166"/>
                </a:cubicBezTo>
                <a:cubicBezTo>
                  <a:pt x="1701095" y="160743"/>
                  <a:pt x="1688424" y="162697"/>
                  <a:pt x="1828800" y="162697"/>
                </a:cubicBezTo>
                <a:cubicBezTo>
                  <a:pt x="1846664" y="162697"/>
                  <a:pt x="1863835" y="155690"/>
                  <a:pt x="1881352" y="152186"/>
                </a:cubicBezTo>
                <a:cubicBezTo>
                  <a:pt x="1905876" y="134669"/>
                  <a:pt x="1929081" y="115141"/>
                  <a:pt x="1954924" y="99635"/>
                </a:cubicBezTo>
                <a:cubicBezTo>
                  <a:pt x="1964424" y="93935"/>
                  <a:pt x="1976331" y="93624"/>
                  <a:pt x="1986455" y="89124"/>
                </a:cubicBezTo>
                <a:cubicBezTo>
                  <a:pt x="2080312" y="47409"/>
                  <a:pt x="2016874" y="65284"/>
                  <a:pt x="2112580" y="36572"/>
                </a:cubicBezTo>
                <a:cubicBezTo>
                  <a:pt x="2126416" y="32421"/>
                  <a:pt x="2140732" y="30030"/>
                  <a:pt x="2154621" y="26062"/>
                </a:cubicBezTo>
                <a:cubicBezTo>
                  <a:pt x="2165274" y="23018"/>
                  <a:pt x="2175119" y="16555"/>
                  <a:pt x="2186152" y="15552"/>
                </a:cubicBezTo>
                <a:cubicBezTo>
                  <a:pt x="2252536" y="9517"/>
                  <a:pt x="2319283" y="8545"/>
                  <a:pt x="2385849" y="5041"/>
                </a:cubicBezTo>
                <a:cubicBezTo>
                  <a:pt x="2466428" y="8545"/>
                  <a:pt x="2547110" y="10187"/>
                  <a:pt x="2627587" y="15552"/>
                </a:cubicBezTo>
                <a:cubicBezTo>
                  <a:pt x="2652305" y="17200"/>
                  <a:pt x="2676386" y="26062"/>
                  <a:pt x="2701159" y="26062"/>
                </a:cubicBezTo>
                <a:cubicBezTo>
                  <a:pt x="2792316" y="26062"/>
                  <a:pt x="2883338" y="19055"/>
                  <a:pt x="2974428" y="15552"/>
                </a:cubicBezTo>
                <a:cubicBezTo>
                  <a:pt x="2991945" y="12048"/>
                  <a:pt x="3009116" y="5041"/>
                  <a:pt x="3026980" y="5041"/>
                </a:cubicBezTo>
                <a:cubicBezTo>
                  <a:pt x="3310173" y="5041"/>
                  <a:pt x="3238898" y="-15408"/>
                  <a:pt x="3363311" y="26062"/>
                </a:cubicBezTo>
                <a:cubicBezTo>
                  <a:pt x="3384332" y="40076"/>
                  <a:pt x="3402406" y="60115"/>
                  <a:pt x="3426373" y="68104"/>
                </a:cubicBezTo>
                <a:cubicBezTo>
                  <a:pt x="3534015" y="103984"/>
                  <a:pt x="3445429" y="77352"/>
                  <a:pt x="3541987" y="99635"/>
                </a:cubicBezTo>
                <a:cubicBezTo>
                  <a:pt x="3570137" y="106131"/>
                  <a:pt x="3598662" y="111519"/>
                  <a:pt x="3626069" y="120655"/>
                </a:cubicBezTo>
                <a:cubicBezTo>
                  <a:pt x="3636579" y="124159"/>
                  <a:pt x="3646852" y="128479"/>
                  <a:pt x="3657600" y="131166"/>
                </a:cubicBezTo>
                <a:cubicBezTo>
                  <a:pt x="3674931" y="135499"/>
                  <a:pt x="3692635" y="138173"/>
                  <a:pt x="3710152" y="141676"/>
                </a:cubicBezTo>
                <a:cubicBezTo>
                  <a:pt x="3720662" y="155690"/>
                  <a:pt x="3731501" y="169463"/>
                  <a:pt x="3741683" y="183717"/>
                </a:cubicBezTo>
                <a:cubicBezTo>
                  <a:pt x="3749025" y="193996"/>
                  <a:pt x="3754386" y="205741"/>
                  <a:pt x="3762704" y="215248"/>
                </a:cubicBezTo>
                <a:cubicBezTo>
                  <a:pt x="3779017" y="233892"/>
                  <a:pt x="3796446" y="251678"/>
                  <a:pt x="3815255" y="267800"/>
                </a:cubicBezTo>
                <a:cubicBezTo>
                  <a:pt x="3870093" y="314804"/>
                  <a:pt x="3936417" y="349597"/>
                  <a:pt x="3983421" y="404435"/>
                </a:cubicBezTo>
                <a:cubicBezTo>
                  <a:pt x="4004442" y="428959"/>
                  <a:pt x="4023643" y="455167"/>
                  <a:pt x="4046483" y="478007"/>
                </a:cubicBezTo>
                <a:cubicBezTo>
                  <a:pt x="4058869" y="490393"/>
                  <a:pt x="4075807" y="497491"/>
                  <a:pt x="4088524" y="509538"/>
                </a:cubicBezTo>
                <a:cubicBezTo>
                  <a:pt x="4142477" y="560651"/>
                  <a:pt x="4193628" y="614641"/>
                  <a:pt x="4246180" y="667193"/>
                </a:cubicBezTo>
                <a:lnTo>
                  <a:pt x="4246180" y="667193"/>
                </a:lnTo>
                <a:cubicBezTo>
                  <a:pt x="4267201" y="695221"/>
                  <a:pt x="4289809" y="722125"/>
                  <a:pt x="4309242" y="751276"/>
                </a:cubicBezTo>
                <a:cubicBezTo>
                  <a:pt x="4316249" y="761786"/>
                  <a:pt x="4322175" y="773103"/>
                  <a:pt x="4330262" y="782807"/>
                </a:cubicBezTo>
                <a:cubicBezTo>
                  <a:pt x="4397706" y="863741"/>
                  <a:pt x="4330618" y="767577"/>
                  <a:pt x="4382814" y="845869"/>
                </a:cubicBezTo>
                <a:cubicBezTo>
                  <a:pt x="4409231" y="925123"/>
                  <a:pt x="4373596" y="827433"/>
                  <a:pt x="4414345" y="908931"/>
                </a:cubicBezTo>
                <a:cubicBezTo>
                  <a:pt x="4419300" y="918840"/>
                  <a:pt x="4419358" y="930843"/>
                  <a:pt x="4424855" y="940462"/>
                </a:cubicBezTo>
                <a:cubicBezTo>
                  <a:pt x="4433546" y="955672"/>
                  <a:pt x="4446670" y="967928"/>
                  <a:pt x="4456387" y="982504"/>
                </a:cubicBezTo>
                <a:cubicBezTo>
                  <a:pt x="4474721" y="1010004"/>
                  <a:pt x="4491194" y="1038702"/>
                  <a:pt x="4508938" y="1066586"/>
                </a:cubicBezTo>
                <a:cubicBezTo>
                  <a:pt x="4515720" y="1077243"/>
                  <a:pt x="4522380" y="1088011"/>
                  <a:pt x="4529959" y="1098117"/>
                </a:cubicBezTo>
                <a:cubicBezTo>
                  <a:pt x="4540469" y="1112131"/>
                  <a:pt x="4550090" y="1126859"/>
                  <a:pt x="4561490" y="1140159"/>
                </a:cubicBezTo>
                <a:cubicBezTo>
                  <a:pt x="4571163" y="1151445"/>
                  <a:pt x="4583896" y="1159957"/>
                  <a:pt x="4593021" y="1171690"/>
                </a:cubicBezTo>
                <a:cubicBezTo>
                  <a:pt x="4608531" y="1191632"/>
                  <a:pt x="4619552" y="1214810"/>
                  <a:pt x="4635062" y="1234752"/>
                </a:cubicBezTo>
                <a:cubicBezTo>
                  <a:pt x="4659586" y="1266283"/>
                  <a:pt x="4686477" y="1296108"/>
                  <a:pt x="4708635" y="1329345"/>
                </a:cubicBezTo>
                <a:cubicBezTo>
                  <a:pt x="4722649" y="1350366"/>
                  <a:pt x="4732812" y="1374543"/>
                  <a:pt x="4750676" y="1392407"/>
                </a:cubicBezTo>
                <a:cubicBezTo>
                  <a:pt x="4800070" y="1441801"/>
                  <a:pt x="4773964" y="1411573"/>
                  <a:pt x="4824249" y="1487000"/>
                </a:cubicBezTo>
                <a:cubicBezTo>
                  <a:pt x="4831256" y="1497510"/>
                  <a:pt x="4841274" y="1506548"/>
                  <a:pt x="4845269" y="1518531"/>
                </a:cubicBezTo>
                <a:cubicBezTo>
                  <a:pt x="4877886" y="1616375"/>
                  <a:pt x="4815014" y="1436990"/>
                  <a:pt x="4918842" y="1644655"/>
                </a:cubicBezTo>
                <a:cubicBezTo>
                  <a:pt x="4982343" y="1771664"/>
                  <a:pt x="4901476" y="1614267"/>
                  <a:pt x="4960883" y="1718228"/>
                </a:cubicBezTo>
                <a:cubicBezTo>
                  <a:pt x="4968657" y="1731831"/>
                  <a:pt x="4974131" y="1746666"/>
                  <a:pt x="4981904" y="1760269"/>
                </a:cubicBezTo>
                <a:cubicBezTo>
                  <a:pt x="4988171" y="1771236"/>
                  <a:pt x="4996229" y="1781088"/>
                  <a:pt x="5002924" y="1791800"/>
                </a:cubicBezTo>
                <a:cubicBezTo>
                  <a:pt x="5035918" y="1844591"/>
                  <a:pt x="5030380" y="1836201"/>
                  <a:pt x="5055476" y="1886393"/>
                </a:cubicBezTo>
                <a:cubicBezTo>
                  <a:pt x="5058980" y="1903910"/>
                  <a:pt x="5061654" y="1921614"/>
                  <a:pt x="5065987" y="1938945"/>
                </a:cubicBezTo>
                <a:cubicBezTo>
                  <a:pt x="5068674" y="1949693"/>
                  <a:pt x="5076497" y="1959397"/>
                  <a:pt x="5076497" y="1970476"/>
                </a:cubicBezTo>
                <a:cubicBezTo>
                  <a:pt x="5076497" y="2005685"/>
                  <a:pt x="5073904" y="2041272"/>
                  <a:pt x="5065987" y="2075579"/>
                </a:cubicBezTo>
                <a:cubicBezTo>
                  <a:pt x="5063147" y="2087887"/>
                  <a:pt x="5051973" y="2096600"/>
                  <a:pt x="5044966" y="2107110"/>
                </a:cubicBezTo>
                <a:lnTo>
                  <a:pt x="4340773" y="2096600"/>
                </a:lnTo>
                <a:cubicBezTo>
                  <a:pt x="4326333" y="2096193"/>
                  <a:pt x="4310090" y="2095015"/>
                  <a:pt x="4298731" y="2086090"/>
                </a:cubicBezTo>
                <a:cubicBezTo>
                  <a:pt x="4259772" y="2055479"/>
                  <a:pt x="4228662" y="2016021"/>
                  <a:pt x="4193628" y="1980986"/>
                </a:cubicBezTo>
                <a:cubicBezTo>
                  <a:pt x="4158593" y="1984490"/>
                  <a:pt x="4123324" y="1986143"/>
                  <a:pt x="4088524" y="1991497"/>
                </a:cubicBezTo>
                <a:cubicBezTo>
                  <a:pt x="4077574" y="1993182"/>
                  <a:pt x="4067857" y="1999834"/>
                  <a:pt x="4056993" y="2002007"/>
                </a:cubicBezTo>
                <a:cubicBezTo>
                  <a:pt x="3997689" y="2013868"/>
                  <a:pt x="3937876" y="2023028"/>
                  <a:pt x="3878318" y="2033538"/>
                </a:cubicBezTo>
                <a:lnTo>
                  <a:pt x="3878318" y="2033538"/>
                </a:lnTo>
                <a:cubicBezTo>
                  <a:pt x="3832773" y="2037041"/>
                  <a:pt x="3787136" y="2039503"/>
                  <a:pt x="3741683" y="2044048"/>
                </a:cubicBezTo>
                <a:cubicBezTo>
                  <a:pt x="3717033" y="2046513"/>
                  <a:pt x="3692805" y="2052583"/>
                  <a:pt x="3668111" y="2054559"/>
                </a:cubicBezTo>
                <a:cubicBezTo>
                  <a:pt x="3605153" y="2059596"/>
                  <a:pt x="3541986" y="2061566"/>
                  <a:pt x="3478924" y="2065069"/>
                </a:cubicBezTo>
                <a:cubicBezTo>
                  <a:pt x="3457903" y="2068572"/>
                  <a:pt x="3437173" y="2075579"/>
                  <a:pt x="3415862" y="2075579"/>
                </a:cubicBezTo>
                <a:cubicBezTo>
                  <a:pt x="3404783" y="2075579"/>
                  <a:pt x="3394704" y="2068959"/>
                  <a:pt x="3384331" y="2065069"/>
                </a:cubicBezTo>
                <a:cubicBezTo>
                  <a:pt x="3366666" y="2058444"/>
                  <a:pt x="3349297" y="2051055"/>
                  <a:pt x="3331780" y="2044048"/>
                </a:cubicBezTo>
                <a:cubicBezTo>
                  <a:pt x="3296745" y="2047552"/>
                  <a:pt x="3261532" y="2049580"/>
                  <a:pt x="3226676" y="2054559"/>
                </a:cubicBezTo>
                <a:cubicBezTo>
                  <a:pt x="3157293" y="2064471"/>
                  <a:pt x="3210725" y="2063379"/>
                  <a:pt x="3142593" y="2086090"/>
                </a:cubicBezTo>
                <a:cubicBezTo>
                  <a:pt x="3125646" y="2091739"/>
                  <a:pt x="3107559" y="2093097"/>
                  <a:pt x="3090042" y="2096600"/>
                </a:cubicBezTo>
                <a:cubicBezTo>
                  <a:pt x="3072525" y="2103607"/>
                  <a:pt x="3055720" y="2112760"/>
                  <a:pt x="3037490" y="2117621"/>
                </a:cubicBezTo>
                <a:cubicBezTo>
                  <a:pt x="3002968" y="2126827"/>
                  <a:pt x="2967421" y="2131634"/>
                  <a:pt x="2932387" y="2138641"/>
                </a:cubicBezTo>
                <a:lnTo>
                  <a:pt x="2827283" y="2159662"/>
                </a:lnTo>
                <a:cubicBezTo>
                  <a:pt x="2652500" y="2194619"/>
                  <a:pt x="2792132" y="2170574"/>
                  <a:pt x="2606566" y="2191193"/>
                </a:cubicBezTo>
                <a:cubicBezTo>
                  <a:pt x="2506272" y="2202337"/>
                  <a:pt x="2556160" y="2202464"/>
                  <a:pt x="2448911" y="2212214"/>
                </a:cubicBezTo>
                <a:cubicBezTo>
                  <a:pt x="2399940" y="2216666"/>
                  <a:pt x="2350814" y="2219221"/>
                  <a:pt x="2301766" y="2222724"/>
                </a:cubicBezTo>
                <a:cubicBezTo>
                  <a:pt x="2291256" y="2226228"/>
                  <a:pt x="2281310" y="2232936"/>
                  <a:pt x="2270235" y="2233235"/>
                </a:cubicBezTo>
                <a:cubicBezTo>
                  <a:pt x="1505456" y="2253905"/>
                  <a:pt x="1521659" y="2243682"/>
                  <a:pt x="746235" y="2222724"/>
                </a:cubicBezTo>
                <a:cubicBezTo>
                  <a:pt x="725214" y="2208710"/>
                  <a:pt x="705769" y="2191981"/>
                  <a:pt x="683173" y="2180683"/>
                </a:cubicBezTo>
                <a:cubicBezTo>
                  <a:pt x="670253" y="2174223"/>
                  <a:pt x="654657" y="2175244"/>
                  <a:pt x="641131" y="2170172"/>
                </a:cubicBezTo>
                <a:cubicBezTo>
                  <a:pt x="626461" y="2164671"/>
                  <a:pt x="613407" y="2155515"/>
                  <a:pt x="599090" y="2149152"/>
                </a:cubicBezTo>
                <a:cubicBezTo>
                  <a:pt x="553082" y="2128704"/>
                  <a:pt x="545898" y="2131260"/>
                  <a:pt x="504497" y="2107110"/>
                </a:cubicBezTo>
                <a:cubicBezTo>
                  <a:pt x="496014" y="2102162"/>
                  <a:pt x="414927" y="2052141"/>
                  <a:pt x="388883" y="2033538"/>
                </a:cubicBezTo>
                <a:cubicBezTo>
                  <a:pt x="374629" y="2023356"/>
                  <a:pt x="361193" y="2012052"/>
                  <a:pt x="346842" y="2002007"/>
                </a:cubicBezTo>
                <a:cubicBezTo>
                  <a:pt x="326145" y="1987519"/>
                  <a:pt x="303991" y="1975124"/>
                  <a:pt x="283780" y="1959966"/>
                </a:cubicBezTo>
                <a:cubicBezTo>
                  <a:pt x="181971" y="1883609"/>
                  <a:pt x="232934" y="1907983"/>
                  <a:pt x="136635" y="1875883"/>
                </a:cubicBezTo>
                <a:lnTo>
                  <a:pt x="73573" y="1854862"/>
                </a:lnTo>
                <a:cubicBezTo>
                  <a:pt x="70069" y="1760269"/>
                  <a:pt x="66845" y="1665665"/>
                  <a:pt x="63062" y="1571083"/>
                </a:cubicBezTo>
                <a:cubicBezTo>
                  <a:pt x="59838" y="1490492"/>
                  <a:pt x="55032" y="1409962"/>
                  <a:pt x="52552" y="1329345"/>
                </a:cubicBezTo>
                <a:cubicBezTo>
                  <a:pt x="48025" y="1182228"/>
                  <a:pt x="50857" y="1034832"/>
                  <a:pt x="42042" y="887910"/>
                </a:cubicBezTo>
                <a:cubicBezTo>
                  <a:pt x="40312" y="859072"/>
                  <a:pt x="26687" y="832157"/>
                  <a:pt x="21021" y="803828"/>
                </a:cubicBezTo>
                <a:cubicBezTo>
                  <a:pt x="7678" y="737111"/>
                  <a:pt x="14844" y="768607"/>
                  <a:pt x="0" y="709235"/>
                </a:cubicBezTo>
                <a:cubicBezTo>
                  <a:pt x="3504" y="590118"/>
                  <a:pt x="1132" y="470682"/>
                  <a:pt x="10511" y="351883"/>
                </a:cubicBezTo>
                <a:cubicBezTo>
                  <a:pt x="11744" y="336264"/>
                  <a:pt x="26576" y="324705"/>
                  <a:pt x="31531" y="309841"/>
                </a:cubicBezTo>
                <a:cubicBezTo>
                  <a:pt x="40667" y="282434"/>
                  <a:pt x="45545" y="253786"/>
                  <a:pt x="52552" y="225759"/>
                </a:cubicBezTo>
                <a:cubicBezTo>
                  <a:pt x="77743" y="124994"/>
                  <a:pt x="44498" y="249920"/>
                  <a:pt x="84083" y="131166"/>
                </a:cubicBezTo>
                <a:cubicBezTo>
                  <a:pt x="88651" y="117462"/>
                  <a:pt x="90442" y="102960"/>
                  <a:pt x="94593" y="89124"/>
                </a:cubicBezTo>
                <a:cubicBezTo>
                  <a:pt x="118938" y="7974"/>
                  <a:pt x="129628" y="45331"/>
                  <a:pt x="136635" y="365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2" name="Google Shape;662;p84"/>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4400"/>
              <a:buFont typeface="Calibri"/>
              <a:buNone/>
            </a:pPr>
            <a:r>
              <a:rPr lang="en-US"/>
              <a:t>Today’s Agenda</a:t>
            </a:r>
            <a:endParaRPr/>
          </a:p>
        </p:txBody>
      </p:sp>
      <p:sp>
        <p:nvSpPr>
          <p:cNvPr id="296" name="Google Shape;296;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5000"/>
              </a:lnSpc>
              <a:spcBef>
                <a:spcPts val="0"/>
              </a:spcBef>
              <a:spcAft>
                <a:spcPts val="0"/>
              </a:spcAft>
              <a:buSzPts val="2800"/>
              <a:buChar char="●"/>
            </a:pPr>
            <a:r>
              <a:rPr lang="en-US"/>
              <a:t>Introduction to Analysis-Visualization-Reporting </a:t>
            </a:r>
            <a:endParaRPr/>
          </a:p>
          <a:p>
            <a:pPr marL="228600" marR="0" lvl="0" indent="-228600" algn="l" rtl="0">
              <a:lnSpc>
                <a:spcPct val="115000"/>
              </a:lnSpc>
              <a:spcBef>
                <a:spcPts val="0"/>
              </a:spcBef>
              <a:spcAft>
                <a:spcPts val="0"/>
              </a:spcAft>
              <a:buSzPts val="2800"/>
              <a:buChar char="●"/>
            </a:pPr>
            <a:r>
              <a:rPr lang="en-US"/>
              <a:t>Sara Schmidt and Greg Budney: Colorado Health Observation Regional Data Service  (CHORDS) coverage dashboard and maps</a:t>
            </a:r>
            <a:endParaRPr/>
          </a:p>
          <a:p>
            <a:pPr marL="228600" marR="0" lvl="0" indent="-165100" algn="l" rtl="0">
              <a:lnSpc>
                <a:spcPct val="115000"/>
              </a:lnSpc>
              <a:spcBef>
                <a:spcPts val="0"/>
              </a:spcBef>
              <a:spcAft>
                <a:spcPts val="0"/>
              </a:spcAft>
              <a:buSzPts val="1800"/>
              <a:buChar char="●"/>
            </a:pPr>
            <a:r>
              <a:rPr lang="en-US"/>
              <a:t>Noelle Cocoros: RiskScape visualizations</a:t>
            </a:r>
            <a:endParaRPr/>
          </a:p>
          <a:p>
            <a:pPr marL="228600" marR="0" lvl="0" indent="-228600" algn="l" rtl="0">
              <a:lnSpc>
                <a:spcPct val="115000"/>
              </a:lnSpc>
              <a:spcBef>
                <a:spcPts val="0"/>
              </a:spcBef>
              <a:spcAft>
                <a:spcPts val="0"/>
              </a:spcAft>
              <a:buSzPts val="2800"/>
              <a:buChar char="●"/>
            </a:pPr>
            <a:r>
              <a:rPr lang="en-US"/>
              <a:t>Facilitated Discussion</a:t>
            </a:r>
            <a:endParaRPr/>
          </a:p>
        </p:txBody>
      </p:sp>
      <p:sp>
        <p:nvSpPr>
          <p:cNvPr id="297" name="Google Shape;297;p40"/>
          <p:cNvSpPr txBox="1">
            <a:spLocks noGrp="1"/>
          </p:cNvSpPr>
          <p:nvPr>
            <p:ph type="sldNum" idx="12"/>
          </p:nvPr>
        </p:nvSpPr>
        <p:spPr>
          <a:xfrm>
            <a:off x="5023413" y="6356350"/>
            <a:ext cx="6851248"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00"/>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Discussion Questions	</a:t>
            </a:r>
            <a:endParaRPr/>
          </a:p>
        </p:txBody>
      </p:sp>
      <p:sp>
        <p:nvSpPr>
          <p:cNvPr id="669" name="Google Shape;669;p85"/>
          <p:cNvSpPr txBox="1">
            <a:spLocks noGrp="1"/>
          </p:cNvSpPr>
          <p:nvPr>
            <p:ph type="sldNum" idx="12"/>
          </p:nvPr>
        </p:nvSpPr>
        <p:spPr>
          <a:xfrm>
            <a:off x="5023413" y="6356350"/>
            <a:ext cx="68511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6"/>
          <p:cNvSpPr txBox="1">
            <a:spLocks noGrp="1"/>
          </p:cNvSpPr>
          <p:nvPr>
            <p:ph type="sldNum" idx="12"/>
          </p:nvPr>
        </p:nvSpPr>
        <p:spPr>
          <a:xfrm>
            <a:off x="5023413" y="6356350"/>
            <a:ext cx="68511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51</a:t>
            </a:fld>
            <a:endParaRPr/>
          </a:p>
        </p:txBody>
      </p:sp>
      <p:sp>
        <p:nvSpPr>
          <p:cNvPr id="676" name="Google Shape;676;p86"/>
          <p:cNvSpPr txBox="1"/>
          <p:nvPr/>
        </p:nvSpPr>
        <p:spPr>
          <a:xfrm>
            <a:off x="1538425" y="1457850"/>
            <a:ext cx="7334700" cy="2448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3000" i="1">
                <a:latin typeface="Calibri"/>
                <a:ea typeface="Calibri"/>
                <a:cs typeface="Calibri"/>
                <a:sym typeface="Calibri"/>
              </a:rPr>
              <a:t>Journal Club session:</a:t>
            </a:r>
            <a:endParaRPr sz="3000" i="1">
              <a:latin typeface="Calibri"/>
              <a:ea typeface="Calibri"/>
              <a:cs typeface="Calibri"/>
              <a:sym typeface="Calibri"/>
            </a:endParaRPr>
          </a:p>
          <a:p>
            <a:pPr marL="0" lvl="0" indent="0" algn="l" rtl="0">
              <a:spcBef>
                <a:spcPts val="0"/>
              </a:spcBef>
              <a:spcAft>
                <a:spcPts val="0"/>
              </a:spcAft>
              <a:buNone/>
            </a:pPr>
            <a:r>
              <a:rPr lang="en-US" sz="3000" b="1">
                <a:latin typeface="Calibri"/>
                <a:ea typeface="Calibri"/>
                <a:cs typeface="Calibri"/>
                <a:sym typeface="Calibri"/>
              </a:rPr>
              <a:t>Application of Geographic Information Systems to Address Chronic Disease Priorities: Experiences in State and Local Health Departments</a:t>
            </a:r>
            <a:endParaRPr sz="3000" b="1">
              <a:latin typeface="Calibri"/>
              <a:ea typeface="Calibri"/>
              <a:cs typeface="Calibri"/>
              <a:sym typeface="Calibri"/>
            </a:endParaRPr>
          </a:p>
        </p:txBody>
      </p:sp>
      <p:sp>
        <p:nvSpPr>
          <p:cNvPr id="677" name="Google Shape;677;p86"/>
          <p:cNvSpPr txBox="1"/>
          <p:nvPr/>
        </p:nvSpPr>
        <p:spPr>
          <a:xfrm>
            <a:off x="5023425" y="4350575"/>
            <a:ext cx="6471600" cy="102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222222"/>
                </a:solidFill>
                <a:highlight>
                  <a:srgbClr val="FFFFFF"/>
                </a:highlight>
                <a:latin typeface="Trebuchet MS"/>
                <a:ea typeface="Trebuchet MS"/>
                <a:cs typeface="Trebuchet MS"/>
                <a:sym typeface="Trebuchet MS"/>
              </a:rPr>
              <a:t>Thursday, Dec. 19, 3-3:30 p.m. ET </a:t>
            </a:r>
            <a:endParaRPr sz="2400" b="1">
              <a:latin typeface="Calibri"/>
              <a:ea typeface="Calibri"/>
              <a:cs typeface="Calibri"/>
              <a:sym typeface="Calibri"/>
            </a:endParaRPr>
          </a:p>
        </p:txBody>
      </p:sp>
      <p:sp>
        <p:nvSpPr>
          <p:cNvPr id="678" name="Google Shape;678;p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4400"/>
              <a:t>Announcement</a:t>
            </a:r>
            <a:endParaRPr sz="4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8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Housekeeping</a:t>
            </a:r>
            <a:endParaRPr/>
          </a:p>
        </p:txBody>
      </p:sp>
      <p:sp>
        <p:nvSpPr>
          <p:cNvPr id="685" name="Google Shape;685;p8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SzPts val="2800"/>
              <a:buChar char="•"/>
            </a:pPr>
            <a:r>
              <a:rPr lang="en-US"/>
              <a:t>Next meeting: January 21 at 3pm EST</a:t>
            </a:r>
            <a:endParaRPr/>
          </a:p>
          <a:p>
            <a:pPr marL="228600" marR="0" lvl="0" indent="-228600" algn="l" rtl="0">
              <a:lnSpc>
                <a:spcPct val="90000"/>
              </a:lnSpc>
              <a:spcBef>
                <a:spcPts val="1000"/>
              </a:spcBef>
              <a:spcAft>
                <a:spcPts val="0"/>
              </a:spcAft>
              <a:buSzPts val="2800"/>
              <a:buChar char="•"/>
            </a:pPr>
            <a:r>
              <a:rPr lang="en-US"/>
              <a:t>Educational Topics include: </a:t>
            </a:r>
            <a:endParaRPr/>
          </a:p>
          <a:p>
            <a:pPr marL="914400" marR="0" lvl="1" indent="-406400" algn="l" rtl="0">
              <a:lnSpc>
                <a:spcPct val="90000"/>
              </a:lnSpc>
              <a:spcBef>
                <a:spcPts val="1000"/>
              </a:spcBef>
              <a:spcAft>
                <a:spcPts val="0"/>
              </a:spcAft>
              <a:buSzPts val="2800"/>
              <a:buChar char="•"/>
            </a:pPr>
            <a:r>
              <a:rPr lang="en-US" sz="2800"/>
              <a:t>State of EHRs and HIEs today</a:t>
            </a:r>
            <a:endParaRPr sz="2800"/>
          </a:p>
          <a:p>
            <a:pPr marL="914400" marR="0" lvl="1" indent="-406400" algn="l" rtl="0">
              <a:lnSpc>
                <a:spcPct val="90000"/>
              </a:lnSpc>
              <a:spcBef>
                <a:spcPts val="1000"/>
              </a:spcBef>
              <a:spcAft>
                <a:spcPts val="0"/>
              </a:spcAft>
              <a:buSzPts val="2800"/>
              <a:buChar char="•"/>
            </a:pPr>
            <a:r>
              <a:rPr lang="en-US" sz="2800"/>
              <a:t>Pros and Cons of EHR data for surveillance and other public health purposes</a:t>
            </a:r>
            <a:endParaRPr sz="2800"/>
          </a:p>
          <a:p>
            <a:pPr marL="0" marR="0" lvl="0" indent="0" algn="l" rtl="0">
              <a:lnSpc>
                <a:spcPct val="90000"/>
              </a:lnSpc>
              <a:spcBef>
                <a:spcPts val="1000"/>
              </a:spcBef>
              <a:spcAft>
                <a:spcPts val="0"/>
              </a:spcAft>
              <a:buNone/>
            </a:pPr>
            <a:endParaRPr/>
          </a:p>
          <a:p>
            <a:pPr marL="0" marR="0" lvl="0" indent="0" algn="l" rtl="0">
              <a:lnSpc>
                <a:spcPct val="90000"/>
              </a:lnSpc>
              <a:spcBef>
                <a:spcPts val="1000"/>
              </a:spcBef>
              <a:spcAft>
                <a:spcPts val="0"/>
              </a:spcAft>
              <a:buNone/>
            </a:pPr>
            <a:r>
              <a:rPr lang="en-US"/>
              <a:t>PLEASE COMPLETE THE POST WEBINAR SURVEY!	</a:t>
            </a:r>
            <a:endParaRPr/>
          </a:p>
        </p:txBody>
      </p:sp>
      <p:sp>
        <p:nvSpPr>
          <p:cNvPr id="686" name="Google Shape;686;p87"/>
          <p:cNvSpPr txBox="1">
            <a:spLocks noGrp="1"/>
          </p:cNvSpPr>
          <p:nvPr>
            <p:ph type="sldNum" idx="12"/>
          </p:nvPr>
        </p:nvSpPr>
        <p:spPr>
          <a:xfrm>
            <a:off x="5023413" y="6356350"/>
            <a:ext cx="6851100" cy="3651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600"/>
              <a:buFont typeface="Arial"/>
              <a:buNone/>
            </a:pPr>
            <a:fld id="{00000000-1234-1234-1234-123412341234}" type="slidenum">
              <a:rPr lang="en-US"/>
              <a:t>52</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1"/>
          <p:cNvSpPr txBox="1">
            <a:spLocks noGrp="1"/>
          </p:cNvSpPr>
          <p:nvPr>
            <p:ph type="ctrTitle"/>
          </p:nvPr>
        </p:nvSpPr>
        <p:spPr>
          <a:xfrm>
            <a:off x="1370250" y="1283400"/>
            <a:ext cx="94515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70C0"/>
              </a:buClr>
              <a:buSzPts val="5400"/>
              <a:buFont typeface="Calibri"/>
              <a:buNone/>
            </a:pPr>
            <a:r>
              <a:rPr lang="en-US" sz="5400"/>
              <a:t>Educational Topic: </a:t>
            </a:r>
            <a:endParaRPr sz="5400"/>
          </a:p>
          <a:p>
            <a:pPr marL="0" lvl="0" indent="0" algn="ctr" rtl="0">
              <a:lnSpc>
                <a:spcPct val="90000"/>
              </a:lnSpc>
              <a:spcBef>
                <a:spcPts val="0"/>
              </a:spcBef>
              <a:spcAft>
                <a:spcPts val="0"/>
              </a:spcAft>
              <a:buClr>
                <a:srgbClr val="0070C0"/>
              </a:buClr>
              <a:buSzPts val="5400"/>
              <a:buFont typeface="Calibri"/>
              <a:buNone/>
            </a:pPr>
            <a:r>
              <a:rPr lang="en-US" sz="5400"/>
              <a:t>Introduction to Analysis-Visualization-Reporting   </a:t>
            </a:r>
            <a:endParaRPr/>
          </a:p>
        </p:txBody>
      </p:sp>
      <p:sp>
        <p:nvSpPr>
          <p:cNvPr id="303" name="Google Shape;303;p41"/>
          <p:cNvSpPr txBox="1">
            <a:spLocks noGrp="1"/>
          </p:cNvSpPr>
          <p:nvPr>
            <p:ph type="sldNum" idx="12"/>
          </p:nvPr>
        </p:nvSpPr>
        <p:spPr>
          <a:xfrm>
            <a:off x="5023413" y="6356516"/>
            <a:ext cx="6851248" cy="36512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6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a:t>What is Analysis-Visualization-Reporting?</a:t>
            </a:r>
            <a:endParaRPr/>
          </a:p>
        </p:txBody>
      </p:sp>
      <p:sp>
        <p:nvSpPr>
          <p:cNvPr id="310" name="Google Shape;310;p42"/>
          <p:cNvSpPr txBox="1">
            <a:spLocks noGrp="1"/>
          </p:cNvSpPr>
          <p:nvPr>
            <p:ph type="body" idx="1"/>
          </p:nvPr>
        </p:nvSpPr>
        <p:spPr>
          <a:xfrm>
            <a:off x="373075" y="1610950"/>
            <a:ext cx="776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How we manipulate, analyze and display data</a:t>
            </a:r>
            <a:endParaRPr/>
          </a:p>
          <a:p>
            <a:pPr marL="0" lvl="0" indent="0" algn="l" rtl="0">
              <a:spcBef>
                <a:spcPts val="1000"/>
              </a:spcBef>
              <a:spcAft>
                <a:spcPts val="0"/>
              </a:spcAft>
              <a:buNone/>
            </a:pPr>
            <a:endParaRPr/>
          </a:p>
          <a:p>
            <a:pPr marL="0" lvl="0" indent="0" algn="l" rtl="0">
              <a:spcBef>
                <a:spcPts val="1000"/>
              </a:spcBef>
              <a:spcAft>
                <a:spcPts val="0"/>
              </a:spcAft>
              <a:buNone/>
            </a:pPr>
            <a:r>
              <a:rPr lang="en-US"/>
              <a:t>Purpose: </a:t>
            </a:r>
            <a:endParaRPr/>
          </a:p>
          <a:p>
            <a:pPr marL="457200" lvl="0" indent="-342900" algn="l" rtl="0">
              <a:spcBef>
                <a:spcPts val="1000"/>
              </a:spcBef>
              <a:spcAft>
                <a:spcPts val="0"/>
              </a:spcAft>
              <a:buSzPts val="1800"/>
              <a:buChar char="•"/>
            </a:pPr>
            <a:r>
              <a:rPr lang="en-US"/>
              <a:t>Gain deeper insights </a:t>
            </a:r>
            <a:endParaRPr/>
          </a:p>
          <a:p>
            <a:pPr marL="457200" lvl="0" indent="-342900" algn="l" rtl="0">
              <a:spcBef>
                <a:spcPts val="0"/>
              </a:spcBef>
              <a:spcAft>
                <a:spcPts val="0"/>
              </a:spcAft>
              <a:buSzPts val="1800"/>
              <a:buChar char="•"/>
            </a:pPr>
            <a:r>
              <a:rPr lang="en-US"/>
              <a:t>Make more informed decisions</a:t>
            </a:r>
            <a:endParaRPr/>
          </a:p>
        </p:txBody>
      </p:sp>
      <p:sp>
        <p:nvSpPr>
          <p:cNvPr id="311" name="Google Shape;311;p42"/>
          <p:cNvSpPr txBox="1">
            <a:spLocks noGrp="1"/>
          </p:cNvSpPr>
          <p:nvPr>
            <p:ph type="sldNum" idx="12"/>
          </p:nvPr>
        </p:nvSpPr>
        <p:spPr>
          <a:xfrm>
            <a:off x="5023413" y="6356350"/>
            <a:ext cx="6851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600"/>
              <a:buFont typeface="Arial"/>
              <a:buNone/>
            </a:pPr>
            <a:fld id="{00000000-1234-1234-1234-123412341234}" type="slidenum">
              <a:rPr lang="en-US"/>
              <a:t>7</a:t>
            </a:fld>
            <a:endParaRPr/>
          </a:p>
        </p:txBody>
      </p:sp>
      <p:pic>
        <p:nvPicPr>
          <p:cNvPr id="312" name="Google Shape;312;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39450" y="2343175"/>
            <a:ext cx="6402189" cy="3360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3"/>
          <p:cNvSpPr txBox="1">
            <a:spLocks noGrp="1"/>
          </p:cNvSpPr>
          <p:nvPr>
            <p:ph type="sldNum" idx="12"/>
          </p:nvPr>
        </p:nvSpPr>
        <p:spPr>
          <a:xfrm>
            <a:off x="5023413" y="6356350"/>
            <a:ext cx="6851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600"/>
              <a:buFont typeface="Arial"/>
              <a:buNone/>
            </a:pPr>
            <a:fld id="{00000000-1234-1234-1234-123412341234}" type="slidenum">
              <a:rPr lang="en-US"/>
              <a:t>8</a:t>
            </a:fld>
            <a:endParaRPr/>
          </a:p>
        </p:txBody>
      </p:sp>
      <p:sp>
        <p:nvSpPr>
          <p:cNvPr id="319" name="Google Shape;319;p43"/>
          <p:cNvSpPr txBox="1"/>
          <p:nvPr/>
        </p:nvSpPr>
        <p:spPr>
          <a:xfrm>
            <a:off x="4035175" y="1814600"/>
            <a:ext cx="52113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320" name="Google Shape;320;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03775" y="208100"/>
            <a:ext cx="9005475" cy="5736126"/>
          </a:xfrm>
          <a:prstGeom prst="rect">
            <a:avLst/>
          </a:prstGeom>
          <a:noFill/>
          <a:ln w="9525" cap="flat" cmpd="sng">
            <a:solidFill>
              <a:srgbClr val="FF0000"/>
            </a:solidFill>
            <a:prstDash val="solid"/>
            <a:round/>
            <a:headEnd type="none" w="sm" len="sm"/>
            <a:tailEnd type="none" w="sm" len="sm"/>
          </a:ln>
        </p:spPr>
      </p:pic>
      <p:cxnSp>
        <p:nvCxnSpPr>
          <p:cNvPr id="321" name="Google Shape;321;p43"/>
          <p:cNvCxnSpPr/>
          <p:nvPr/>
        </p:nvCxnSpPr>
        <p:spPr>
          <a:xfrm rot="10800000" flipH="1">
            <a:off x="3353975" y="1729800"/>
            <a:ext cx="1827000" cy="53100"/>
          </a:xfrm>
          <a:prstGeom prst="straightConnector1">
            <a:avLst/>
          </a:prstGeom>
          <a:noFill/>
          <a:ln w="19050" cap="flat" cmpd="sng">
            <a:solidFill>
              <a:srgbClr val="FF0000"/>
            </a:solidFill>
            <a:prstDash val="solid"/>
            <a:round/>
            <a:headEnd type="none" w="med" len="med"/>
            <a:tailEnd type="none" w="med" len="med"/>
          </a:ln>
        </p:spPr>
      </p:cxnSp>
      <p:sp>
        <p:nvSpPr>
          <p:cNvPr id="322" name="Google Shape;322;p43"/>
          <p:cNvSpPr txBox="1"/>
          <p:nvPr/>
        </p:nvSpPr>
        <p:spPr>
          <a:xfrm rot="-1254216">
            <a:off x="3997428" y="761217"/>
            <a:ext cx="2303834" cy="44333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FF0000"/>
                </a:solidFill>
                <a:latin typeface="Calibri"/>
                <a:ea typeface="Calibri"/>
                <a:cs typeface="Calibri"/>
                <a:sym typeface="Calibri"/>
              </a:rPr>
              <a:t>AVR tools</a:t>
            </a:r>
            <a:endParaRPr sz="3000">
              <a:solidFill>
                <a:srgbClr val="FF0000"/>
              </a:solidFill>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Analytics vs. Visualization</a:t>
            </a:r>
            <a:endParaRPr/>
          </a:p>
        </p:txBody>
      </p:sp>
      <p:sp>
        <p:nvSpPr>
          <p:cNvPr id="329" name="Google Shape;329;p44"/>
          <p:cNvSpPr txBox="1">
            <a:spLocks noGrp="1"/>
          </p:cNvSpPr>
          <p:nvPr>
            <p:ph type="body" idx="1"/>
          </p:nvPr>
        </p:nvSpPr>
        <p:spPr>
          <a:xfrm>
            <a:off x="838200" y="1481400"/>
            <a:ext cx="10515600" cy="43512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SzPts val="1100"/>
              <a:buChar char="●"/>
            </a:pPr>
            <a:r>
              <a:rPr lang="en-US" b="1"/>
              <a:t>Data analytics</a:t>
            </a:r>
            <a:r>
              <a:rPr lang="en-US"/>
              <a:t>: Methods for examining data, structured or unstructured, to gain new insights and ultimately to take action.</a:t>
            </a:r>
            <a:endParaRPr/>
          </a:p>
          <a:p>
            <a:pPr marL="457200" lvl="0" indent="-298450" algn="l" rtl="0">
              <a:lnSpc>
                <a:spcPct val="115000"/>
              </a:lnSpc>
              <a:spcBef>
                <a:spcPts val="0"/>
              </a:spcBef>
              <a:spcAft>
                <a:spcPts val="0"/>
              </a:spcAft>
              <a:buSzPts val="1100"/>
              <a:buChar char="●"/>
            </a:pPr>
            <a:r>
              <a:rPr lang="en-US" b="1"/>
              <a:t>Data visualization</a:t>
            </a:r>
            <a:r>
              <a:rPr lang="en-US"/>
              <a:t>: Presenting one or more data sets in visual formats</a:t>
            </a:r>
            <a:endParaRPr/>
          </a:p>
          <a:p>
            <a:pPr marL="914400" lvl="1" indent="-298450" algn="l" rtl="0">
              <a:lnSpc>
                <a:spcPct val="115000"/>
              </a:lnSpc>
              <a:spcBef>
                <a:spcPts val="0"/>
              </a:spcBef>
              <a:spcAft>
                <a:spcPts val="0"/>
              </a:spcAft>
              <a:buSzPts val="1100"/>
              <a:buChar char="○"/>
            </a:pPr>
            <a:r>
              <a:rPr lang="en-US"/>
              <a:t>More immediately understandable and actionable. </a:t>
            </a:r>
            <a:endParaRPr/>
          </a:p>
          <a:p>
            <a:pPr marL="914400" lvl="1" indent="-298450" algn="l" rtl="0">
              <a:lnSpc>
                <a:spcPct val="115000"/>
              </a:lnSpc>
              <a:spcBef>
                <a:spcPts val="0"/>
              </a:spcBef>
              <a:spcAft>
                <a:spcPts val="0"/>
              </a:spcAft>
              <a:buSzPts val="1100"/>
              <a:buChar char="○"/>
            </a:pPr>
            <a:r>
              <a:rPr lang="en-US"/>
              <a:t>Includes dashboards, worksheets, maps </a:t>
            </a:r>
            <a:endParaRPr/>
          </a:p>
          <a:p>
            <a:pPr marL="0" lvl="0" indent="0" algn="l" rtl="0">
              <a:spcBef>
                <a:spcPts val="1200"/>
              </a:spcBef>
              <a:spcAft>
                <a:spcPts val="0"/>
              </a:spcAft>
              <a:buNone/>
            </a:pPr>
            <a:endParaRPr/>
          </a:p>
        </p:txBody>
      </p:sp>
      <p:sp>
        <p:nvSpPr>
          <p:cNvPr id="330" name="Google Shape;330;p44"/>
          <p:cNvSpPr txBox="1">
            <a:spLocks noGrp="1"/>
          </p:cNvSpPr>
          <p:nvPr>
            <p:ph type="sldNum" idx="12"/>
          </p:nvPr>
        </p:nvSpPr>
        <p:spPr>
          <a:xfrm>
            <a:off x="5023413" y="6356350"/>
            <a:ext cx="6851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6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LC slide templat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TotalTime>
  <Words>2456</Words>
  <Application>Microsoft Macintosh PowerPoint</Application>
  <PresentationFormat>Widescreen</PresentationFormat>
  <Paragraphs>376</Paragraphs>
  <Slides>52</Slides>
  <Notes>52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52</vt:i4>
      </vt:variant>
    </vt:vector>
  </HeadingPairs>
  <TitlesOfParts>
    <vt:vector size="58" baseType="lpstr">
      <vt:lpstr>Arial</vt:lpstr>
      <vt:lpstr>Calibri</vt:lpstr>
      <vt:lpstr>Trebuchet MS</vt:lpstr>
      <vt:lpstr>LC slide template</vt:lpstr>
      <vt:lpstr>Office Theme</vt:lpstr>
      <vt:lpstr>Office Theme</vt:lpstr>
      <vt:lpstr>EHR-based Surveillance Learning Community</vt:lpstr>
      <vt:lpstr>Finding your way around Zoom</vt:lpstr>
      <vt:lpstr>Finding your way around Zoom</vt:lpstr>
      <vt:lpstr>Poll Questions </vt:lpstr>
      <vt:lpstr>Today’s Agenda</vt:lpstr>
      <vt:lpstr>Educational Topic:  Introduction to Analysis-Visualization-Reporting   </vt:lpstr>
      <vt:lpstr>What is Analysis-Visualization-Reporting?</vt:lpstr>
      <vt:lpstr>PowerPoint Presentation</vt:lpstr>
      <vt:lpstr>Analytics vs. Visualization</vt:lpstr>
      <vt:lpstr>AVR Tools</vt:lpstr>
      <vt:lpstr>How to pick?</vt:lpstr>
      <vt:lpstr>Lessons from the Field:  Greg Budney and Sara Schmidt: CHORDS (Colorado) coverage dashboard and maps</vt:lpstr>
      <vt:lpstr>The Colorado Health Observation Regional Data Service (CHORDS)    </vt:lpstr>
      <vt:lpstr>CHORDS 101| What is CHORDS?</vt:lpstr>
      <vt:lpstr>PowerPoint Presentation</vt:lpstr>
      <vt:lpstr>CHORDS | What is A Distributed Data Network?</vt:lpstr>
      <vt:lpstr>CHORDS | A Primer</vt:lpstr>
      <vt:lpstr>CHORDS Network | Who is Involved?</vt:lpstr>
      <vt:lpstr>CHORDS Network | Data Partners </vt:lpstr>
      <vt:lpstr>CHORDS Data | What’s Included?</vt:lpstr>
      <vt:lpstr>CHORDS Data Model | Available Data</vt:lpstr>
      <vt:lpstr>CHORDS Requests | Public Health</vt:lpstr>
      <vt:lpstr>CHORDS Requests | Public Health Use Case Examples</vt:lpstr>
      <vt:lpstr>CHORDS Requests | Research</vt:lpstr>
      <vt:lpstr>CHORDS Visualization| Coverage Dashboard</vt:lpstr>
      <vt:lpstr>Surveillance System Representativeness</vt:lpstr>
      <vt:lpstr>CHORDS Coverage Dashboard: Current </vt:lpstr>
      <vt:lpstr>CHORDS Coverage Dashboard: Future</vt:lpstr>
      <vt:lpstr>CHORDS Visualization| Data-Centric, Public-Facing Website</vt:lpstr>
      <vt:lpstr>CHORDS Website Deliverable</vt:lpstr>
      <vt:lpstr>CHORDS Website Development Timeline</vt:lpstr>
      <vt:lpstr>CHORDS Landing Page</vt:lpstr>
      <vt:lpstr>CHORDS Landing Page</vt:lpstr>
      <vt:lpstr>CHORDS PDF Maps</vt:lpstr>
      <vt:lpstr>CHORDS Interactive Web Maps</vt:lpstr>
      <vt:lpstr>Questions?</vt:lpstr>
      <vt:lpstr>Lessons from the Field:  Noelle Cocoros: RiskScape visualizations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Current ESP Installations</vt:lpstr>
      <vt:lpstr>Discussion Questions </vt:lpstr>
      <vt:lpstr>Announcement</vt:lpstr>
      <vt:lpstr>Housekeeping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EHR-based Surveillance Learning Community</dc:title>
  <cp:lastModifiedBy>Kayla Craddock</cp:lastModifiedBy>
  <cp:revision>5</cp:revision>
  <dcterms:modified xsi:type="dcterms:W3CDTF">2019-12-17T14:56:59Z</dcterms:modified>
</cp:coreProperties>
</file>