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4"/>
  </p:notesMasterIdLst>
  <p:sldIdLst>
    <p:sldId id="4509" r:id="rId3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mtiaz, Farah" initials="IF" lastIdx="11" clrIdx="0">
    <p:extLst>
      <p:ext uri="{19B8F6BF-5375-455C-9EA6-DF929625EA0E}">
        <p15:presenceInfo xmlns:p15="http://schemas.microsoft.com/office/powerpoint/2012/main" userId="S::fimtiaz@deloitte.com::6e9091c8-341a-4f38-9371-08c07215354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48" autoAdjust="0"/>
    <p:restoredTop sz="93858" autoAdjust="0"/>
  </p:normalViewPr>
  <p:slideViewPr>
    <p:cSldViewPr snapToGrid="0">
      <p:cViewPr varScale="1">
        <p:scale>
          <a:sx n="104" d="100"/>
          <a:sy n="104" d="100"/>
        </p:scale>
        <p:origin x="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38EFC-44D3-4211-9AF2-F50FA9A34D5D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893243-5C69-444F-9AFC-70973D3D00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785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3124200"/>
            <a:ext cx="11265408" cy="33284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486147"/>
            <a:ext cx="6917210" cy="365125"/>
          </a:xfrm>
        </p:spPr>
        <p:txBody>
          <a:bodyPr/>
          <a:lstStyle>
            <a:lvl1pPr>
              <a:defRPr lang="en-US" sz="1200" b="1" i="0" u="none" strike="noStrike" baseline="0" smtClean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 descr="HHS_CDC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58400" y="5287868"/>
            <a:ext cx="1524001" cy="873325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92138" y="5940425"/>
            <a:ext cx="6872287" cy="2968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  <a:lvl2pPr marL="324000" indent="0">
              <a:buNone/>
              <a:defRPr/>
            </a:lvl2pPr>
            <a:lvl3pPr marL="630000" indent="0">
              <a:buNone/>
              <a:defRPr/>
            </a:lvl3pPr>
            <a:lvl4pPr marL="1008000" indent="0">
              <a:buNone/>
              <a:defRPr/>
            </a:lvl4pPr>
            <a:lvl5pPr marL="1368000" indent="0">
              <a:buNone/>
              <a:defRPr/>
            </a:lvl5pPr>
          </a:lstStyle>
          <a:p>
            <a:pPr lvl="0"/>
            <a:r>
              <a:rPr lang="en-US" dirty="0"/>
              <a:t>DIVISION NAME</a:t>
            </a:r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620713" y="3287713"/>
            <a:ext cx="2653065" cy="1651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3385609" y="3287713"/>
            <a:ext cx="2653065" cy="1651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Picture Placeholder 15"/>
          <p:cNvSpPr>
            <a:spLocks noGrp="1"/>
          </p:cNvSpPr>
          <p:nvPr>
            <p:ph type="pic" sz="quarter" idx="16"/>
          </p:nvPr>
        </p:nvSpPr>
        <p:spPr>
          <a:xfrm>
            <a:off x="6150505" y="3287713"/>
            <a:ext cx="2653065" cy="1651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4" name="Picture Placeholder 15"/>
          <p:cNvSpPr>
            <a:spLocks noGrp="1"/>
          </p:cNvSpPr>
          <p:nvPr>
            <p:ph type="pic" sz="quarter" idx="17"/>
          </p:nvPr>
        </p:nvSpPr>
        <p:spPr>
          <a:xfrm>
            <a:off x="8915400" y="3287713"/>
            <a:ext cx="2653065" cy="1651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208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50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rgbClr val="122C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465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rgbClr val="122C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  <a:prstGeom prst="rect">
            <a:avLst/>
          </a:prstGeo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249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k object 16">
            <a:extLst>
              <a:ext uri="{FF2B5EF4-FFF2-40B4-BE49-F238E27FC236}">
                <a16:creationId xmlns:a16="http://schemas.microsoft.com/office/drawing/2014/main" id="{F82F79AD-3E8E-443A-BD76-CEEE48E2B59F}"/>
              </a:ext>
            </a:extLst>
          </p:cNvPr>
          <p:cNvSpPr/>
          <p:nvPr userDrawn="1"/>
        </p:nvSpPr>
        <p:spPr>
          <a:xfrm>
            <a:off x="0" y="6089903"/>
            <a:ext cx="12190476" cy="76809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bk object 17">
            <a:extLst>
              <a:ext uri="{FF2B5EF4-FFF2-40B4-BE49-F238E27FC236}">
                <a16:creationId xmlns:a16="http://schemas.microsoft.com/office/drawing/2014/main" id="{18E5C799-6BC2-4EB5-8165-E54081B05CF6}"/>
              </a:ext>
            </a:extLst>
          </p:cNvPr>
          <p:cNvSpPr/>
          <p:nvPr userDrawn="1"/>
        </p:nvSpPr>
        <p:spPr>
          <a:xfrm>
            <a:off x="97535" y="6118858"/>
            <a:ext cx="681228" cy="6812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bk object 18">
            <a:extLst>
              <a:ext uri="{FF2B5EF4-FFF2-40B4-BE49-F238E27FC236}">
                <a16:creationId xmlns:a16="http://schemas.microsoft.com/office/drawing/2014/main" id="{BA59C024-37B3-4E04-AD27-69FB5D1804C7}"/>
              </a:ext>
            </a:extLst>
          </p:cNvPr>
          <p:cNvSpPr/>
          <p:nvPr userDrawn="1"/>
        </p:nvSpPr>
        <p:spPr>
          <a:xfrm>
            <a:off x="882396" y="6140196"/>
            <a:ext cx="714756" cy="67360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Holder 5">
            <a:extLst>
              <a:ext uri="{FF2B5EF4-FFF2-40B4-BE49-F238E27FC236}">
                <a16:creationId xmlns:a16="http://schemas.microsoft.com/office/drawing/2014/main" id="{D643D6FE-CDF0-4E09-A838-FEF2EE0C9762}"/>
              </a:ext>
            </a:extLst>
          </p:cNvPr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10" name="Holder 6">
            <a:extLst>
              <a:ext uri="{FF2B5EF4-FFF2-40B4-BE49-F238E27FC236}">
                <a16:creationId xmlns:a16="http://schemas.microsoft.com/office/drawing/2014/main" id="{04CA8059-8D3F-42E0-BF7F-8789F66936C9}"/>
              </a:ext>
            </a:extLst>
          </p:cNvPr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5/29/2020</a:t>
            </a:fld>
            <a:endParaRPr lang="en-US" dirty="0"/>
          </a:p>
        </p:txBody>
      </p:sp>
      <p:sp>
        <p:nvSpPr>
          <p:cNvPr id="11" name="Holder 7">
            <a:extLst>
              <a:ext uri="{FF2B5EF4-FFF2-40B4-BE49-F238E27FC236}">
                <a16:creationId xmlns:a16="http://schemas.microsoft.com/office/drawing/2014/main" id="{02FE3706-D1E0-4C44-9A4A-7D3A4BEDA7C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03432913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3124200"/>
            <a:ext cx="11265408" cy="33284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4000">
                <a:solidFill>
                  <a:srgbClr val="122C41"/>
                </a:solidFill>
              </a:defRPr>
            </a:lvl1pPr>
          </a:lstStyle>
          <a:p>
            <a:r>
              <a:rPr lang="en-US" dirty="0"/>
              <a:t>Thank you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81194" y="2495445"/>
            <a:ext cx="10993546" cy="59032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Ubauer@cdc.gov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5/29/2020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486147"/>
            <a:ext cx="6917210" cy="365125"/>
          </a:xfrm>
        </p:spPr>
        <p:txBody>
          <a:bodyPr/>
          <a:lstStyle>
            <a:lvl1pPr>
              <a:defRPr lang="en-US" sz="1200" b="1" i="0" u="none" strike="noStrike" baseline="0" smtClean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21" name="Picture 20" descr="HHS_CDC_RGB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58400" y="5287868"/>
            <a:ext cx="1524001" cy="873325"/>
          </a:xfrm>
          <a:prstGeom prst="rect">
            <a:avLst/>
          </a:prstGeom>
        </p:spPr>
      </p:pic>
      <p:sp>
        <p:nvSpPr>
          <p:cNvPr id="17" name="Picture Placeholder 15"/>
          <p:cNvSpPr>
            <a:spLocks noGrp="1"/>
          </p:cNvSpPr>
          <p:nvPr>
            <p:ph type="pic" sz="quarter" idx="14"/>
          </p:nvPr>
        </p:nvSpPr>
        <p:spPr>
          <a:xfrm>
            <a:off x="620713" y="3287713"/>
            <a:ext cx="2653065" cy="1651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Picture Placeholder 15"/>
          <p:cNvSpPr>
            <a:spLocks noGrp="1"/>
          </p:cNvSpPr>
          <p:nvPr>
            <p:ph type="pic" sz="quarter" idx="15"/>
          </p:nvPr>
        </p:nvSpPr>
        <p:spPr>
          <a:xfrm>
            <a:off x="3385609" y="3287713"/>
            <a:ext cx="2653065" cy="1651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15"/>
          <p:cNvSpPr>
            <a:spLocks noGrp="1"/>
          </p:cNvSpPr>
          <p:nvPr>
            <p:ph type="pic" sz="quarter" idx="16"/>
          </p:nvPr>
        </p:nvSpPr>
        <p:spPr>
          <a:xfrm>
            <a:off x="6150505" y="3287713"/>
            <a:ext cx="2653065" cy="1651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Picture Placeholder 15"/>
          <p:cNvSpPr>
            <a:spLocks noGrp="1"/>
          </p:cNvSpPr>
          <p:nvPr>
            <p:ph type="pic" sz="quarter" idx="17"/>
          </p:nvPr>
        </p:nvSpPr>
        <p:spPr>
          <a:xfrm>
            <a:off x="8915400" y="3287713"/>
            <a:ext cx="2653065" cy="1651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92138" y="5940425"/>
            <a:ext cx="6872287" cy="296863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  <a:lvl2pPr marL="324000" indent="0">
              <a:buNone/>
              <a:defRPr/>
            </a:lvl2pPr>
            <a:lvl3pPr marL="630000" indent="0">
              <a:buNone/>
              <a:defRPr/>
            </a:lvl3pPr>
            <a:lvl4pPr marL="1008000" indent="0">
              <a:buNone/>
              <a:defRPr/>
            </a:lvl4pPr>
            <a:lvl5pPr marL="1368000" indent="0">
              <a:buNone/>
              <a:defRPr/>
            </a:lvl5pPr>
          </a:lstStyle>
          <a:p>
            <a:pPr lvl="0"/>
            <a:r>
              <a:rPr lang="en-US" dirty="0"/>
              <a:t>DIVISION NAME</a:t>
            </a:r>
          </a:p>
        </p:txBody>
      </p:sp>
    </p:spTree>
    <p:extLst>
      <p:ext uri="{BB962C8B-B14F-4D97-AF65-F5344CB8AC3E}">
        <p14:creationId xmlns:p14="http://schemas.microsoft.com/office/powerpoint/2010/main" val="322505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_BG-02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900" y="499933"/>
            <a:ext cx="11494008" cy="14295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581192" y="1898276"/>
            <a:ext cx="11029615" cy="367830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79788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122C4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rgbClr val="122C4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186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itlePage_BG-02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900" y="499933"/>
            <a:ext cx="11494008" cy="14295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844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TitlePage_BG-02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900" y="499933"/>
            <a:ext cx="11494008" cy="1429512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2419" y="1996897"/>
            <a:ext cx="5087075" cy="536005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2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672057"/>
            <a:ext cx="5393100" cy="2934999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2002" y="1996897"/>
            <a:ext cx="5087073" cy="55337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2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672057"/>
            <a:ext cx="5393100" cy="2934999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120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itlePage_BG-02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900" y="499933"/>
            <a:ext cx="11494008" cy="1429512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550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283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TitlePage_BG-02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2900" y="5119618"/>
            <a:ext cx="11494008" cy="14295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753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11296734" cy="1016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16322547" y="6400800"/>
            <a:ext cx="3703320" cy="98554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pSp>
        <p:nvGrpSpPr>
          <p:cNvPr id="23" name="Group 22"/>
          <p:cNvGrpSpPr/>
          <p:nvPr userDrawn="1"/>
        </p:nvGrpSpPr>
        <p:grpSpPr>
          <a:xfrm>
            <a:off x="446533" y="6561666"/>
            <a:ext cx="11293175" cy="98778"/>
            <a:chOff x="446533" y="6477000"/>
            <a:chExt cx="11293175" cy="98778"/>
          </a:xfrm>
        </p:grpSpPr>
        <p:sp>
          <p:nvSpPr>
            <p:cNvPr id="16" name="Rectangle 15"/>
            <p:cNvSpPr/>
            <p:nvPr userDrawn="1"/>
          </p:nvSpPr>
          <p:spPr>
            <a:xfrm>
              <a:off x="446533" y="6477000"/>
              <a:ext cx="7286355" cy="9877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grpSp>
          <p:nvGrpSpPr>
            <p:cNvPr id="8" name="Group 7"/>
            <p:cNvGrpSpPr/>
            <p:nvPr userDrawn="1"/>
          </p:nvGrpSpPr>
          <p:grpSpPr>
            <a:xfrm>
              <a:off x="7591778" y="6478439"/>
              <a:ext cx="4147930" cy="97339"/>
              <a:chOff x="6119314" y="6478440"/>
              <a:chExt cx="5676839" cy="93810"/>
            </a:xfrm>
          </p:grpSpPr>
          <p:sp>
            <p:nvSpPr>
              <p:cNvPr id="15" name="Rectangle 14"/>
              <p:cNvSpPr/>
              <p:nvPr userDrawn="1"/>
            </p:nvSpPr>
            <p:spPr>
              <a:xfrm>
                <a:off x="6119314" y="6478440"/>
                <a:ext cx="833936" cy="93810"/>
              </a:xfrm>
              <a:prstGeom prst="rect">
                <a:avLst/>
              </a:prstGeom>
              <a:solidFill>
                <a:srgbClr val="8A8D0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17" name="Rectangle 16"/>
              <p:cNvSpPr/>
              <p:nvPr userDrawn="1"/>
            </p:nvSpPr>
            <p:spPr>
              <a:xfrm>
                <a:off x="6946902" y="6478440"/>
                <a:ext cx="833936" cy="9381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18" name="Rectangle 17"/>
              <p:cNvSpPr/>
              <p:nvPr userDrawn="1"/>
            </p:nvSpPr>
            <p:spPr>
              <a:xfrm>
                <a:off x="7774519" y="6478440"/>
                <a:ext cx="833936" cy="93810"/>
              </a:xfrm>
              <a:prstGeom prst="rect">
                <a:avLst/>
              </a:prstGeom>
              <a:solidFill>
                <a:schemeClr val="accent5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19" name="Rectangle 18"/>
              <p:cNvSpPr/>
              <p:nvPr userDrawn="1"/>
            </p:nvSpPr>
            <p:spPr>
              <a:xfrm>
                <a:off x="8602136" y="6478440"/>
                <a:ext cx="833936" cy="93810"/>
              </a:xfrm>
              <a:prstGeom prst="rect">
                <a:avLst/>
              </a:prstGeom>
              <a:solidFill>
                <a:srgbClr val="FF735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20" name="Rectangle 19"/>
              <p:cNvSpPr/>
              <p:nvPr userDrawn="1"/>
            </p:nvSpPr>
            <p:spPr>
              <a:xfrm>
                <a:off x="9362017" y="6478440"/>
                <a:ext cx="833936" cy="9381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21" name="Rectangle 20"/>
              <p:cNvSpPr/>
              <p:nvPr userDrawn="1"/>
            </p:nvSpPr>
            <p:spPr>
              <a:xfrm>
                <a:off x="10189634" y="6478440"/>
                <a:ext cx="833936" cy="93810"/>
              </a:xfrm>
              <a:prstGeom prst="rect">
                <a:avLst/>
              </a:prstGeom>
              <a:solidFill>
                <a:srgbClr val="FDDC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  <p:sp>
            <p:nvSpPr>
              <p:cNvPr id="22" name="Rectangle 21"/>
              <p:cNvSpPr/>
              <p:nvPr userDrawn="1"/>
            </p:nvSpPr>
            <p:spPr>
              <a:xfrm>
                <a:off x="10962217" y="6478440"/>
                <a:ext cx="833936" cy="93810"/>
              </a:xfrm>
              <a:prstGeom prst="rect">
                <a:avLst/>
              </a:prstGeom>
              <a:solidFill>
                <a:srgbClr val="084797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</p:sp>
        </p:grpSp>
      </p:grpSp>
      <p:sp>
        <p:nvSpPr>
          <p:cNvPr id="24" name="Text Placeholder 2"/>
          <p:cNvSpPr>
            <a:spLocks noGrp="1"/>
          </p:cNvSpPr>
          <p:nvPr>
            <p:ph type="body" idx="1"/>
          </p:nvPr>
        </p:nvSpPr>
        <p:spPr>
          <a:xfrm>
            <a:off x="581192" y="1997339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4243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3200" b="0" kern="1200" cap="all">
          <a:solidFill>
            <a:schemeClr val="bg1"/>
          </a:solidFill>
          <a:latin typeface="+mj-lt"/>
          <a:ea typeface="+mj-ea"/>
          <a:cs typeface="Calibri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Arial"/>
        <a:buChar char="•"/>
        <a:defRPr sz="1800" kern="1200">
          <a:solidFill>
            <a:srgbClr val="122C41"/>
          </a:solidFill>
          <a:latin typeface="+mn-lt"/>
          <a:ea typeface="+mn-ea"/>
          <a:cs typeface="Calibri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Arial"/>
        <a:buChar char="•"/>
        <a:defRPr sz="1600" kern="1200">
          <a:solidFill>
            <a:srgbClr val="122C41"/>
          </a:solidFill>
          <a:latin typeface="+mn-lt"/>
          <a:ea typeface="+mn-ea"/>
          <a:cs typeface="Calibri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Arial"/>
        <a:buChar char="•"/>
        <a:defRPr sz="1400" kern="1200">
          <a:solidFill>
            <a:srgbClr val="122C41"/>
          </a:solidFill>
          <a:latin typeface="+mn-lt"/>
          <a:ea typeface="+mn-ea"/>
          <a:cs typeface="Calibri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Arial"/>
        <a:buChar char="•"/>
        <a:defRPr sz="1200" kern="1200">
          <a:solidFill>
            <a:srgbClr val="122C41"/>
          </a:solidFill>
          <a:latin typeface="+mn-lt"/>
          <a:ea typeface="+mn-ea"/>
          <a:cs typeface="Calibri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Arial"/>
        <a:buChar char="•"/>
        <a:defRPr sz="1200" kern="1200">
          <a:solidFill>
            <a:srgbClr val="122C41"/>
          </a:solidFill>
          <a:latin typeface="+mn-lt"/>
          <a:ea typeface="+mn-ea"/>
          <a:cs typeface="Calibri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6684"/>
            <a:ext cx="10515600" cy="4349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6188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5pPr>
      <a:lvl6pPr marL="609585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6pPr>
      <a:lvl7pPr marL="1219170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7pPr>
      <a:lvl8pPr marL="1828754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8pPr>
      <a:lvl9pPr marL="2438339" algn="ctr" rtl="0" fontAlgn="base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Myriad Web Pro" panose="020B0503030403020204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267" kern="1200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733" kern="1200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 kern="1200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667" kern="1200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ms.gov/newsroom/fact-sheets/medicare-telemedicine-health-care-provider-fact-sheet" TargetMode="External"/><Relationship Id="rId3" Type="http://schemas.openxmlformats.org/officeDocument/2006/relationships/hyperlink" Target="https://www.cdc.gov/coronavirus/2019-ncov/cases-updates/cdc-in-action.html" TargetMode="External"/><Relationship Id="rId7" Type="http://schemas.openxmlformats.org/officeDocument/2006/relationships/hyperlink" Target="https://www.cdc.gov/coronavirus/2019-ncov/need-extra-precautions/people-at-higher-risk.html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6" Type="http://schemas.openxmlformats.org/officeDocument/2006/relationships/hyperlink" Target="https://emergency.cdc.gov/coca/about.asp" TargetMode="External"/><Relationship Id="rId11" Type="http://schemas.openxmlformats.org/officeDocument/2006/relationships/hyperlink" Target="https://asprtracie.hhs.gov/Workforce-Virtual-Toolkit" TargetMode="External"/><Relationship Id="rId5" Type="http://schemas.openxmlformats.org/officeDocument/2006/relationships/hyperlink" Target="https://www.cdc.gov/coronavirus/2019-ncov/cases-updates/cases-in-us.html" TargetMode="External"/><Relationship Id="rId10" Type="http://schemas.openxmlformats.org/officeDocument/2006/relationships/hyperlink" Target="https://www.cdc.gov/mmwr/volumes/69/wr/mm6918e1.htm?s_cid=mm6918e1_w" TargetMode="External"/><Relationship Id="rId4" Type="http://schemas.openxmlformats.org/officeDocument/2006/relationships/hyperlink" Target="https://www.cdc.gov/coronavirus/2019-ncov/cdcresponse/by-the-numbers.html" TargetMode="External"/><Relationship Id="rId9" Type="http://schemas.openxmlformats.org/officeDocument/2006/relationships/hyperlink" Target="https://www.cms.gov/Medicare/Medicare-General-Information/Telehealth/Telehealth-Cod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1DFC7-1246-496D-8F0E-14D64B943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958238"/>
            <a:ext cx="11029615" cy="4487531"/>
          </a:xfrm>
          <a:solidFill>
            <a:schemeClr val="bg1"/>
          </a:solidFill>
        </p:spPr>
        <p:txBody>
          <a:bodyPr>
            <a:normAutofit fontScale="550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100" dirty="0">
                <a:latin typeface="+mj-lt"/>
              </a:rPr>
              <a:t>CDC in Action: COVID-19</a:t>
            </a:r>
          </a:p>
          <a:p>
            <a:pPr marL="800100" lvl="1" indent="-342900"/>
            <a:r>
              <a:rPr lang="en-US" sz="1600" dirty="0">
                <a:latin typeface="+mj-lt"/>
                <a:hlinkClick r:id="rId3"/>
              </a:rPr>
              <a:t>https://www.cdc.gov/coronavirus/2019-ncov/cases-updates/cdc-in-action.html</a:t>
            </a:r>
            <a:r>
              <a:rPr lang="en-US" sz="1600" dirty="0">
                <a:latin typeface="+mj-lt"/>
              </a:rPr>
              <a:t> </a:t>
            </a:r>
          </a:p>
          <a:p>
            <a:pPr marL="800100" lvl="1" indent="-342900"/>
            <a:r>
              <a:rPr lang="en-US" sz="1600" dirty="0">
                <a:latin typeface="+mj-lt"/>
                <a:hlinkClick r:id="rId4"/>
              </a:rPr>
              <a:t>https://www.cdc.gov/coronavirus/2019-ncov/cdcresponse/by-the-numbers.html</a:t>
            </a:r>
            <a:r>
              <a:rPr lang="en-US" sz="1600" dirty="0">
                <a:latin typeface="+mj-lt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100" dirty="0">
                <a:latin typeface="+mj-lt"/>
              </a:rPr>
              <a:t>COVID-19 Case Updates </a:t>
            </a:r>
          </a:p>
          <a:p>
            <a:pPr marL="800100" lvl="1" indent="-342900"/>
            <a:r>
              <a:rPr lang="en-US" sz="1600" dirty="0">
                <a:solidFill>
                  <a:srgbClr val="0070C0"/>
                </a:solidFill>
                <a:latin typeface="+mj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https://www.cdc.gov/coronavirus/2019-ncov/cases-updates/cases-in-us.html</a:t>
            </a:r>
            <a:r>
              <a:rPr lang="en-US" sz="1600" dirty="0">
                <a:solidFill>
                  <a:srgbClr val="0070C0"/>
                </a:solidFill>
                <a:latin typeface="+mj-lt"/>
              </a:rPr>
              <a:t> </a:t>
            </a:r>
            <a:endParaRPr lang="en-US" sz="1600" dirty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100" dirty="0">
                <a:latin typeface="+mj-lt"/>
              </a:rPr>
              <a:t>CDC’s Clinician Outreach and Community Activity calls</a:t>
            </a:r>
          </a:p>
          <a:p>
            <a:pPr marL="800100" lvl="1" indent="-342900"/>
            <a:r>
              <a:rPr lang="en-US" sz="1600" dirty="0">
                <a:latin typeface="+mj-lt"/>
                <a:hlinkClick r:id="rId6"/>
              </a:rPr>
              <a:t>https://emergency.cdc.gov/coca/about.asp</a:t>
            </a:r>
            <a:r>
              <a:rPr lang="en-US" sz="1600" dirty="0">
                <a:latin typeface="+mj-lt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100" dirty="0">
                <a:latin typeface="+mj-lt"/>
              </a:rPr>
              <a:t>People at higher-risk of severe illness associated with COVID-19</a:t>
            </a:r>
          </a:p>
          <a:p>
            <a:pPr marL="800100" lvl="1" indent="-342900"/>
            <a:r>
              <a:rPr lang="en-US" sz="1600" dirty="0">
                <a:latin typeface="+mj-lt"/>
              </a:rPr>
              <a:t> </a:t>
            </a:r>
            <a:r>
              <a:rPr lang="en-US" sz="1600" dirty="0">
                <a:latin typeface="+mj-lt"/>
                <a:hlinkClick r:id="rId7"/>
              </a:rPr>
              <a:t>https://www.cdc.gov/coronavirus/2019-ncov/need-extra-precautions/people-at-higher-risk.html</a:t>
            </a:r>
            <a:r>
              <a:rPr lang="en-US" sz="1600" dirty="0">
                <a:latin typeface="+mj-lt"/>
              </a:rPr>
              <a:t> </a:t>
            </a:r>
            <a:endParaRPr lang="en-US" sz="1100" b="1" u="sng" dirty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100" dirty="0">
                <a:latin typeface="+mj-lt"/>
              </a:rPr>
              <a:t>CMS COVID-19 Resources</a:t>
            </a:r>
          </a:p>
          <a:p>
            <a:pPr marL="800100" lvl="1" indent="-342900"/>
            <a:r>
              <a:rPr lang="en-US" sz="1600" u="sng" dirty="0">
                <a:latin typeface="+mj-lt"/>
                <a:hlinkClick r:id="rId8"/>
              </a:rPr>
              <a:t>https://www.cms.gov/newsroom/fact-sheets/medicare-telemedicine-health-care-provider-fact-sheet</a:t>
            </a:r>
            <a:r>
              <a:rPr lang="en-US" sz="1600" dirty="0">
                <a:latin typeface="+mj-lt"/>
              </a:rPr>
              <a:t> </a:t>
            </a:r>
            <a:endParaRPr lang="en-US" sz="1600" u="sng" dirty="0">
              <a:latin typeface="+mj-lt"/>
              <a:hlinkClick r:id="rId9"/>
            </a:endParaRPr>
          </a:p>
          <a:p>
            <a:pPr marL="800100" lvl="1" indent="-342900"/>
            <a:r>
              <a:rPr lang="en-US" sz="1600" u="sng" dirty="0">
                <a:latin typeface="+mj-lt"/>
                <a:hlinkClick r:id="rId9"/>
              </a:rPr>
              <a:t>https://www.cms.gov/Medicare/Medicare-General-Information/Telehealth/Telehealth-Codes</a:t>
            </a:r>
            <a:r>
              <a:rPr lang="en-US" sz="1600" u="sng" dirty="0">
                <a:latin typeface="+mj-lt"/>
              </a:rPr>
              <a:t> </a:t>
            </a:r>
          </a:p>
          <a:p>
            <a:pPr marL="800100" lvl="1" indent="-342900"/>
            <a:r>
              <a:rPr lang="en-US" sz="1600" u="sng" dirty="0">
                <a:solidFill>
                  <a:srgbClr val="0070C0"/>
                </a:solidFill>
                <a:latin typeface="+mj-lt"/>
              </a:rPr>
              <a:t>https://www.cms.gov/about-cms/emergency-preparedness-response-operations/current-emergencies/coronavirus-waivers</a:t>
            </a:r>
            <a:endParaRPr lang="en-US" sz="1600" u="sng" dirty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100" dirty="0">
                <a:latin typeface="+mj-lt"/>
              </a:rPr>
              <a:t>MMWR on hospitalization characteristics and COVID-19</a:t>
            </a:r>
          </a:p>
          <a:p>
            <a:pPr marL="800100" lvl="1" indent="-342900"/>
            <a:r>
              <a:rPr lang="en-US" sz="1600" dirty="0">
                <a:latin typeface="+mj-lt"/>
                <a:ea typeface="Calibri" panose="020F0502020204030204" pitchFamily="34" charset="0"/>
                <a:hlinkClick r:id="rId10"/>
              </a:rPr>
              <a:t>Hospitalization Rates and Characteristics of Patients Hospitalized with Laboratory-Confirmed Coronavirus Disease 2019 — COVID-NET, 14 States, March 1–30, 2020. MMWR Weekly April 17, 2020 / 69(15);458–464</a:t>
            </a:r>
            <a:endParaRPr lang="en-US" dirty="0">
              <a:latin typeface="+mj-lt"/>
              <a:ea typeface="Calibri" panose="020F05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100" dirty="0"/>
              <a:t>HRTF-Developed Products</a:t>
            </a:r>
          </a:p>
          <a:p>
            <a:pPr marL="800100" lvl="1" indent="-342900"/>
            <a:r>
              <a:rPr lang="en-US" dirty="0">
                <a:hlinkClick r:id="rId11"/>
              </a:rPr>
              <a:t>https://asprtracie.hhs.gov/Workforce-Virtual-Toolkit</a:t>
            </a:r>
            <a:endParaRPr lang="en-US" dirty="0"/>
          </a:p>
          <a:p>
            <a:pPr marL="800100" lvl="1" indent="-342900"/>
            <a:r>
              <a:rPr lang="en-US" u="sng" dirty="0">
                <a:solidFill>
                  <a:srgbClr val="B0B0B0"/>
                </a:solidFill>
              </a:rPr>
              <a:t>https://files.asprtracie.hhs.gov/documents/hrtf-nursing-home-concepts-of-operations-ooh01-2020-04-28-cleared.pdf</a:t>
            </a:r>
            <a:r>
              <a:rPr lang="en-US" dirty="0">
                <a:solidFill>
                  <a:srgbClr val="B0B0B0"/>
                </a:solidFill>
              </a:rPr>
              <a:t> </a:t>
            </a:r>
          </a:p>
          <a:p>
            <a:pPr marL="800100" lvl="1" indent="-342900"/>
            <a:endParaRPr lang="en-US" dirty="0">
              <a:latin typeface="+mj-lt"/>
              <a:ea typeface="Calibri" panose="020F0502020204030204" pitchFamily="34" charset="0"/>
            </a:endParaRPr>
          </a:p>
          <a:p>
            <a:pPr marL="800100" lvl="1" indent="-342900"/>
            <a:endParaRPr lang="en-US" sz="1600" dirty="0">
              <a:latin typeface="+mj-lt"/>
              <a:ea typeface="Calibri" panose="020F0502020204030204" pitchFamily="34" charset="0"/>
            </a:endParaRPr>
          </a:p>
          <a:p>
            <a:endParaRPr lang="en-US" sz="1300" dirty="0">
              <a:latin typeface="+mj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8F4BC3-03C5-4EF9-B880-A354C9FAC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168400"/>
            <a:ext cx="11029616" cy="547556"/>
          </a:xfrm>
        </p:spPr>
        <p:txBody>
          <a:bodyPr anchor="t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Resources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89645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Dividend">
  <a:themeElements>
    <a:clrScheme name="NCCDPHP">
      <a:dk1>
        <a:srgbClr val="122C41"/>
      </a:dk1>
      <a:lt1>
        <a:sysClr val="window" lastClr="FFFFFF"/>
      </a:lt1>
      <a:dk2>
        <a:srgbClr val="3D3D3D"/>
      </a:dk2>
      <a:lt2>
        <a:srgbClr val="D3F9EB"/>
      </a:lt2>
      <a:accent1>
        <a:srgbClr val="2C5760"/>
      </a:accent1>
      <a:accent2>
        <a:srgbClr val="56A0B8"/>
      </a:accent2>
      <a:accent3>
        <a:srgbClr val="24E0C5"/>
      </a:accent3>
      <a:accent4>
        <a:srgbClr val="969FA7"/>
      </a:accent4>
      <a:accent5>
        <a:srgbClr val="5ACC5A"/>
      </a:accent5>
      <a:accent6>
        <a:srgbClr val="0AA750"/>
      </a:accent6>
      <a:hlink>
        <a:srgbClr val="828282"/>
      </a:hlink>
      <a:folHlink>
        <a:srgbClr val="A5A5A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1_NCEH_ATSDR_combined">
  <a:themeElements>
    <a:clrScheme name="Custom 2">
      <a:dk1>
        <a:srgbClr val="0F56DC"/>
      </a:dk1>
      <a:lt1>
        <a:srgbClr val="FFC000"/>
      </a:lt1>
      <a:dk2>
        <a:srgbClr val="FFFFFF"/>
      </a:dk2>
      <a:lt2>
        <a:srgbClr val="FFFFFF"/>
      </a:lt2>
      <a:accent1>
        <a:srgbClr val="4983F2"/>
      </a:accent1>
      <a:accent2>
        <a:srgbClr val="007D57"/>
      </a:accent2>
      <a:accent3>
        <a:srgbClr val="9A3B26"/>
      </a:accent3>
      <a:accent4>
        <a:srgbClr val="7F7F7F"/>
      </a:accent4>
      <a:accent5>
        <a:srgbClr val="0F56DC"/>
      </a:accent5>
      <a:accent6>
        <a:srgbClr val="002060"/>
      </a:accent6>
      <a:hlink>
        <a:srgbClr val="0F56DC"/>
      </a:hlink>
      <a:folHlink>
        <a:srgbClr val="3077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000000"/>
            </a:solidFill>
            <a:latin typeface="Calibri" panose="020F0502020204030204" pitchFamily="34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218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Myriad Web Pro</vt:lpstr>
      <vt:lpstr>Wingdings 2</vt:lpstr>
      <vt:lpstr>Dividend</vt:lpstr>
      <vt:lpstr>1_NCEH_ATSDR_combined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Chronic Disease Challenges and COVID-19</dc:title>
  <dc:creator>Capriles, Alessandra (CDC/DDNID/NCCDPHP/DHDSP)</dc:creator>
  <cp:lastModifiedBy>Nancy Sutherland</cp:lastModifiedBy>
  <cp:revision>44</cp:revision>
  <dcterms:created xsi:type="dcterms:W3CDTF">2020-05-22T14:57:30Z</dcterms:created>
  <dcterms:modified xsi:type="dcterms:W3CDTF">2020-05-29T13:10:39Z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0C22E99D-D122-42CE-89F9-A2BF9AC05414</vt:lpwstr>
  </property>
  <property fmtid="{D5CDD505-2E9C-101B-9397-08002B2CF9AE}" pid="3" name="ArticulatePath">
    <vt:lpwstr>Thompson NACDD Presentation May 28_v5_20200528_Clean</vt:lpwstr>
  </property>
</Properties>
</file>